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57" r:id="rId4"/>
    <p:sldId id="291" r:id="rId5"/>
    <p:sldId id="289" r:id="rId6"/>
    <p:sldId id="258" r:id="rId7"/>
    <p:sldId id="290" r:id="rId8"/>
    <p:sldId id="294" r:id="rId9"/>
    <p:sldId id="293" r:id="rId10"/>
    <p:sldId id="295" r:id="rId11"/>
    <p:sldId id="271" r:id="rId12"/>
    <p:sldId id="292" r:id="rId13"/>
    <p:sldId id="269" r:id="rId14"/>
    <p:sldId id="272" r:id="rId15"/>
    <p:sldId id="275" r:id="rId16"/>
    <p:sldId id="276" r:id="rId17"/>
    <p:sldId id="287" r:id="rId18"/>
    <p:sldId id="286" r:id="rId19"/>
    <p:sldId id="296" r:id="rId20"/>
    <p:sldId id="298" r:id="rId21"/>
    <p:sldId id="297" r:id="rId22"/>
    <p:sldId id="300" r:id="rId23"/>
    <p:sldId id="30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55A93D-5377-4041-2179-896D888C4B7B}" v="4" dt="2025-01-31T00:55:29.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248" autoAdjust="0"/>
  </p:normalViewPr>
  <p:slideViewPr>
    <p:cSldViewPr snapToGrid="0">
      <p:cViewPr varScale="1">
        <p:scale>
          <a:sx n="76" d="100"/>
          <a:sy n="76" d="100"/>
        </p:scale>
        <p:origin x="187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il Munro" userId="S::munron@cfa.vic.gov.au::59bcccbb-3721-4a34-859d-8a31061d823a" providerId="AD" clId="Web-{D88A1F76-4ACD-9F21-FBEE-42CAEFDD0199}"/>
    <pc:docChg chg="modSld">
      <pc:chgData name="Neil Munro" userId="S::munron@cfa.vic.gov.au::59bcccbb-3721-4a34-859d-8a31061d823a" providerId="AD" clId="Web-{D88A1F76-4ACD-9F21-FBEE-42CAEFDD0199}" dt="2025-01-14T05:27:12.586" v="0"/>
      <pc:docMkLst>
        <pc:docMk/>
      </pc:docMkLst>
      <pc:sldChg chg="modNotes">
        <pc:chgData name="Neil Munro" userId="S::munron@cfa.vic.gov.au::59bcccbb-3721-4a34-859d-8a31061d823a" providerId="AD" clId="Web-{D88A1F76-4ACD-9F21-FBEE-42CAEFDD0199}" dt="2025-01-14T05:27:12.586" v="0"/>
        <pc:sldMkLst>
          <pc:docMk/>
          <pc:sldMk cId="2369446911" sldId="302"/>
        </pc:sldMkLst>
      </pc:sldChg>
    </pc:docChg>
  </pc:docChgLst>
  <pc:docChgLst>
    <pc:chgData name="Neil Munro" userId="S::munron@cfa.vic.gov.au::59bcccbb-3721-4a34-859d-8a31061d823a" providerId="AD" clId="Web-{8D55A93D-5377-4041-2179-896D888C4B7B}"/>
    <pc:docChg chg="delSld">
      <pc:chgData name="Neil Munro" userId="S::munron@cfa.vic.gov.au::59bcccbb-3721-4a34-859d-8a31061d823a" providerId="AD" clId="Web-{8D55A93D-5377-4041-2179-896D888C4B7B}" dt="2025-01-31T00:55:29.135" v="3"/>
      <pc:docMkLst>
        <pc:docMk/>
      </pc:docMkLst>
      <pc:sldChg chg="del">
        <pc:chgData name="Neil Munro" userId="S::munron@cfa.vic.gov.au::59bcccbb-3721-4a34-859d-8a31061d823a" providerId="AD" clId="Web-{8D55A93D-5377-4041-2179-896D888C4B7B}" dt="2025-01-31T00:55:27.103" v="2"/>
        <pc:sldMkLst>
          <pc:docMk/>
          <pc:sldMk cId="3292917542" sldId="284"/>
        </pc:sldMkLst>
      </pc:sldChg>
      <pc:sldChg chg="del">
        <pc:chgData name="Neil Munro" userId="S::munron@cfa.vic.gov.au::59bcccbb-3721-4a34-859d-8a31061d823a" providerId="AD" clId="Web-{8D55A93D-5377-4041-2179-896D888C4B7B}" dt="2025-01-31T00:55:24.603" v="0"/>
        <pc:sldMkLst>
          <pc:docMk/>
          <pc:sldMk cId="3313636779" sldId="285"/>
        </pc:sldMkLst>
      </pc:sldChg>
      <pc:sldChg chg="del">
        <pc:chgData name="Neil Munro" userId="S::munron@cfa.vic.gov.au::59bcccbb-3721-4a34-859d-8a31061d823a" providerId="AD" clId="Web-{8D55A93D-5377-4041-2179-896D888C4B7B}" dt="2025-01-31T00:55:25.322" v="1"/>
        <pc:sldMkLst>
          <pc:docMk/>
          <pc:sldMk cId="2825335639" sldId="301"/>
        </pc:sldMkLst>
      </pc:sldChg>
      <pc:sldChg chg="del">
        <pc:chgData name="Neil Munro" userId="S::munron@cfa.vic.gov.au::59bcccbb-3721-4a34-859d-8a31061d823a" providerId="AD" clId="Web-{8D55A93D-5377-4041-2179-896D888C4B7B}" dt="2025-01-31T00:55:29.135" v="3"/>
        <pc:sldMkLst>
          <pc:docMk/>
          <pc:sldMk cId="2369446911" sldId="302"/>
        </pc:sldMkLst>
      </pc:sldChg>
    </pc:docChg>
  </pc:docChgLst>
  <pc:docChgLst>
    <pc:chgData name="Neil Munro" userId="S::munron@cfa.vic.gov.au::59bcccbb-3721-4a34-859d-8a31061d823a" providerId="AD" clId="Web-{4C7A3BD4-C36C-4C38-0B34-8F27B60E2C48}"/>
    <pc:docChg chg="modSld">
      <pc:chgData name="Neil Munro" userId="S::munron@cfa.vic.gov.au::59bcccbb-3721-4a34-859d-8a31061d823a" providerId="AD" clId="Web-{4C7A3BD4-C36C-4C38-0B34-8F27B60E2C48}" dt="2025-01-13T06:19:41.446" v="5" actId="20577"/>
      <pc:docMkLst>
        <pc:docMk/>
      </pc:docMkLst>
      <pc:sldChg chg="modSp">
        <pc:chgData name="Neil Munro" userId="S::munron@cfa.vic.gov.au::59bcccbb-3721-4a34-859d-8a31061d823a" providerId="AD" clId="Web-{4C7A3BD4-C36C-4C38-0B34-8F27B60E2C48}" dt="2025-01-13T06:19:41.446" v="5" actId="20577"/>
        <pc:sldMkLst>
          <pc:docMk/>
          <pc:sldMk cId="2369446911" sldId="302"/>
        </pc:sldMkLst>
        <pc:spChg chg="mod">
          <ac:chgData name="Neil Munro" userId="S::munron@cfa.vic.gov.au::59bcccbb-3721-4a34-859d-8a31061d823a" providerId="AD" clId="Web-{4C7A3BD4-C36C-4C38-0B34-8F27B60E2C48}" dt="2025-01-13T06:19:41.446" v="5" actId="20577"/>
          <ac:spMkLst>
            <pc:docMk/>
            <pc:sldMk cId="2369446911" sldId="302"/>
            <ac:spMk id="2" creationId="{104A02D3-506A-83AE-FDE4-236458C5FC03}"/>
          </ac:spMkLst>
        </pc:spChg>
      </pc:sldChg>
    </pc:docChg>
  </pc:docChgLst>
  <pc:docChgLst>
    <pc:chgData name="Neil Munro" userId="S::munron@cfa.vic.gov.au::59bcccbb-3721-4a34-859d-8a31061d823a" providerId="AD" clId="Web-{DFE5BDAF-63A4-AA86-3153-46311C0D3D5A}"/>
    <pc:docChg chg="modSld">
      <pc:chgData name="Neil Munro" userId="S::munron@cfa.vic.gov.au::59bcccbb-3721-4a34-859d-8a31061d823a" providerId="AD" clId="Web-{DFE5BDAF-63A4-AA86-3153-46311C0D3D5A}" dt="2025-01-14T05:57:02.964" v="76"/>
      <pc:docMkLst>
        <pc:docMk/>
      </pc:docMkLst>
      <pc:sldChg chg="modNotes">
        <pc:chgData name="Neil Munro" userId="S::munron@cfa.vic.gov.au::59bcccbb-3721-4a34-859d-8a31061d823a" providerId="AD" clId="Web-{DFE5BDAF-63A4-AA86-3153-46311C0D3D5A}" dt="2025-01-14T05:56:05.775" v="60"/>
        <pc:sldMkLst>
          <pc:docMk/>
          <pc:sldMk cId="478641614" sldId="257"/>
        </pc:sldMkLst>
      </pc:sldChg>
      <pc:sldChg chg="modNotes">
        <pc:chgData name="Neil Munro" userId="S::munron@cfa.vic.gov.au::59bcccbb-3721-4a34-859d-8a31061d823a" providerId="AD" clId="Web-{DFE5BDAF-63A4-AA86-3153-46311C0D3D5A}" dt="2025-01-14T05:56:53.198" v="73"/>
        <pc:sldMkLst>
          <pc:docMk/>
          <pc:sldMk cId="4213294844" sldId="258"/>
        </pc:sldMkLst>
      </pc:sldChg>
      <pc:sldChg chg="modNotes">
        <pc:chgData name="Neil Munro" userId="S::munron@cfa.vic.gov.au::59bcccbb-3721-4a34-859d-8a31061d823a" providerId="AD" clId="Web-{DFE5BDAF-63A4-AA86-3153-46311C0D3D5A}" dt="2025-01-14T05:49:32.986" v="10"/>
        <pc:sldMkLst>
          <pc:docMk/>
          <pc:sldMk cId="1898241379" sldId="269"/>
        </pc:sldMkLst>
      </pc:sldChg>
      <pc:sldChg chg="modNotes">
        <pc:chgData name="Neil Munro" userId="S::munron@cfa.vic.gov.au::59bcccbb-3721-4a34-859d-8a31061d823a" providerId="AD" clId="Web-{DFE5BDAF-63A4-AA86-3153-46311C0D3D5A}" dt="2025-01-14T05:50:02.283" v="14"/>
        <pc:sldMkLst>
          <pc:docMk/>
          <pc:sldMk cId="2875227182" sldId="272"/>
        </pc:sldMkLst>
      </pc:sldChg>
      <pc:sldChg chg="modNotes">
        <pc:chgData name="Neil Munro" userId="S::munron@cfa.vic.gov.au::59bcccbb-3721-4a34-859d-8a31061d823a" providerId="AD" clId="Web-{DFE5BDAF-63A4-AA86-3153-46311C0D3D5A}" dt="2025-01-14T05:51:56.832" v="17"/>
        <pc:sldMkLst>
          <pc:docMk/>
          <pc:sldMk cId="3003853204" sldId="275"/>
        </pc:sldMkLst>
      </pc:sldChg>
      <pc:sldChg chg="modNotes">
        <pc:chgData name="Neil Munro" userId="S::munron@cfa.vic.gov.au::59bcccbb-3721-4a34-859d-8a31061d823a" providerId="AD" clId="Web-{DFE5BDAF-63A4-AA86-3153-46311C0D3D5A}" dt="2025-01-14T05:52:12.020" v="20"/>
        <pc:sldMkLst>
          <pc:docMk/>
          <pc:sldMk cId="767613722" sldId="276"/>
        </pc:sldMkLst>
      </pc:sldChg>
      <pc:sldChg chg="modNotes">
        <pc:chgData name="Neil Munro" userId="S::munron@cfa.vic.gov.au::59bcccbb-3721-4a34-859d-8a31061d823a" providerId="AD" clId="Web-{DFE5BDAF-63A4-AA86-3153-46311C0D3D5A}" dt="2025-01-14T05:54:57.571" v="57"/>
        <pc:sldMkLst>
          <pc:docMk/>
          <pc:sldMk cId="3292917542" sldId="284"/>
        </pc:sldMkLst>
      </pc:sldChg>
      <pc:sldChg chg="modNotes">
        <pc:chgData name="Neil Munro" userId="S::munron@cfa.vic.gov.au::59bcccbb-3721-4a34-859d-8a31061d823a" providerId="AD" clId="Web-{DFE5BDAF-63A4-AA86-3153-46311C0D3D5A}" dt="2025-01-14T05:54:20.039" v="50"/>
        <pc:sldMkLst>
          <pc:docMk/>
          <pc:sldMk cId="3313636779" sldId="285"/>
        </pc:sldMkLst>
      </pc:sldChg>
      <pc:sldChg chg="modNotes">
        <pc:chgData name="Neil Munro" userId="S::munron@cfa.vic.gov.au::59bcccbb-3721-4a34-859d-8a31061d823a" providerId="AD" clId="Web-{DFE5BDAF-63A4-AA86-3153-46311C0D3D5A}" dt="2025-01-14T05:52:34.974" v="26"/>
        <pc:sldMkLst>
          <pc:docMk/>
          <pc:sldMk cId="1846031837" sldId="286"/>
        </pc:sldMkLst>
      </pc:sldChg>
      <pc:sldChg chg="modNotes">
        <pc:chgData name="Neil Munro" userId="S::munron@cfa.vic.gov.au::59bcccbb-3721-4a34-859d-8a31061d823a" providerId="AD" clId="Web-{DFE5BDAF-63A4-AA86-3153-46311C0D3D5A}" dt="2025-01-14T05:56:27.291" v="65"/>
        <pc:sldMkLst>
          <pc:docMk/>
          <pc:sldMk cId="1900789243" sldId="289"/>
        </pc:sldMkLst>
      </pc:sldChg>
      <pc:sldChg chg="modNotes">
        <pc:chgData name="Neil Munro" userId="S::munron@cfa.vic.gov.au::59bcccbb-3721-4a34-859d-8a31061d823a" providerId="AD" clId="Web-{DFE5BDAF-63A4-AA86-3153-46311C0D3D5A}" dt="2025-01-14T05:57:02.964" v="76"/>
        <pc:sldMkLst>
          <pc:docMk/>
          <pc:sldMk cId="3244622877" sldId="290"/>
        </pc:sldMkLst>
      </pc:sldChg>
      <pc:sldChg chg="modNotes">
        <pc:chgData name="Neil Munro" userId="S::munron@cfa.vic.gov.au::59bcccbb-3721-4a34-859d-8a31061d823a" providerId="AD" clId="Web-{DFE5BDAF-63A4-AA86-3153-46311C0D3D5A}" dt="2025-01-14T05:56:22.729" v="63"/>
        <pc:sldMkLst>
          <pc:docMk/>
          <pc:sldMk cId="2642304041" sldId="291"/>
        </pc:sldMkLst>
      </pc:sldChg>
      <pc:sldChg chg="modNotes">
        <pc:chgData name="Neil Munro" userId="S::munron@cfa.vic.gov.au::59bcccbb-3721-4a34-859d-8a31061d823a" providerId="AD" clId="Web-{DFE5BDAF-63A4-AA86-3153-46311C0D3D5A}" dt="2025-01-14T05:47:54.015" v="8"/>
        <pc:sldMkLst>
          <pc:docMk/>
          <pc:sldMk cId="2752196933" sldId="293"/>
        </pc:sldMkLst>
      </pc:sldChg>
      <pc:sldChg chg="modNotes">
        <pc:chgData name="Neil Munro" userId="S::munron@cfa.vic.gov.au::59bcccbb-3721-4a34-859d-8a31061d823a" providerId="AD" clId="Web-{DFE5BDAF-63A4-AA86-3153-46311C0D3D5A}" dt="2025-01-14T05:47:35.077" v="5"/>
        <pc:sldMkLst>
          <pc:docMk/>
          <pc:sldMk cId="1783922731" sldId="294"/>
        </pc:sldMkLst>
      </pc:sldChg>
      <pc:sldChg chg="modNotes">
        <pc:chgData name="Neil Munro" userId="S::munron@cfa.vic.gov.au::59bcccbb-3721-4a34-859d-8a31061d823a" providerId="AD" clId="Web-{DFE5BDAF-63A4-AA86-3153-46311C0D3D5A}" dt="2025-01-14T05:52:52.771" v="29"/>
        <pc:sldMkLst>
          <pc:docMk/>
          <pc:sldMk cId="1563647800" sldId="296"/>
        </pc:sldMkLst>
      </pc:sldChg>
      <pc:sldChg chg="modNotes">
        <pc:chgData name="Neil Munro" userId="S::munron@cfa.vic.gov.au::59bcccbb-3721-4a34-859d-8a31061d823a" providerId="AD" clId="Web-{DFE5BDAF-63A4-AA86-3153-46311C0D3D5A}" dt="2025-01-14T05:53:37.710" v="42"/>
        <pc:sldMkLst>
          <pc:docMk/>
          <pc:sldMk cId="3540652682" sldId="297"/>
        </pc:sldMkLst>
      </pc:sldChg>
      <pc:sldChg chg="modNotes">
        <pc:chgData name="Neil Munro" userId="S::munron@cfa.vic.gov.au::59bcccbb-3721-4a34-859d-8a31061d823a" providerId="AD" clId="Web-{DFE5BDAF-63A4-AA86-3153-46311C0D3D5A}" dt="2025-01-14T05:53:07.850" v="32"/>
        <pc:sldMkLst>
          <pc:docMk/>
          <pc:sldMk cId="480899433" sldId="298"/>
        </pc:sldMkLst>
      </pc:sldChg>
      <pc:sldChg chg="modNotes">
        <pc:chgData name="Neil Munro" userId="S::munron@cfa.vic.gov.au::59bcccbb-3721-4a34-859d-8a31061d823a" providerId="AD" clId="Web-{DFE5BDAF-63A4-AA86-3153-46311C0D3D5A}" dt="2025-01-14T05:53:53.054" v="46"/>
        <pc:sldMkLst>
          <pc:docMk/>
          <pc:sldMk cId="503302922" sldId="300"/>
        </pc:sldMkLst>
      </pc:sldChg>
      <pc:sldChg chg="modNotes">
        <pc:chgData name="Neil Munro" userId="S::munron@cfa.vic.gov.au::59bcccbb-3721-4a34-859d-8a31061d823a" providerId="AD" clId="Web-{DFE5BDAF-63A4-AA86-3153-46311C0D3D5A}" dt="2025-01-14T05:54:43.227" v="54"/>
        <pc:sldMkLst>
          <pc:docMk/>
          <pc:sldMk cId="2825335639" sldId="30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BC964-EA81-40C1-B3FA-189628E48147}" type="datetimeFigureOut">
              <a:rPr lang="en-AU" smtClean="0"/>
              <a:t>30/01/2025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2F9CF-FD9A-408C-A3DA-6E0BCA5330BF}" type="slidenum">
              <a:rPr lang="en-AU" smtClean="0"/>
              <a:t>‹#›</a:t>
            </a:fld>
            <a:endParaRPr lang="en-AU"/>
          </a:p>
        </p:txBody>
      </p:sp>
    </p:spTree>
    <p:extLst>
      <p:ext uri="{BB962C8B-B14F-4D97-AF65-F5344CB8AC3E}">
        <p14:creationId xmlns:p14="http://schemas.microsoft.com/office/powerpoint/2010/main" val="1445559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aiatsis.gov.au/explore/map-indigenous-australia"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aiatsis.gov.au/explore/map-indigenous-Australia" TargetMode="External"/><Relationship Id="rId4" Type="http://schemas.openxmlformats.org/officeDocument/2006/relationships/hyperlink" Target="https://aiatsis.gov.au/explore/welcome-country#toc-what-is-country-"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idpod7C-dB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ERIkKIORQ98&amp;t=2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DiTW32TEvqQ"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abc.net.au/gardening/factsheets/a-burning-question-fire/12395700"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d-9hmEiH828&amp;embeds_referring_euri=https%3A%2F%2Fhubblecontent.osi.office.net%2F&amp;source_ve_path=Mjg2NjY"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HIl8ifFnG7c"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youtube.com/watch?v=LwL_-JWCn-8"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cs typeface="Calibri"/>
              </a:rPr>
              <a:t>Dja </a:t>
            </a:r>
            <a:r>
              <a:rPr lang="en-AU" dirty="0" err="1">
                <a:cs typeface="Calibri"/>
              </a:rPr>
              <a:t>Dja</a:t>
            </a:r>
            <a:r>
              <a:rPr lang="en-AU" dirty="0">
                <a:cs typeface="Calibri"/>
              </a:rPr>
              <a:t> Wurrung (</a:t>
            </a:r>
            <a:r>
              <a:rPr lang="en-AU" dirty="0" err="1">
                <a:cs typeface="Calibri"/>
              </a:rPr>
              <a:t>Djarra</a:t>
            </a:r>
            <a:r>
              <a:rPr lang="en-AU" dirty="0">
                <a:cs typeface="Calibri"/>
              </a:rPr>
              <a:t>) version</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a:t>
            </a:fld>
            <a:endParaRPr lang="en-AU"/>
          </a:p>
        </p:txBody>
      </p:sp>
    </p:spTree>
    <p:extLst>
      <p:ext uri="{BB962C8B-B14F-4D97-AF65-F5344CB8AC3E}">
        <p14:creationId xmlns:p14="http://schemas.microsoft.com/office/powerpoint/2010/main" val="3435324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could be shortened, covered elsewhere, or explained by a local aboriginal representative.</a:t>
            </a:r>
          </a:p>
        </p:txBody>
      </p:sp>
      <p:sp>
        <p:nvSpPr>
          <p:cNvPr id="4" name="Slide Number Placeholder 3"/>
          <p:cNvSpPr>
            <a:spLocks noGrp="1"/>
          </p:cNvSpPr>
          <p:nvPr>
            <p:ph type="sldNum" sz="quarter" idx="5"/>
          </p:nvPr>
        </p:nvSpPr>
        <p:spPr/>
        <p:txBody>
          <a:bodyPr/>
          <a:lstStyle/>
          <a:p>
            <a:fld id="{9CF2F9CF-FD9A-408C-A3DA-6E0BCA5330BF}" type="slidenum">
              <a:rPr lang="en-AU" smtClean="0"/>
              <a:t>2</a:t>
            </a:fld>
            <a:endParaRPr lang="en-AU"/>
          </a:p>
        </p:txBody>
      </p:sp>
    </p:spTree>
    <p:extLst>
      <p:ext uri="{BB962C8B-B14F-4D97-AF65-F5344CB8AC3E}">
        <p14:creationId xmlns:p14="http://schemas.microsoft.com/office/powerpoint/2010/main" val="2248971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00000"/>
                </a:solidFill>
              </a:rPr>
              <a:t>Display the AITSIS map and facilitate a class discussion about the AIATSIS Map. Discussion prompts: </a:t>
            </a:r>
            <a:endParaRPr lang="en-US">
              <a:solidFill>
                <a:srgbClr val="000000"/>
              </a:solidFill>
            </a:endParaRPr>
          </a:p>
          <a:p>
            <a:pPr>
              <a:defRPr/>
            </a:pPr>
            <a:endParaRPr lang="en-AU" dirty="0">
              <a:solidFill>
                <a:srgbClr val="000000"/>
              </a:solidFill>
            </a:endParaRPr>
          </a:p>
          <a:p>
            <a:pPr marL="285750" indent="-285750">
              <a:buFont typeface="Arial,Sans-Serif"/>
              <a:buChar char="•"/>
              <a:defRPr/>
            </a:pPr>
            <a:r>
              <a:rPr lang="en-AU" b="1" dirty="0">
                <a:solidFill>
                  <a:srgbClr val="000000"/>
                </a:solidFill>
              </a:rPr>
              <a:t>Has anybody seen this map before? </a:t>
            </a:r>
            <a:endParaRPr lang="en-US" dirty="0">
              <a:solidFill>
                <a:srgbClr val="000000"/>
              </a:solidFill>
            </a:endParaRPr>
          </a:p>
          <a:p>
            <a:pPr marL="285750" indent="-285750">
              <a:buFont typeface="Arial,Sans-Serif"/>
              <a:buChar char="•"/>
              <a:defRPr/>
            </a:pPr>
            <a:r>
              <a:rPr lang="en-AU" b="1" dirty="0">
                <a:solidFill>
                  <a:srgbClr val="000000"/>
                </a:solidFill>
              </a:rPr>
              <a:t>What do the different colours and words represent. </a:t>
            </a:r>
            <a:r>
              <a:rPr lang="en-US" dirty="0">
                <a:solidFill>
                  <a:srgbClr val="000000"/>
                </a:solidFill>
              </a:rPr>
              <a:t>Aboriginal and Torres Strait Islander Australia is made up of many different groups, each with their own culture, customs, language and laws. </a:t>
            </a:r>
            <a:r>
              <a:rPr lang="en-AU" dirty="0">
                <a:solidFill>
                  <a:srgbClr val="000000"/>
                </a:solidFill>
              </a:rPr>
              <a:t>This map attempts to represent the nation groups of Indigenous Australia. Each name on the map tells us who the Traditional Custodians of the land are. It tells us whose ‘Country’ we are on. Source: </a:t>
            </a:r>
            <a:r>
              <a:rPr lang="en-AU" dirty="0">
                <a:solidFill>
                  <a:srgbClr val="000000"/>
                </a:solidFill>
                <a:hlinkClick r:id="rId3"/>
              </a:rPr>
              <a:t>https://aiatsis.gov.au/explore/map-indigenous-australia</a:t>
            </a:r>
            <a:r>
              <a:rPr lang="en-AU" dirty="0">
                <a:solidFill>
                  <a:srgbClr val="000000"/>
                </a:solidFill>
              </a:rPr>
              <a:t> </a:t>
            </a:r>
            <a:endParaRPr lang="en-US" dirty="0">
              <a:solidFill>
                <a:srgbClr val="000000"/>
              </a:solidFill>
            </a:endParaRPr>
          </a:p>
          <a:p>
            <a:pPr marL="285750" indent="-285750">
              <a:buFont typeface="Arial,Sans-Serif"/>
              <a:buChar char="•"/>
              <a:defRPr/>
            </a:pPr>
            <a:r>
              <a:rPr lang="en-AU" b="1" dirty="0">
                <a:solidFill>
                  <a:srgbClr val="000000"/>
                </a:solidFill>
              </a:rPr>
              <a:t>What does ‘Country’ mean?</a:t>
            </a:r>
            <a:r>
              <a:rPr lang="en-AU" dirty="0">
                <a:solidFill>
                  <a:srgbClr val="000000"/>
                </a:solidFill>
              </a:rPr>
              <a:t> </a:t>
            </a:r>
            <a:r>
              <a:rPr lang="en-US" dirty="0">
                <a:solidFill>
                  <a:srgbClr val="000000"/>
                </a:solidFill>
              </a:rPr>
              <a:t>Country is the term often used by Aboriginal peoples to describe the lands, waterways and seas to which they are connected. The term contains complex ideas about law, place, custom, language, spiritual belief, cultural practice, material sustenance, family and identity. Source: </a:t>
            </a:r>
            <a:r>
              <a:rPr lang="en-US" dirty="0">
                <a:solidFill>
                  <a:srgbClr val="000000"/>
                </a:solidFill>
                <a:hlinkClick r:id="rId4"/>
              </a:rPr>
              <a:t>https://aiatsis.gov.au/explore/welcome-country#toc-what-is-country-</a:t>
            </a:r>
            <a:endParaRPr lang="en-US">
              <a:solidFill>
                <a:srgbClr val="000000"/>
              </a:solidFill>
            </a:endParaRPr>
          </a:p>
          <a:p>
            <a:pPr marL="285750" indent="-285750">
              <a:buFont typeface="Arial,Sans-Serif"/>
              <a:buChar char="•"/>
              <a:defRPr/>
            </a:pPr>
            <a:endParaRPr lang="en-US" dirty="0">
              <a:solidFill>
                <a:srgbClr val="000000"/>
              </a:solidFill>
            </a:endParaRPr>
          </a:p>
          <a:p>
            <a:pPr>
              <a:defRPr/>
            </a:pPr>
            <a:r>
              <a:rPr lang="en-AU" b="1" dirty="0">
                <a:solidFill>
                  <a:srgbClr val="000000"/>
                </a:solidFill>
              </a:rPr>
              <a:t>Display the online version of the AIATSIS map on a large screen and show the students how to open it on their laptops. </a:t>
            </a:r>
            <a:r>
              <a:rPr lang="en-AU" b="1" dirty="0">
                <a:solidFill>
                  <a:srgbClr val="000000"/>
                </a:solidFill>
                <a:hlinkClick r:id="rId5"/>
              </a:rPr>
              <a:t>https://aiatsis.gov.au/explore/map-indigenous-Australia</a:t>
            </a:r>
            <a:r>
              <a:rPr lang="en-AU" b="1" dirty="0">
                <a:solidFill>
                  <a:srgbClr val="000000"/>
                </a:solidFill>
              </a:rPr>
              <a:t>. Demonstrate how to zoom in and out and move around the map. Give the students a few minutes to explore the map and familiarise themselves with the zoom function. </a:t>
            </a:r>
            <a:endParaRPr lang="en-US" dirty="0">
              <a:solidFill>
                <a:srgbClr val="000000"/>
              </a:solidFill>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AU" sz="1800" b="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3</a:t>
            </a:fld>
            <a:endParaRPr lang="en-AU"/>
          </a:p>
        </p:txBody>
      </p:sp>
    </p:spTree>
    <p:extLst>
      <p:ext uri="{BB962C8B-B14F-4D97-AF65-F5344CB8AC3E}">
        <p14:creationId xmlns:p14="http://schemas.microsoft.com/office/powerpoint/2010/main" val="1610599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dirty="0">
                <a:solidFill>
                  <a:srgbClr val="000000"/>
                </a:solidFill>
              </a:rPr>
              <a:t>Ask the students to write the heading ‘Being on Country’ in their learning journals. </a:t>
            </a:r>
            <a:endParaRPr lang="en-US">
              <a:solidFill>
                <a:srgbClr val="000000"/>
              </a:solidFill>
            </a:endParaRPr>
          </a:p>
          <a:p>
            <a:pPr>
              <a:defRPr/>
            </a:pPr>
            <a:endParaRPr lang="en-AU" dirty="0">
              <a:solidFill>
                <a:srgbClr val="000000"/>
              </a:solidFill>
            </a:endParaRPr>
          </a:p>
          <a:p>
            <a:pPr>
              <a:defRPr/>
            </a:pPr>
            <a:r>
              <a:rPr lang="en-AU" b="1" dirty="0">
                <a:solidFill>
                  <a:srgbClr val="000000"/>
                </a:solidFill>
              </a:rPr>
              <a:t>Give the students a few minutes to write their responses the questions on the slide in their learning journal.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4</a:t>
            </a:fld>
            <a:endParaRPr lang="en-AU"/>
          </a:p>
        </p:txBody>
      </p:sp>
    </p:spTree>
    <p:extLst>
      <p:ext uri="{BB962C8B-B14F-4D97-AF65-F5344CB8AC3E}">
        <p14:creationId xmlns:p14="http://schemas.microsoft.com/office/powerpoint/2010/main" val="1443398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Watch the video. Before pressing play tell the students to listen out for the Country that Tiyana is from. </a:t>
            </a:r>
            <a:endParaRPr lang="en-US"/>
          </a:p>
          <a:p>
            <a:endParaRPr lang="en-AU" dirty="0"/>
          </a:p>
          <a:p>
            <a:r>
              <a:rPr lang="en-AU" b="1" dirty="0">
                <a:hlinkClick r:id="rId3"/>
              </a:rPr>
              <a:t>https://www.youtube.com/watch?v=idpod7C-dBs</a:t>
            </a:r>
            <a:endParaRPr lang="en-US"/>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5</a:t>
            </a:fld>
            <a:endParaRPr lang="en-AU"/>
          </a:p>
        </p:txBody>
      </p:sp>
    </p:spTree>
    <p:extLst>
      <p:ext uri="{BB962C8B-B14F-4D97-AF65-F5344CB8AC3E}">
        <p14:creationId xmlns:p14="http://schemas.microsoft.com/office/powerpoint/2010/main" val="1960235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solidFill>
                  <a:srgbClr val="000000"/>
                </a:solidFill>
              </a:rPr>
              <a:t>Facilitate a discussion about the key concepts in the video. Suggested prompts: </a:t>
            </a:r>
            <a:endParaRPr lang="en-US" dirty="0">
              <a:solidFill>
                <a:srgbClr val="000000"/>
              </a:solidFill>
            </a:endParaRPr>
          </a:p>
          <a:p>
            <a:endParaRPr lang="en-AU" b="1" dirty="0">
              <a:solidFill>
                <a:srgbClr val="000000"/>
              </a:solidFill>
            </a:endParaRPr>
          </a:p>
          <a:p>
            <a:pPr marL="171450" indent="-171450">
              <a:buFont typeface="Arial,Sans-Serif"/>
              <a:buChar char="•"/>
            </a:pPr>
            <a:r>
              <a:rPr lang="en-AU" b="1">
                <a:solidFill>
                  <a:srgbClr val="000000"/>
                </a:solidFill>
              </a:rPr>
              <a:t>What Country is Tiyana from? </a:t>
            </a:r>
            <a:r>
              <a:rPr lang="en-AU">
                <a:solidFill>
                  <a:srgbClr val="000000"/>
                </a:solidFill>
              </a:rPr>
              <a:t>Kaurna Country (pronounced ga-</a:t>
            </a:r>
            <a:r>
              <a:rPr lang="en-AU" err="1">
                <a:solidFill>
                  <a:srgbClr val="000000"/>
                </a:solidFill>
              </a:rPr>
              <a:t>na</a:t>
            </a:r>
            <a:r>
              <a:rPr lang="en-AU">
                <a:solidFill>
                  <a:srgbClr val="000000"/>
                </a:solidFill>
              </a:rPr>
              <a:t>) </a:t>
            </a:r>
            <a:endParaRPr lang="en-US" dirty="0">
              <a:solidFill>
                <a:srgbClr val="000000"/>
              </a:solidFill>
            </a:endParaRPr>
          </a:p>
          <a:p>
            <a:pPr marL="171450" indent="-171450">
              <a:buFont typeface="Arial,Sans-Serif"/>
              <a:buChar char="•"/>
            </a:pPr>
            <a:r>
              <a:rPr lang="en-AU" b="1">
                <a:solidFill>
                  <a:srgbClr val="000000"/>
                </a:solidFill>
              </a:rPr>
              <a:t>What is a Welcome to Country? </a:t>
            </a:r>
            <a:r>
              <a:rPr lang="en-AU">
                <a:solidFill>
                  <a:srgbClr val="000000"/>
                </a:solidFill>
              </a:rPr>
              <a:t>Welcome to Country has been a part of Indigenous culture for thousands of years. When crossing into another groups Country, you would need to ask permission to enter their land. A Welcome to Country gives you a safe passage and protection during your journey.</a:t>
            </a:r>
            <a:endParaRPr lang="en-US" dirty="0">
              <a:solidFill>
                <a:srgbClr val="000000"/>
              </a:solidFill>
            </a:endParaRPr>
          </a:p>
          <a:p>
            <a:pPr marL="171450" indent="-171450">
              <a:buFont typeface="Arial,Sans-Serif"/>
              <a:buChar char="•"/>
            </a:pPr>
            <a:r>
              <a:rPr lang="en-AU" b="1">
                <a:solidFill>
                  <a:srgbClr val="000000"/>
                </a:solidFill>
              </a:rPr>
              <a:t>Who can give a Welcome to Country? </a:t>
            </a:r>
            <a:r>
              <a:rPr lang="en-AU">
                <a:solidFill>
                  <a:srgbClr val="000000"/>
                </a:solidFill>
              </a:rPr>
              <a:t>Usually an elder, but sometimes younger people like Tiyana are given permission. </a:t>
            </a:r>
            <a:endParaRPr lang="en-US" dirty="0">
              <a:solidFill>
                <a:srgbClr val="000000"/>
              </a:solidFill>
            </a:endParaRPr>
          </a:p>
          <a:p>
            <a:pPr marL="171450" indent="-171450">
              <a:buFont typeface="Arial,Sans-Serif"/>
              <a:buChar char="•"/>
            </a:pPr>
            <a:r>
              <a:rPr lang="en-AU" b="1">
                <a:solidFill>
                  <a:srgbClr val="000000"/>
                </a:solidFill>
              </a:rPr>
              <a:t>What is an Acknowledgment of Country? </a:t>
            </a:r>
            <a:r>
              <a:rPr lang="en-AU">
                <a:solidFill>
                  <a:srgbClr val="000000"/>
                </a:solidFill>
              </a:rPr>
              <a:t>It is a way of showing respect for the Traditional Custodians of the land.</a:t>
            </a:r>
            <a:endParaRPr lang="en-US" dirty="0">
              <a:solidFill>
                <a:srgbClr val="000000"/>
              </a:solidFill>
            </a:endParaRPr>
          </a:p>
          <a:p>
            <a:pPr marL="171450" indent="-171450">
              <a:buFont typeface="Arial,Sans-Serif"/>
              <a:buChar char="•"/>
            </a:pPr>
            <a:r>
              <a:rPr lang="en-AU" b="1">
                <a:solidFill>
                  <a:srgbClr val="000000"/>
                </a:solidFill>
              </a:rPr>
              <a:t>Who can give an Acknowledgment of Country? </a:t>
            </a:r>
            <a:r>
              <a:rPr lang="en-AU">
                <a:solidFill>
                  <a:srgbClr val="000000"/>
                </a:solidFill>
              </a:rPr>
              <a:t>It can be given by both non-Indigenous people and Aboriginal and Torres Strait Islander people.</a:t>
            </a:r>
            <a:endParaRPr lang="en-US" dirty="0">
              <a:solidFill>
                <a:srgbClr val="000000"/>
              </a:solidFill>
            </a:endParaRPr>
          </a:p>
          <a:p>
            <a:endParaRPr lang="en-AU" dirty="0">
              <a:solidFill>
                <a:srgbClr val="000000"/>
              </a:solidFill>
            </a:endParaRPr>
          </a:p>
          <a:p>
            <a:r>
              <a:rPr lang="en-AU" b="1">
                <a:solidFill>
                  <a:srgbClr val="000000"/>
                </a:solidFill>
              </a:rPr>
              <a:t>Ask the students if they have ever seen a Welcome to Country. Encourage them to describe it. </a:t>
            </a:r>
            <a:endParaRPr lang="en-US" dirty="0">
              <a:solidFill>
                <a:srgbClr val="000000"/>
              </a:solidFill>
            </a:endParaRPr>
          </a:p>
          <a:p>
            <a:endParaRPr lang="en-AU" dirty="0">
              <a:solidFill>
                <a:srgbClr val="000000"/>
              </a:solidFill>
            </a:endParaRPr>
          </a:p>
          <a:p>
            <a:r>
              <a:rPr lang="en-AU" b="1">
                <a:solidFill>
                  <a:srgbClr val="000000"/>
                </a:solidFill>
              </a:rPr>
              <a:t>NB: If you are located on Dja </a:t>
            </a:r>
            <a:r>
              <a:rPr lang="en-AU" b="1" err="1">
                <a:solidFill>
                  <a:srgbClr val="000000"/>
                </a:solidFill>
              </a:rPr>
              <a:t>Dja</a:t>
            </a:r>
            <a:r>
              <a:rPr lang="en-AU" b="1">
                <a:solidFill>
                  <a:srgbClr val="000000"/>
                </a:solidFill>
              </a:rPr>
              <a:t> Wurrung Country, you may like to watch this video with the students. It features </a:t>
            </a:r>
            <a:r>
              <a:rPr lang="en-US" b="1">
                <a:solidFill>
                  <a:srgbClr val="000000"/>
                </a:solidFill>
              </a:rPr>
              <a:t>Join </a:t>
            </a:r>
            <a:r>
              <a:rPr lang="en-US" b="1" err="1">
                <a:solidFill>
                  <a:srgbClr val="000000"/>
                </a:solidFill>
              </a:rPr>
              <a:t>Jaara</a:t>
            </a:r>
            <a:r>
              <a:rPr lang="en-US" b="1">
                <a:solidFill>
                  <a:srgbClr val="000000"/>
                </a:solidFill>
              </a:rPr>
              <a:t> Elder, Uncle Ricky Nelson and Professor Barry Golding </a:t>
            </a:r>
            <a:r>
              <a:rPr lang="en-AU" b="1">
                <a:solidFill>
                  <a:srgbClr val="000000"/>
                </a:solidFill>
              </a:rPr>
              <a:t>who explain the cultural significance of Welcome to Country. </a:t>
            </a:r>
            <a:r>
              <a:rPr lang="en-AU" b="1" dirty="0">
                <a:solidFill>
                  <a:srgbClr val="000000"/>
                </a:solidFill>
                <a:hlinkClick r:id="rId3"/>
              </a:rPr>
              <a:t>https://www.youtube.com/watch?v=ERIkKIORQ98&amp;t=2s</a:t>
            </a:r>
            <a:endParaRPr lang="en-AU" dirty="0">
              <a:solidFill>
                <a:srgbClr val="000000"/>
              </a:solidFill>
            </a:endParaRPr>
          </a:p>
          <a:p>
            <a:endParaRPr lang="en-AU" dirty="0">
              <a:solidFill>
                <a:srgbClr val="000000"/>
              </a:solidFill>
            </a:endParaRPr>
          </a:p>
          <a:p>
            <a:r>
              <a:rPr lang="en-AU" b="1">
                <a:solidFill>
                  <a:srgbClr val="000000"/>
                </a:solidFill>
              </a:rPr>
              <a:t>ADDITIONAL TEACHER’S NOTES </a:t>
            </a:r>
            <a:endParaRPr lang="en-US" dirty="0">
              <a:solidFill>
                <a:srgbClr val="000000"/>
              </a:solidFill>
            </a:endParaRPr>
          </a:p>
          <a:p>
            <a:pPr>
              <a:lnSpc>
                <a:spcPct val="120000"/>
              </a:lnSpc>
            </a:pPr>
            <a:r>
              <a:rPr lang="en-US">
                <a:solidFill>
                  <a:srgbClr val="000000"/>
                </a:solidFill>
              </a:rPr>
              <a:t>A </a:t>
            </a:r>
            <a:r>
              <a:rPr lang="en-US" b="1">
                <a:solidFill>
                  <a:srgbClr val="000000"/>
                </a:solidFill>
              </a:rPr>
              <a:t>Welcome to Country </a:t>
            </a:r>
            <a:r>
              <a:rPr lang="en-US">
                <a:solidFill>
                  <a:srgbClr val="000000"/>
                </a:solidFill>
              </a:rPr>
              <a:t>is delivered by Traditional Owners, or Aboriginal and Torres Strait Islander people who have been given permission from Traditional Owners, to welcome visitors to their Country. It has been a part of Aboriginal and Torres Strait Islander cultures for thousands of years. Before colonization, there were no fences or visible borders, but Aboriginal and Torres Strait Islander groups had clear boundaries separating their Country from that of other groups. Crossing into another group’s Country required a request for permission to enter. When permission was granted the hosting group would welcome the visitors, offering them safe passage and protection during their journey. While visitors were provided with a safe passage, they also had to respect the rules of the land owner group while on their Country. Today, the tradition of welcoming visitors and offering safe passage remain in place. It can take many forms including singing, dancing, smoking ceremonies or a speech in traditional language or English. </a:t>
            </a:r>
            <a:endParaRPr lang="en-US" dirty="0">
              <a:solidFill>
                <a:srgbClr val="000000"/>
              </a:solidFill>
            </a:endParaRPr>
          </a:p>
          <a:p>
            <a:pPr>
              <a:lnSpc>
                <a:spcPct val="120000"/>
              </a:lnSpc>
            </a:pPr>
            <a:endParaRPr lang="en-US" dirty="0">
              <a:solidFill>
                <a:srgbClr val="000000"/>
              </a:solidFill>
            </a:endParaRPr>
          </a:p>
          <a:p>
            <a:pPr>
              <a:lnSpc>
                <a:spcPct val="107000"/>
              </a:lnSpc>
              <a:spcBef>
                <a:spcPts val="1200"/>
              </a:spcBef>
              <a:spcAft>
                <a:spcPts val="800"/>
              </a:spcAft>
            </a:pPr>
            <a:r>
              <a:rPr lang="en-AU">
                <a:solidFill>
                  <a:srgbClr val="000000"/>
                </a:solidFill>
              </a:rPr>
              <a:t>An </a:t>
            </a:r>
            <a:r>
              <a:rPr lang="en-AU" b="1">
                <a:solidFill>
                  <a:srgbClr val="000000"/>
                </a:solidFill>
              </a:rPr>
              <a:t>Acknowledgement of Country </a:t>
            </a:r>
            <a:r>
              <a:rPr lang="en-AU">
                <a:solidFill>
                  <a:srgbClr val="000000"/>
                </a:solidFill>
              </a:rPr>
              <a:t>is an opportunity for anyone to show respect for Traditional Owners and the continuing connection of Aboriginal and Torres Strait Islander peoples to Country. </a:t>
            </a:r>
            <a:endParaRPr lang="en-US" dirty="0">
              <a:solidFill>
                <a:srgbClr val="000000"/>
              </a:solidFill>
            </a:endParaRPr>
          </a:p>
          <a:p>
            <a:pPr>
              <a:lnSpc>
                <a:spcPct val="107000"/>
              </a:lnSpc>
              <a:spcBef>
                <a:spcPts val="1200"/>
              </a:spcBef>
              <a:spcAft>
                <a:spcPts val="800"/>
              </a:spcAft>
            </a:pPr>
            <a:r>
              <a:rPr lang="en-AU" dirty="0">
                <a:solidFill>
                  <a:srgbClr val="000000"/>
                </a:solidFill>
              </a:rPr>
              <a:t>It can be given by both non-Indigenous people and Aboriginal and Torres Strait Islander people.</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6</a:t>
            </a:fld>
            <a:endParaRPr lang="en-AU"/>
          </a:p>
        </p:txBody>
      </p:sp>
    </p:spTree>
    <p:extLst>
      <p:ext uri="{BB962C8B-B14F-4D97-AF65-F5344CB8AC3E}">
        <p14:creationId xmlns:p14="http://schemas.microsoft.com/office/powerpoint/2010/main" val="1269718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open a new page in their learning journal and write the heading ‘Acknowledgement of Country’. The students can then write an Acknowledgement of Country using the text on the slide as a guide. If your school already has an Acknowledgment of Country, the students can write that instead. </a:t>
            </a:r>
            <a:endParaRPr lang="en-AU" dirty="0"/>
          </a:p>
          <a:p>
            <a:endParaRPr lang="en-AU"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7</a:t>
            </a:fld>
            <a:endParaRPr lang="en-AU"/>
          </a:p>
        </p:txBody>
      </p:sp>
    </p:spTree>
    <p:extLst>
      <p:ext uri="{BB962C8B-B14F-4D97-AF65-F5344CB8AC3E}">
        <p14:creationId xmlns:p14="http://schemas.microsoft.com/office/powerpoint/2010/main" val="2245338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Introduce the video ‘</a:t>
            </a:r>
            <a:r>
              <a:rPr lang="en-US" b="1"/>
              <a:t>Connection to Country: Ranger Trent’. In this video, Dja </a:t>
            </a:r>
            <a:r>
              <a:rPr lang="en-US" b="1" err="1"/>
              <a:t>Dja</a:t>
            </a:r>
            <a:r>
              <a:rPr lang="en-US" b="1"/>
              <a:t> Wurrung man, Trent Nelson talks about the importance of connecting to and caring for Country. </a:t>
            </a:r>
            <a:endParaRPr lang="en-AU"/>
          </a:p>
          <a:p>
            <a:pPr marL="0" marR="0" lvl="0" indent="0" algn="l" defTabSz="914400">
              <a:lnSpc>
                <a:spcPct val="100000"/>
              </a:lnSpc>
              <a:spcBef>
                <a:spcPts val="0"/>
              </a:spcBef>
              <a:spcAft>
                <a:spcPts val="0"/>
              </a:spcAft>
              <a:buClrTx/>
              <a:buSzTx/>
              <a:buFontTx/>
              <a:buNone/>
              <a:tabLst/>
              <a:defRPr/>
            </a:pPr>
            <a:endParaRPr lang="en-AU" b="1" dirty="0">
              <a:solidFill>
                <a:srgbClr val="000000"/>
              </a:solidFill>
              <a:latin typeface="Calibri"/>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8</a:t>
            </a:fld>
            <a:endParaRPr lang="en-AU"/>
          </a:p>
        </p:txBody>
      </p:sp>
    </p:spTree>
    <p:extLst>
      <p:ext uri="{BB962C8B-B14F-4D97-AF65-F5344CB8AC3E}">
        <p14:creationId xmlns:p14="http://schemas.microsoft.com/office/powerpoint/2010/main" val="2615022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F0F0F"/>
                </a:solidFill>
              </a:rPr>
              <a:t>Introduce the video ‘</a:t>
            </a:r>
            <a:r>
              <a:rPr lang="en-US" b="1">
                <a:solidFill>
                  <a:srgbClr val="0F0F0F"/>
                </a:solidFill>
              </a:rPr>
              <a:t>Connection to Country: Ranger Trent’. In this video, Dja </a:t>
            </a:r>
            <a:r>
              <a:rPr lang="en-US" b="1" err="1">
                <a:solidFill>
                  <a:srgbClr val="0F0F0F"/>
                </a:solidFill>
              </a:rPr>
              <a:t>Dja</a:t>
            </a:r>
            <a:r>
              <a:rPr lang="en-US" b="1">
                <a:solidFill>
                  <a:srgbClr val="0F0F0F"/>
                </a:solidFill>
              </a:rPr>
              <a:t> Wurrung man, Trent Nelson talks about the importance of connecting to and caring for Country. </a:t>
            </a:r>
            <a:endParaRPr lang="en-US" dirty="0">
              <a:solidFill>
                <a:srgbClr val="0F0F0F"/>
              </a:solidFill>
            </a:endParaRPr>
          </a:p>
          <a:p>
            <a:pPr>
              <a:defRPr/>
            </a:pPr>
            <a:endParaRPr lang="en-US" dirty="0">
              <a:solidFill>
                <a:srgbClr val="0F0F0F"/>
              </a:solidFill>
            </a:endParaRPr>
          </a:p>
          <a:p>
            <a:pPr>
              <a:defRPr/>
            </a:pPr>
            <a:r>
              <a:rPr lang="en-US" b="1">
                <a:solidFill>
                  <a:srgbClr val="0F0F0F"/>
                </a:solidFill>
              </a:rPr>
              <a:t>NB: Video is embedded in the slide. Link to video: </a:t>
            </a:r>
            <a:r>
              <a:rPr lang="en-US" b="1" dirty="0">
                <a:solidFill>
                  <a:srgbClr val="0F0F0F"/>
                </a:solidFill>
                <a:hlinkClick r:id="rId3"/>
              </a:rPr>
              <a:t>https://www.youtube.com/watch?v=DiTW32TEvqQ</a:t>
            </a:r>
            <a:endParaRPr lang="en-US" dirty="0">
              <a:solidFill>
                <a:srgbClr val="0F0F0F"/>
              </a:solidFill>
            </a:endParaRPr>
          </a:p>
          <a:p>
            <a:pPr>
              <a:defRPr/>
            </a:pPr>
            <a:endParaRPr lang="en-US" dirty="0">
              <a:solidFill>
                <a:srgbClr val="0F0F0F"/>
              </a:solidFill>
            </a:endParaRPr>
          </a:p>
          <a:p>
            <a:pPr>
              <a:defRPr/>
            </a:pPr>
            <a:r>
              <a:rPr lang="en-US" b="1">
                <a:solidFill>
                  <a:srgbClr val="0F0F0F"/>
                </a:solidFill>
              </a:rPr>
              <a:t>Facilitate a discussion about why connecting to and caring for Country is so important to Trent. Suggested prompts: </a:t>
            </a:r>
            <a:endParaRPr lang="en-US" dirty="0">
              <a:solidFill>
                <a:srgbClr val="0F0F0F"/>
              </a:solidFill>
            </a:endParaRPr>
          </a:p>
          <a:p>
            <a:pPr>
              <a:defRPr/>
            </a:pPr>
            <a:endParaRPr lang="en-US" dirty="0">
              <a:solidFill>
                <a:srgbClr val="0F0F0F"/>
              </a:solidFill>
            </a:endParaRPr>
          </a:p>
          <a:p>
            <a:pPr marL="171450" indent="-171450">
              <a:buFont typeface="Arial,Sans-Serif"/>
              <a:buChar char="•"/>
              <a:defRPr/>
            </a:pPr>
            <a:r>
              <a:rPr lang="en-US" b="1" dirty="0">
                <a:solidFill>
                  <a:srgbClr val="0F0F0F"/>
                </a:solidFill>
              </a:rPr>
              <a:t>What is Trent’s connection to Dja </a:t>
            </a:r>
            <a:r>
              <a:rPr lang="en-US" b="1" dirty="0" err="1">
                <a:solidFill>
                  <a:srgbClr val="0F0F0F"/>
                </a:solidFill>
              </a:rPr>
              <a:t>Dja</a:t>
            </a:r>
            <a:r>
              <a:rPr lang="en-US" b="1" dirty="0">
                <a:solidFill>
                  <a:srgbClr val="0F0F0F"/>
                </a:solidFill>
              </a:rPr>
              <a:t> Wurrung Country? </a:t>
            </a:r>
            <a:endParaRPr lang="en-US" dirty="0">
              <a:solidFill>
                <a:srgbClr val="0F0F0F"/>
              </a:solidFill>
            </a:endParaRPr>
          </a:p>
          <a:p>
            <a:pPr marL="171450" indent="-171450">
              <a:buFont typeface="Arial,Sans-Serif"/>
              <a:buChar char="•"/>
              <a:defRPr/>
            </a:pPr>
            <a:r>
              <a:rPr lang="en-US" b="1" dirty="0">
                <a:solidFill>
                  <a:srgbClr val="0F0F0F"/>
                </a:solidFill>
              </a:rPr>
              <a:t>How does Trent feel when he is out on Country? </a:t>
            </a:r>
            <a:endParaRPr lang="en-US" dirty="0">
              <a:solidFill>
                <a:srgbClr val="0F0F0F"/>
              </a:solidFill>
            </a:endParaRPr>
          </a:p>
          <a:p>
            <a:pPr marL="171450" indent="-171450">
              <a:buFont typeface="Arial,Sans-Serif"/>
              <a:buChar char="•"/>
              <a:defRPr/>
            </a:pPr>
            <a:r>
              <a:rPr lang="en-US" b="1" dirty="0">
                <a:solidFill>
                  <a:srgbClr val="0F0F0F"/>
                </a:solidFill>
              </a:rPr>
              <a:t>Why is caring for Country so important to Trent? </a:t>
            </a: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F0F0F"/>
              </a:solidFill>
              <a:effectLst/>
              <a:latin typeface="Roboto" panose="02000000000000000000" pitchFamily="2" charset="0"/>
            </a:endParaRPr>
          </a:p>
          <a:p>
            <a:endParaRPr lang="en-AU" b="1" dirty="0"/>
          </a:p>
        </p:txBody>
      </p:sp>
      <p:sp>
        <p:nvSpPr>
          <p:cNvPr id="4" name="Slide Number Placeholder 3"/>
          <p:cNvSpPr>
            <a:spLocks noGrp="1"/>
          </p:cNvSpPr>
          <p:nvPr>
            <p:ph type="sldNum" sz="quarter" idx="5"/>
          </p:nvPr>
        </p:nvSpPr>
        <p:spPr/>
        <p:txBody>
          <a:bodyPr/>
          <a:lstStyle/>
          <a:p>
            <a:fld id="{9CF2F9CF-FD9A-408C-A3DA-6E0BCA5330BF}" type="slidenum">
              <a:rPr lang="en-AU" smtClean="0"/>
              <a:t>9</a:t>
            </a:fld>
            <a:endParaRPr lang="en-AU"/>
          </a:p>
        </p:txBody>
      </p:sp>
    </p:spTree>
    <p:extLst>
      <p:ext uri="{BB962C8B-B14F-4D97-AF65-F5344CB8AC3E}">
        <p14:creationId xmlns:p14="http://schemas.microsoft.com/office/powerpoint/2010/main" val="629459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write the heading Caring for Country in their learning journals and write a short reflection on the video. They can use the sentence stems on the slide as prompts. </a:t>
            </a:r>
          </a:p>
        </p:txBody>
      </p:sp>
      <p:sp>
        <p:nvSpPr>
          <p:cNvPr id="4" name="Slide Number Placeholder 3"/>
          <p:cNvSpPr>
            <a:spLocks noGrp="1"/>
          </p:cNvSpPr>
          <p:nvPr>
            <p:ph type="sldNum" sz="quarter" idx="5"/>
          </p:nvPr>
        </p:nvSpPr>
        <p:spPr/>
        <p:txBody>
          <a:bodyPr/>
          <a:lstStyle/>
          <a:p>
            <a:fld id="{9CF2F9CF-FD9A-408C-A3DA-6E0BCA5330BF}" type="slidenum">
              <a:rPr lang="en-AU" smtClean="0"/>
              <a:t>10</a:t>
            </a:fld>
            <a:endParaRPr lang="en-AU"/>
          </a:p>
        </p:txBody>
      </p:sp>
    </p:spTree>
    <p:extLst>
      <p:ext uri="{BB962C8B-B14F-4D97-AF65-F5344CB8AC3E}">
        <p14:creationId xmlns:p14="http://schemas.microsoft.com/office/powerpoint/2010/main" val="1731157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11</a:t>
            </a:fld>
            <a:endParaRPr lang="en-AU"/>
          </a:p>
        </p:txBody>
      </p:sp>
    </p:spTree>
    <p:extLst>
      <p:ext uri="{BB962C8B-B14F-4D97-AF65-F5344CB8AC3E}">
        <p14:creationId xmlns:p14="http://schemas.microsoft.com/office/powerpoint/2010/main" val="3394449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cs typeface="Calibri"/>
              </a:rPr>
              <a:t>Ask the students if they have ever heard of ‘Aboriginal Cultural Burning’. Facilitate a short discussion about what they already know. Record key points on the board. </a:t>
            </a:r>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12</a:t>
            </a:fld>
            <a:endParaRPr lang="en-AU"/>
          </a:p>
        </p:txBody>
      </p:sp>
    </p:spTree>
    <p:extLst>
      <p:ext uri="{BB962C8B-B14F-4D97-AF65-F5344CB8AC3E}">
        <p14:creationId xmlns:p14="http://schemas.microsoft.com/office/powerpoint/2010/main" val="387454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Provide each student a blank piece of A4 paper. Show them how to fold it into quarters. Instruct them to copy down the questions as shown on the slide. </a:t>
            </a:r>
            <a:endParaRPr lang="en-US" dirty="0"/>
          </a:p>
          <a:p>
            <a:endParaRPr lang="en-AU" dirty="0"/>
          </a:p>
          <a:p>
            <a:r>
              <a:rPr lang="en-AU" b="1"/>
              <a:t>Tell the students they are going to watch a short video about Aboriginal Cultural Burning and after the video they will respond to the questions on their sheet of paper. </a:t>
            </a:r>
            <a:endParaRPr lang="en-US" dirty="0"/>
          </a:p>
          <a:p>
            <a:endParaRPr lang="en-AU" dirty="0"/>
          </a:p>
          <a:p>
            <a:r>
              <a:rPr lang="en-AU" b="1"/>
              <a:t>Play the video ‘A Burning Question’. NB: The video cannot be embedded in the slide. Access the video here </a:t>
            </a:r>
            <a:r>
              <a:rPr lang="en-AU" b="1" u="sng" dirty="0">
                <a:hlinkClick r:id="rId3"/>
              </a:rPr>
              <a:t>https://www.abc.net.au/gardening/factsheets/a-burning-question-fire/12395700</a:t>
            </a:r>
            <a:endParaRPr lang="en-US" dirty="0"/>
          </a:p>
          <a:p>
            <a:endParaRPr lang="en-AU" dirty="0"/>
          </a:p>
          <a:p>
            <a:r>
              <a:rPr lang="en-AU" b="1"/>
              <a:t>Think – Pair- Share: After the video, give the students a few minutes to write their responses to each question. When finished, they can share their responses with the person next to them. </a:t>
            </a:r>
            <a:r>
              <a:rPr lang="en-US" b="1"/>
              <a:t>Encourage the students to listen actively to each other by tell them that when they have completed their conversations, you will ask some students to explain their partner’s thinking. </a:t>
            </a:r>
            <a:endParaRPr lang="en-US" dirty="0"/>
          </a:p>
          <a:p>
            <a:endParaRPr lang="en-US" dirty="0"/>
          </a:p>
          <a:p>
            <a:r>
              <a:rPr lang="en-AU" b="1"/>
              <a:t>Go around the class asking students to share one of the responses from their partner. Encourage the students to listen for similarities and differences to their own responses. </a:t>
            </a:r>
            <a:endParaRPr lang="en-US" dirty="0"/>
          </a:p>
          <a:p>
            <a:endParaRPr lang="en-AU" dirty="0"/>
          </a:p>
          <a:p>
            <a:r>
              <a:rPr lang="en-AU" b="1" dirty="0"/>
              <a:t>Students can then paste their sheet into their learning journal or write a short reflection on the video using the questions as prompts.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13</a:t>
            </a:fld>
            <a:endParaRPr lang="en-AU"/>
          </a:p>
        </p:txBody>
      </p:sp>
    </p:spTree>
    <p:extLst>
      <p:ext uri="{BB962C8B-B14F-4D97-AF65-F5344CB8AC3E}">
        <p14:creationId xmlns:p14="http://schemas.microsoft.com/office/powerpoint/2010/main" val="396367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Organise the students into groups of 3 or 4. Tell the students, this will be their ‘research team’. </a:t>
            </a:r>
            <a:endParaRPr lang="en-US"/>
          </a:p>
          <a:p>
            <a:pPr>
              <a:defRPr/>
            </a:pPr>
            <a:endParaRPr lang="en-AU" dirty="0"/>
          </a:p>
          <a:p>
            <a:pPr>
              <a:defRPr/>
            </a:pPr>
            <a:r>
              <a:rPr lang="en-AU" b="1"/>
              <a:t>Tell the students: “You are going on a virtual field trip to Kuku-Yalanji Country in far north Queensland where you will meet Aboriginal cultural burning expert, Victor Steffensen. There are three research questions you need to find answers to on this field trip. You will record the answers in your field notes. NB: The research questions are on the next slide. </a:t>
            </a:r>
            <a:endParaRPr lang="en-US"/>
          </a:p>
          <a:p>
            <a:pPr>
              <a:defRPr/>
            </a:pPr>
            <a:endParaRPr lang="en-AU" dirty="0"/>
          </a:p>
          <a:p>
            <a:pPr>
              <a:defRPr/>
            </a:pPr>
            <a:r>
              <a:rPr lang="en-AU" b="1"/>
              <a:t>Tell the students to open a new page of their learning journal and write the heading ‘Field notes - Aboriginal Cultural Burning on Kuku-Yalanji Country’ </a:t>
            </a:r>
            <a:endParaRPr lang="en-AU"/>
          </a:p>
          <a:p>
            <a:pPr>
              <a:spcAft>
                <a:spcPts val="1200"/>
              </a:spcAft>
            </a:pPr>
            <a:endParaRPr lang="en-AU" sz="1800" b="1" dirty="0">
              <a:solidFill>
                <a:srgbClr val="000000"/>
              </a:solidFill>
              <a:effectLst/>
              <a:ea typeface="Times New Roman" panose="02020603050405020304" pitchFamily="18" charset="0"/>
              <a:cs typeface="Calibri" panose="020F0502020204030204" pitchFamily="34" charset="0"/>
            </a:endParaRPr>
          </a:p>
          <a:p>
            <a:pPr>
              <a:spcAft>
                <a:spcPts val="1200"/>
              </a:spcAft>
            </a:pPr>
            <a:endParaRPr lang="en-AU" sz="1800" b="1" dirty="0">
              <a:solidFill>
                <a:srgbClr val="000000"/>
              </a:solidFill>
              <a:effectLst/>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14</a:t>
            </a:fld>
            <a:endParaRPr lang="en-AU"/>
          </a:p>
        </p:txBody>
      </p:sp>
    </p:spTree>
    <p:extLst>
      <p:ext uri="{BB962C8B-B14F-4D97-AF65-F5344CB8AC3E}">
        <p14:creationId xmlns:p14="http://schemas.microsoft.com/office/powerpoint/2010/main" val="3501596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00000"/>
                </a:solidFill>
              </a:rPr>
              <a:t>Link to video </a:t>
            </a:r>
            <a:r>
              <a:rPr lang="en-AU" b="1" dirty="0">
                <a:solidFill>
                  <a:srgbClr val="000000"/>
                </a:solidFill>
                <a:hlinkClick r:id="rId3"/>
              </a:rPr>
              <a:t>https://www.youtube.com/watch?v=d-9hmEiH828&amp;embeds_referring_euri=https%3A%2F%2Fhubblecontent.osi.office.net%2F&amp;source_ve_path=Mjg2NjY</a:t>
            </a:r>
            <a:endParaRPr lang="en-US">
              <a:solidFill>
                <a:srgbClr val="000000"/>
              </a:solidFill>
            </a:endParaRPr>
          </a:p>
          <a:p>
            <a:pPr>
              <a:defRPr/>
            </a:pPr>
            <a:endParaRPr lang="en-AU" dirty="0">
              <a:solidFill>
                <a:srgbClr val="000000"/>
              </a:solidFill>
            </a:endParaRPr>
          </a:p>
          <a:p>
            <a:pPr>
              <a:defRPr/>
            </a:pPr>
            <a:r>
              <a:rPr lang="en-AU" b="1">
                <a:solidFill>
                  <a:srgbClr val="000000"/>
                </a:solidFill>
              </a:rPr>
              <a:t>Play the video in three parts. Before playing each part, write the corresponding research question on the board and ask the students to write it into their learning journal. Tell the students that at the end of each part they will have the chance to discuss their field notes with the other members of their research team and add in anything they might have missed. NB: Advise students that they can record their field notes using both text and drawings.</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1: 0:00 - 09.57 Question: How did Victor learn about Cultural Burning?</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2: 09.57 - 20:17 Question: Why do Aboriginal people burn Country?    </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3: 20:17 – Question: What is Victor hoping to achieve? </a:t>
            </a:r>
            <a:endParaRPr lang="en-US">
              <a:solidFill>
                <a:srgbClr val="000000"/>
              </a:solidFill>
            </a:endParaRPr>
          </a:p>
          <a:p>
            <a:pPr>
              <a:defRPr/>
            </a:pPr>
            <a:endParaRPr lang="en-AU" dirty="0">
              <a:solidFill>
                <a:srgbClr val="000000"/>
              </a:solidFill>
            </a:endParaRPr>
          </a:p>
          <a:p>
            <a:pPr>
              <a:defRPr/>
            </a:pPr>
            <a:r>
              <a:rPr lang="en-AU" b="1" dirty="0">
                <a:solidFill>
                  <a:srgbClr val="000000"/>
                </a:solidFill>
              </a:rPr>
              <a:t>At the end of the video, invite each research team to share their answers to each research question with the class.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15</a:t>
            </a:fld>
            <a:endParaRPr lang="en-AU"/>
          </a:p>
        </p:txBody>
      </p:sp>
    </p:spTree>
    <p:extLst>
      <p:ext uri="{BB962C8B-B14F-4D97-AF65-F5344CB8AC3E}">
        <p14:creationId xmlns:p14="http://schemas.microsoft.com/office/powerpoint/2010/main" val="2871019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short discussion about the difference between closed and open-ended questions. NB: Closed-ended questions can be answered with yes or no (e.g. Is cultural burning beneficial for plants and animals?). Open-ended questions cannot be answered with a yes or no and require the respondent to elaborate on their points (e.g. What are the benefits of cultural burning for plants and animals?). Open-ended questions usually start with who, what, where, when, why or how. </a:t>
            </a:r>
            <a:endParaRPr lang="en-US"/>
          </a:p>
          <a:p>
            <a:endParaRPr lang="en-AU" dirty="0"/>
          </a:p>
          <a:p>
            <a:r>
              <a:rPr lang="en-AU" b="1"/>
              <a:t>With the students still in their research teams, allow a few minutes for them to brainstorm open-ended questions for Victor. They can use their field notes for inspiration and record their questions on a large piece of paper. Explicitly instruct the students to be respectful and think carefully about whether Victor would be comfortable answering each question. </a:t>
            </a:r>
            <a:endParaRPr lang="en-US"/>
          </a:p>
          <a:p>
            <a:endParaRPr lang="en-AU" dirty="0"/>
          </a:p>
          <a:p>
            <a:r>
              <a:rPr lang="en-AU" b="1" dirty="0"/>
              <a:t>Students can then individually select their own top 5 questions from their group list and record them in their learning journals.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16</a:t>
            </a:fld>
            <a:endParaRPr lang="en-AU"/>
          </a:p>
        </p:txBody>
      </p:sp>
    </p:spTree>
    <p:extLst>
      <p:ext uri="{BB962C8B-B14F-4D97-AF65-F5344CB8AC3E}">
        <p14:creationId xmlns:p14="http://schemas.microsoft.com/office/powerpoint/2010/main" val="3756945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17</a:t>
            </a:fld>
            <a:endParaRPr lang="en-AU"/>
          </a:p>
        </p:txBody>
      </p:sp>
    </p:spTree>
    <p:extLst>
      <p:ext uri="{BB962C8B-B14F-4D97-AF65-F5344CB8AC3E}">
        <p14:creationId xmlns:p14="http://schemas.microsoft.com/office/powerpoint/2010/main" val="2717391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if they think Aboriginal cultural burning is happening in Victoria. Facilitate a short discussion to elicit what they already know. </a:t>
            </a:r>
          </a:p>
          <a:p>
            <a:endParaRPr lang="en-AU" dirty="0"/>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18</a:t>
            </a:fld>
            <a:endParaRPr lang="en-AU"/>
          </a:p>
        </p:txBody>
      </p:sp>
    </p:spTree>
    <p:extLst>
      <p:ext uri="{BB962C8B-B14F-4D97-AF65-F5344CB8AC3E}">
        <p14:creationId xmlns:p14="http://schemas.microsoft.com/office/powerpoint/2010/main" val="19313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Aboriginal cultural burning is happening on Wurundjeri Country. Point out Wurundjeri Country on the Map. Introduce </a:t>
            </a:r>
            <a:r>
              <a:rPr lang="en-AU" b="1" dirty="0" err="1"/>
              <a:t>Wunrundjeri</a:t>
            </a:r>
            <a:r>
              <a:rPr lang="en-AU" b="1" dirty="0"/>
              <a:t> elder, Uncle Dave Wandin (pictured in check shirt and hat). </a:t>
            </a:r>
            <a:endParaRPr lang="en-US" dirty="0"/>
          </a:p>
          <a:p>
            <a:endParaRPr lang="en-AU" dirty="0"/>
          </a:p>
          <a:p>
            <a:r>
              <a:rPr lang="en-AU" b="1" dirty="0"/>
              <a:t>Tell the students they are going to watch a video about one of Uncle Dave’s cultural burns on Wurundjeri Country. </a:t>
            </a:r>
            <a:endParaRPr lang="en-US" dirty="0"/>
          </a:p>
          <a:p>
            <a:endParaRPr lang="en-AU" dirty="0"/>
          </a:p>
          <a:p>
            <a:r>
              <a:rPr lang="en-AU" b="1" dirty="0"/>
              <a:t>NB: </a:t>
            </a:r>
            <a:r>
              <a:rPr lang="en-US" b="1" dirty="0"/>
              <a:t>The </a:t>
            </a:r>
            <a:r>
              <a:rPr lang="en-US" b="1" dirty="0" err="1"/>
              <a:t>Wurundjeri</a:t>
            </a:r>
            <a:r>
              <a:rPr lang="en-US" b="1" dirty="0"/>
              <a:t> people are an Aboriginal people of the </a:t>
            </a:r>
            <a:r>
              <a:rPr lang="en-US" b="1" dirty="0" err="1"/>
              <a:t>Woiwurrung</a:t>
            </a:r>
            <a:r>
              <a:rPr lang="en-US" b="1" dirty="0"/>
              <a:t> language group. For a good explanation of the difference between </a:t>
            </a:r>
            <a:r>
              <a:rPr lang="en-US" b="1" dirty="0" err="1"/>
              <a:t>Wurundjeri</a:t>
            </a:r>
            <a:r>
              <a:rPr lang="en-US" b="1" dirty="0"/>
              <a:t> and </a:t>
            </a:r>
            <a:r>
              <a:rPr lang="en-US" b="1" dirty="0" err="1"/>
              <a:t>Woiwurrung</a:t>
            </a:r>
            <a:r>
              <a:rPr lang="en-US" b="1" dirty="0"/>
              <a:t>, watch this video by </a:t>
            </a:r>
            <a:r>
              <a:rPr lang="en-US" b="1" dirty="0" err="1"/>
              <a:t>Wurundjeri</a:t>
            </a:r>
            <a:r>
              <a:rPr lang="en-US" b="1" dirty="0"/>
              <a:t> woman, Dr Mandy Nicholson </a:t>
            </a:r>
            <a:r>
              <a:rPr lang="en-US" b="1" dirty="0">
                <a:hlinkClick r:id="rId3"/>
              </a:rPr>
              <a:t>https://www.youtube.com/watch?v=HIl8ifFnG7c</a:t>
            </a:r>
            <a:endParaRPr lang="en-AU"/>
          </a:p>
        </p:txBody>
      </p:sp>
      <p:sp>
        <p:nvSpPr>
          <p:cNvPr id="4" name="Slide Number Placeholder 3"/>
          <p:cNvSpPr>
            <a:spLocks noGrp="1"/>
          </p:cNvSpPr>
          <p:nvPr>
            <p:ph type="sldNum" sz="quarter" idx="5"/>
          </p:nvPr>
        </p:nvSpPr>
        <p:spPr/>
        <p:txBody>
          <a:bodyPr/>
          <a:lstStyle/>
          <a:p>
            <a:fld id="{9CF2F9CF-FD9A-408C-A3DA-6E0BCA5330BF}" type="slidenum">
              <a:rPr lang="en-AU" smtClean="0"/>
              <a:t>19</a:t>
            </a:fld>
            <a:endParaRPr lang="en-AU"/>
          </a:p>
        </p:txBody>
      </p:sp>
    </p:spTree>
    <p:extLst>
      <p:ext uri="{BB962C8B-B14F-4D97-AF65-F5344CB8AC3E}">
        <p14:creationId xmlns:p14="http://schemas.microsoft.com/office/powerpoint/2010/main" val="563714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Before playing the video, put the students in groups of 4 or 5. Give each student a piece of A4 paper. Tell the students to fold it into four and then write in the headings as displayed on the slide. </a:t>
            </a:r>
            <a:endParaRPr lang="en-US"/>
          </a:p>
          <a:p>
            <a:endParaRPr lang="en-AU" dirty="0"/>
          </a:p>
          <a:p>
            <a:r>
              <a:rPr lang="en-AU" b="1" dirty="0"/>
              <a:t>Before playing the video, tell the students that at particular points the video will be paused and they will silently record whatever comes to mind. </a:t>
            </a:r>
            <a:endParaRPr lang="en-AU" dirty="0"/>
          </a:p>
          <a:p>
            <a:endParaRPr lang="en-AU" b="1" dirty="0"/>
          </a:p>
          <a:p>
            <a:endParaRPr lang="en-AU" b="1" dirty="0"/>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20</a:t>
            </a:fld>
            <a:endParaRPr lang="en-AU"/>
          </a:p>
        </p:txBody>
      </p:sp>
    </p:spTree>
    <p:extLst>
      <p:ext uri="{BB962C8B-B14F-4D97-AF65-F5344CB8AC3E}">
        <p14:creationId xmlns:p14="http://schemas.microsoft.com/office/powerpoint/2010/main" val="3138594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NB: The video is embedded in the slide. Link to video: </a:t>
            </a:r>
            <a:r>
              <a:rPr lang="en-AU" b="1" dirty="0">
                <a:hlinkClick r:id="rId3"/>
              </a:rPr>
              <a:t>https://www.youtube.com/watch?v=LwL_-JWCn-8</a:t>
            </a:r>
            <a:endParaRPr lang="en-AU" dirty="0"/>
          </a:p>
          <a:p>
            <a:endParaRPr lang="en-AU" dirty="0"/>
          </a:p>
          <a:p>
            <a:r>
              <a:rPr lang="en-AU" b="1"/>
              <a:t>Play the video in four parts. Recommended time stamps are provided below. At the end of each part, give the students a couple of minutes to silently record their responses in each quadrant on their sheet. After a couple of minutes, give the students some time to discuss what they recorded with the other members of their group. They can add any additional information they see as important in the relevant quadrant. </a:t>
            </a:r>
            <a:endParaRPr lang="en-US"/>
          </a:p>
          <a:p>
            <a:endParaRPr lang="en-AU" dirty="0"/>
          </a:p>
          <a:p>
            <a:r>
              <a:rPr lang="en-AU" b="1"/>
              <a:t>Recommended timestamps</a:t>
            </a:r>
            <a:endParaRPr lang="en-US"/>
          </a:p>
          <a:p>
            <a:pPr>
              <a:lnSpc>
                <a:spcPct val="107000"/>
              </a:lnSpc>
              <a:spcAft>
                <a:spcPts val="800"/>
              </a:spcAft>
            </a:pPr>
            <a:r>
              <a:rPr lang="en-AU" b="1"/>
              <a:t>Part 1 00:00 - 01:35 </a:t>
            </a:r>
            <a:endParaRPr lang="en-AU" dirty="0"/>
          </a:p>
          <a:p>
            <a:pPr>
              <a:lnSpc>
                <a:spcPct val="107000"/>
              </a:lnSpc>
              <a:spcAft>
                <a:spcPts val="800"/>
              </a:spcAft>
            </a:pPr>
            <a:r>
              <a:rPr lang="en-AU" b="1"/>
              <a:t>Part 2 01:35 – 03:27</a:t>
            </a:r>
            <a:endParaRPr lang="en-AU" dirty="0"/>
          </a:p>
          <a:p>
            <a:pPr>
              <a:lnSpc>
                <a:spcPct val="107000"/>
              </a:lnSpc>
              <a:spcAft>
                <a:spcPts val="800"/>
              </a:spcAft>
            </a:pPr>
            <a:r>
              <a:rPr lang="en-AU" b="1"/>
              <a:t>Part 3 03.27 – 04:53</a:t>
            </a:r>
            <a:endParaRPr lang="en-AU" dirty="0"/>
          </a:p>
          <a:p>
            <a:r>
              <a:rPr lang="en-AU" b="1" dirty="0"/>
              <a:t>Part 4 04:53 – 05:58 </a:t>
            </a:r>
            <a:endParaRPr lang="en-US" dirty="0"/>
          </a:p>
        </p:txBody>
      </p:sp>
      <p:sp>
        <p:nvSpPr>
          <p:cNvPr id="4" name="Slide Number Placeholder 3"/>
          <p:cNvSpPr>
            <a:spLocks noGrp="1"/>
          </p:cNvSpPr>
          <p:nvPr>
            <p:ph type="sldNum" sz="quarter" idx="5"/>
          </p:nvPr>
        </p:nvSpPr>
        <p:spPr/>
        <p:txBody>
          <a:bodyPr/>
          <a:lstStyle/>
          <a:p>
            <a:fld id="{9CF2F9CF-FD9A-408C-A3DA-6E0BCA5330BF}" type="slidenum">
              <a:rPr lang="en-AU" smtClean="0"/>
              <a:t>21</a:t>
            </a:fld>
            <a:endParaRPr lang="en-AU"/>
          </a:p>
        </p:txBody>
      </p:sp>
    </p:spTree>
    <p:extLst>
      <p:ext uri="{BB962C8B-B14F-4D97-AF65-F5344CB8AC3E}">
        <p14:creationId xmlns:p14="http://schemas.microsoft.com/office/powerpoint/2010/main" val="2850902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Think-Pair-Share: Give the students a minute or two to think about the most important things they have learned about Aboriginal Cultural Burning from Uncle Dave. The students can then discuss their ideas with a partner. Invite the students to share their partner’s thoughts and record them on the board. Highlight any key themes as they emerge e.g. the benefits of cultural burning (environmental, social, cultural, psychological, spiritual), when to burn, how to burn etc. </a:t>
            </a:r>
            <a:endParaRPr lang="en-US"/>
          </a:p>
          <a:p>
            <a:endParaRPr lang="en-AU" dirty="0"/>
          </a:p>
          <a:p>
            <a:r>
              <a:rPr lang="en-AU" b="1" dirty="0"/>
              <a:t>Talk through the task instructions on the slide. Remind the students that they can use their See-Hear-Feel-Wonder worksheet for inspiration and ideas. </a:t>
            </a:r>
            <a:endParaRPr lang="en-US" dirty="0"/>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22</a:t>
            </a:fld>
            <a:endParaRPr lang="en-AU"/>
          </a:p>
        </p:txBody>
      </p:sp>
    </p:spTree>
    <p:extLst>
      <p:ext uri="{BB962C8B-B14F-4D97-AF65-F5344CB8AC3E}">
        <p14:creationId xmlns:p14="http://schemas.microsoft.com/office/powerpoint/2010/main" val="2673778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88343-4C28-492C-99A8-2D9200AE16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2D18D78-734C-4E79-A844-43136F313B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D9BBE73-5770-4720-8EB9-C6446A49C594}"/>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B8093A43-65D6-4971-AAFF-C2011C311B6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34F3B01-2F9C-4793-892C-B2BAFDB3B044}"/>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04535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CD4C2-B499-49DC-903A-739A1743941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CE91E6A-D95C-4C61-AE47-4E21721463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462FC1E-8094-43A7-AD4D-E516DB3AE8EB}"/>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CAD1925D-9C00-43BA-914D-9B60B8307EB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AFE3309-3288-49DC-9202-7FA1E6BCDFD3}"/>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783970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259C-3092-4ED5-AFF7-229725ABFB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E075434-D45B-47E7-940D-CDB71E415F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6D5D3E-F63D-40CD-8567-E827672519A5}"/>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11B5F6EF-70CF-41B7-9146-6E126B5B9DF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33728F0-ABFF-48A4-9A46-F604AF6FE66C}"/>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628336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2AFDE-84C5-4376-A959-1B1B5D75705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6589779-4B20-4C1D-8912-EF36027727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F94FB9D-7C01-4CAA-9C28-206B99DCFE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37B0C178-274A-4647-8B79-45BDA7E2C8C1}"/>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6" name="Footer Placeholder 5">
            <a:extLst>
              <a:ext uri="{FF2B5EF4-FFF2-40B4-BE49-F238E27FC236}">
                <a16:creationId xmlns:a16="http://schemas.microsoft.com/office/drawing/2014/main" id="{9AD8C572-0B90-4576-8184-E46F25F380F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D761243-FECF-4090-8CCB-ACA307AAD775}"/>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9963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47481-656F-4A73-839C-7307344871C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15373E2-6D8E-4F24-9A2B-1929DE27FA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65B34C-1731-4EFC-B448-8BE9C9C903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7EF18989-E849-41CD-803E-480F3814B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B14B1-85B0-4AA2-94E6-E957E71031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4DBEFE5-4A51-4DF0-B637-B2E9E46D16C8}"/>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8" name="Footer Placeholder 7">
            <a:extLst>
              <a:ext uri="{FF2B5EF4-FFF2-40B4-BE49-F238E27FC236}">
                <a16:creationId xmlns:a16="http://schemas.microsoft.com/office/drawing/2014/main" id="{BE40E237-8A66-4B05-8542-3E820BAA681E}"/>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CAF5E35D-F283-4BF1-9AD0-6792C6784CC7}"/>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431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10390-520E-49A1-90B0-0BDE08FDE645}"/>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4700081-DA16-4014-AD5E-5D4D7C6C7F4E}"/>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4" name="Footer Placeholder 3">
            <a:extLst>
              <a:ext uri="{FF2B5EF4-FFF2-40B4-BE49-F238E27FC236}">
                <a16:creationId xmlns:a16="http://schemas.microsoft.com/office/drawing/2014/main" id="{15152427-FAD1-40A7-8C93-B3A06D4CE7E3}"/>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641B77E-71D1-4C1C-86A5-746A2DEAD4C9}"/>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17060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A5A68-F4BA-490C-B94F-E5C2138CB7DD}"/>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3" name="Footer Placeholder 2">
            <a:extLst>
              <a:ext uri="{FF2B5EF4-FFF2-40B4-BE49-F238E27FC236}">
                <a16:creationId xmlns:a16="http://schemas.microsoft.com/office/drawing/2014/main" id="{D9296034-A152-49EB-BA33-F2A36CDB0591}"/>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4E5640B-D98C-4EE9-BAE1-64A1DA05D346}"/>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45044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6C3C0-EBE0-458D-9E8A-3BE51AC823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CC2E2F3-A03F-44A1-BCCD-86DB02631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357C9D4C-DE07-47EB-A674-21262139B9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645851-B391-4E1C-B0B6-C11729EB2106}"/>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6" name="Footer Placeholder 5">
            <a:extLst>
              <a:ext uri="{FF2B5EF4-FFF2-40B4-BE49-F238E27FC236}">
                <a16:creationId xmlns:a16="http://schemas.microsoft.com/office/drawing/2014/main" id="{279E9513-77D0-4481-814F-4120749514C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C6FCEE0-7A18-4C74-8BD9-77A8E0B788C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54759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E35F-26E3-42B1-B8C9-7FED6E1785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7D59A93-BE13-4073-9C93-C7D0D07C4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F5B6CE3A-62D3-4AB6-A8F5-2A2FE1F2F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3AF31C-27DE-4E27-AA7A-E964AE5392FC}"/>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6" name="Footer Placeholder 5">
            <a:extLst>
              <a:ext uri="{FF2B5EF4-FFF2-40B4-BE49-F238E27FC236}">
                <a16:creationId xmlns:a16="http://schemas.microsoft.com/office/drawing/2014/main" id="{7A7B0189-BFE4-486C-8003-FCF1146E77C6}"/>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69988AD-0F85-48E1-B97B-A6D2F1336798}"/>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341769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105B-A98E-4D50-81E8-A45B26BF26DC}"/>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C6F7FB5-20D2-4489-84B9-48BE331812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A26F17C-A974-4FCD-9C2C-62CAE16BABB2}"/>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756F8402-D38E-46B3-A16A-9F347FB4A1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22749F6-D06E-4C70-BAE4-DAA98F1303D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622059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25795-F0D0-44E1-852A-28502A2CF3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7EAEB2D-1DA3-4ED1-B3C4-88751DBCD3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95B1458-C0E9-48F8-B484-83A18168A0BD}"/>
              </a:ext>
            </a:extLst>
          </p:cNvPr>
          <p:cNvSpPr>
            <a:spLocks noGrp="1"/>
          </p:cNvSpPr>
          <p:nvPr>
            <p:ph type="dt" sz="half" idx="10"/>
          </p:nvPr>
        </p:nvSpPr>
        <p:spPr/>
        <p:txBody>
          <a:body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944A62C3-4B53-4015-98CB-32BC818B15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FD2E113-9714-428F-B43E-BED88E423761}"/>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22185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C0A536-8024-4D6E-9EDA-5776853048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417A250-B433-44DC-8398-9661E4E81A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2E44D0-68F7-45D7-8EE9-8790874D2F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10955-44AA-4A18-96B6-BDD1B31EADEC}" type="datetimeFigureOut">
              <a:rPr lang="en-AU" smtClean="0"/>
              <a:t>30/01/2025</a:t>
            </a:fld>
            <a:endParaRPr lang="en-AU"/>
          </a:p>
        </p:txBody>
      </p:sp>
      <p:sp>
        <p:nvSpPr>
          <p:cNvPr id="5" name="Footer Placeholder 4">
            <a:extLst>
              <a:ext uri="{FF2B5EF4-FFF2-40B4-BE49-F238E27FC236}">
                <a16:creationId xmlns:a16="http://schemas.microsoft.com/office/drawing/2014/main" id="{E191115C-1B6D-4C3A-AB45-EA04532AF1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98D19C9-A246-4ECA-BF72-EB4F423D3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84B90-3307-4741-B191-32AD9E13D9FC}" type="slidenum">
              <a:rPr lang="en-AU" smtClean="0"/>
              <a:t>‹#›</a:t>
            </a:fld>
            <a:endParaRPr lang="en-AU"/>
          </a:p>
        </p:txBody>
      </p:sp>
    </p:spTree>
    <p:extLst>
      <p:ext uri="{BB962C8B-B14F-4D97-AF65-F5344CB8AC3E}">
        <p14:creationId xmlns:p14="http://schemas.microsoft.com/office/powerpoint/2010/main" val="173247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idpod7C-dBs?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DiTW32TEvqQ?feature=oembed" TargetMode="Externa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d-9hmEiH828?feature=oembed" TargetMode="Externa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3.sv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LwL_-JWCn-8?feature=oembed" TargetMode="Externa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sv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5F6EF-D77C-4F25-848F-6F2F8644F405}"/>
              </a:ext>
            </a:extLst>
          </p:cNvPr>
          <p:cNvSpPr>
            <a:spLocks noGrp="1"/>
          </p:cNvSpPr>
          <p:nvPr>
            <p:ph type="ctrTitle"/>
          </p:nvPr>
        </p:nvSpPr>
        <p:spPr>
          <a:xfrm>
            <a:off x="521677" y="1520372"/>
            <a:ext cx="11148646" cy="2387600"/>
          </a:xfrm>
        </p:spPr>
        <p:txBody>
          <a:bodyPr>
            <a:noAutofit/>
          </a:bodyPr>
          <a:lstStyle/>
          <a:p>
            <a:r>
              <a:rPr lang="en-AU" sz="8000" b="1" dirty="0">
                <a:latin typeface="+mn-lt"/>
              </a:rPr>
              <a:t>ABORIGINAL </a:t>
            </a:r>
            <a:br>
              <a:rPr lang="en-AU" sz="8000" b="1" dirty="0">
                <a:latin typeface="+mn-lt"/>
              </a:rPr>
            </a:br>
            <a:r>
              <a:rPr lang="en-AU" sz="8000" b="1" dirty="0">
                <a:latin typeface="+mn-lt"/>
              </a:rPr>
              <a:t>CULTURAL BURNING</a:t>
            </a:r>
          </a:p>
        </p:txBody>
      </p:sp>
      <p:sp>
        <p:nvSpPr>
          <p:cNvPr id="5" name="Title 1">
            <a:extLst>
              <a:ext uri="{FF2B5EF4-FFF2-40B4-BE49-F238E27FC236}">
                <a16:creationId xmlns:a16="http://schemas.microsoft.com/office/drawing/2014/main" id="{D7161269-D0FC-9485-3133-1BE28D62D956}"/>
              </a:ext>
            </a:extLst>
          </p:cNvPr>
          <p:cNvSpPr txBox="1">
            <a:spLocks/>
          </p:cNvSpPr>
          <p:nvPr/>
        </p:nvSpPr>
        <p:spPr>
          <a:xfrm>
            <a:off x="1423457" y="657287"/>
            <a:ext cx="9144000" cy="775999"/>
          </a:xfrm>
          <a:prstGeom prst="rect">
            <a:avLst/>
          </a:prstGeom>
        </p:spPr>
        <p:txBody>
          <a:bodyPr vert="horz" lIns="91440" tIns="45720" rIns="91440" bIns="45720" numCol="1"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atin typeface="+mn-lt"/>
              </a:rPr>
              <a:t>Module 3</a:t>
            </a:r>
            <a:endParaRPr lang="en-AU" altLang="en-AU" sz="5000" b="1" dirty="0">
              <a:latin typeface="+mn-lt"/>
            </a:endParaRPr>
          </a:p>
        </p:txBody>
      </p:sp>
    </p:spTree>
    <p:extLst>
      <p:ext uri="{BB962C8B-B14F-4D97-AF65-F5344CB8AC3E}">
        <p14:creationId xmlns:p14="http://schemas.microsoft.com/office/powerpoint/2010/main" val="198764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7A917-F094-5A20-E047-AE49F92CF1B6}"/>
              </a:ext>
            </a:extLst>
          </p:cNvPr>
          <p:cNvSpPr>
            <a:spLocks noGrp="1"/>
          </p:cNvSpPr>
          <p:nvPr>
            <p:ph type="ctrTitle"/>
          </p:nvPr>
        </p:nvSpPr>
        <p:spPr>
          <a:xfrm>
            <a:off x="1384300" y="1411355"/>
            <a:ext cx="9144000" cy="1024671"/>
          </a:xfrm>
        </p:spPr>
        <p:txBody>
          <a:bodyPr/>
          <a:lstStyle/>
          <a:p>
            <a:r>
              <a:rPr lang="en-AU" b="1" dirty="0">
                <a:latin typeface="Calabri"/>
              </a:rPr>
              <a:t>Part 1</a:t>
            </a:r>
          </a:p>
        </p:txBody>
      </p:sp>
      <p:sp>
        <p:nvSpPr>
          <p:cNvPr id="3" name="Subtitle 2">
            <a:extLst>
              <a:ext uri="{FF2B5EF4-FFF2-40B4-BE49-F238E27FC236}">
                <a16:creationId xmlns:a16="http://schemas.microsoft.com/office/drawing/2014/main" id="{3BBB3240-0F7C-E0EC-2C8F-47CEC05F2C5A}"/>
              </a:ext>
            </a:extLst>
          </p:cNvPr>
          <p:cNvSpPr>
            <a:spLocks noGrp="1"/>
          </p:cNvSpPr>
          <p:nvPr>
            <p:ph type="subTitle" idx="1"/>
          </p:nvPr>
        </p:nvSpPr>
        <p:spPr>
          <a:xfrm>
            <a:off x="711200" y="2601119"/>
            <a:ext cx="11000961" cy="1655762"/>
          </a:xfrm>
        </p:spPr>
        <p:txBody>
          <a:bodyPr>
            <a:noAutofit/>
          </a:bodyPr>
          <a:lstStyle/>
          <a:p>
            <a:r>
              <a:rPr lang="en-AU" sz="10000" b="1" dirty="0"/>
              <a:t>BEING ON COUNTRY </a:t>
            </a:r>
          </a:p>
        </p:txBody>
      </p:sp>
    </p:spTree>
    <p:extLst>
      <p:ext uri="{BB962C8B-B14F-4D97-AF65-F5344CB8AC3E}">
        <p14:creationId xmlns:p14="http://schemas.microsoft.com/office/powerpoint/2010/main" val="3003679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026" name="Picture 2" descr="Map of Indigenous Australia | AIATSIS">
            <a:extLst>
              <a:ext uri="{FF2B5EF4-FFF2-40B4-BE49-F238E27FC236}">
                <a16:creationId xmlns:a16="http://schemas.microsoft.com/office/drawing/2014/main" id="{B5289052-7D00-3DB5-7356-25A5FA66E9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400"/>
          <a:stretch/>
        </p:blipFill>
        <p:spPr bwMode="auto">
          <a:xfrm>
            <a:off x="2059801" y="0"/>
            <a:ext cx="766767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641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1DC57C93-4D10-3679-B6B6-8334113A4C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3395422" y="457408"/>
            <a:ext cx="948423" cy="948423"/>
          </a:xfrm>
          <a:prstGeom prst="rect">
            <a:avLst/>
          </a:prstGeom>
        </p:spPr>
      </p:pic>
      <p:pic>
        <p:nvPicPr>
          <p:cNvPr id="5" name="Graphic 4" descr="Closed book">
            <a:extLst>
              <a:ext uri="{FF2B5EF4-FFF2-40B4-BE49-F238E27FC236}">
                <a16:creationId xmlns:a16="http://schemas.microsoft.com/office/drawing/2014/main" id="{E68563F0-A8D8-A768-8C71-701084A8E9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73778" y="98095"/>
            <a:ext cx="1495856" cy="1495856"/>
          </a:xfrm>
          <a:prstGeom prst="rect">
            <a:avLst/>
          </a:prstGeom>
        </p:spPr>
      </p:pic>
      <p:sp>
        <p:nvSpPr>
          <p:cNvPr id="7" name="TextBox 6">
            <a:extLst>
              <a:ext uri="{FF2B5EF4-FFF2-40B4-BE49-F238E27FC236}">
                <a16:creationId xmlns:a16="http://schemas.microsoft.com/office/drawing/2014/main" id="{086580D6-CBB6-0EA7-9C27-B3285E483BD5}"/>
              </a:ext>
            </a:extLst>
          </p:cNvPr>
          <p:cNvSpPr txBox="1"/>
          <p:nvPr/>
        </p:nvSpPr>
        <p:spPr>
          <a:xfrm>
            <a:off x="5890399" y="2299037"/>
            <a:ext cx="6096000" cy="2785378"/>
          </a:xfrm>
          <a:prstGeom prst="rect">
            <a:avLst/>
          </a:prstGeom>
          <a:noFill/>
        </p:spPr>
        <p:txBody>
          <a:bodyPr wrap="square">
            <a:spAutoFit/>
          </a:bodyPr>
          <a:lstStyle/>
          <a:p>
            <a:r>
              <a:rPr lang="en-AU" sz="2500" b="1" dirty="0"/>
              <a:t>What Country is our school located on? </a:t>
            </a:r>
          </a:p>
          <a:p>
            <a:endParaRPr lang="en-AU" sz="2500" b="1" dirty="0"/>
          </a:p>
          <a:p>
            <a:r>
              <a:rPr lang="en-AU" sz="2500" b="1" dirty="0"/>
              <a:t>What Country do you live on?</a:t>
            </a:r>
          </a:p>
          <a:p>
            <a:endParaRPr lang="en-AU" sz="2500" b="1" dirty="0"/>
          </a:p>
          <a:p>
            <a:r>
              <a:rPr lang="en-AU" sz="2500" b="1" dirty="0"/>
              <a:t>What Country were you born on? </a:t>
            </a:r>
          </a:p>
          <a:p>
            <a:endParaRPr lang="en-AU" sz="2500" b="1" dirty="0"/>
          </a:p>
          <a:p>
            <a:r>
              <a:rPr lang="en-AU" sz="2500" b="1" dirty="0"/>
              <a:t>What Country would you most like to visit? </a:t>
            </a:r>
          </a:p>
        </p:txBody>
      </p:sp>
      <p:sp>
        <p:nvSpPr>
          <p:cNvPr id="8" name="TextBox 7">
            <a:extLst>
              <a:ext uri="{FF2B5EF4-FFF2-40B4-BE49-F238E27FC236}">
                <a16:creationId xmlns:a16="http://schemas.microsoft.com/office/drawing/2014/main" id="{02531B07-23CD-46C3-6100-8F6C71378326}"/>
              </a:ext>
            </a:extLst>
          </p:cNvPr>
          <p:cNvSpPr txBox="1"/>
          <p:nvPr/>
        </p:nvSpPr>
        <p:spPr>
          <a:xfrm>
            <a:off x="4207857" y="430423"/>
            <a:ext cx="8420100" cy="861774"/>
          </a:xfrm>
          <a:prstGeom prst="rect">
            <a:avLst/>
          </a:prstGeom>
          <a:noFill/>
        </p:spPr>
        <p:txBody>
          <a:bodyPr wrap="square" rtlCol="0">
            <a:spAutoFit/>
          </a:bodyPr>
          <a:lstStyle/>
          <a:p>
            <a:r>
              <a:rPr lang="en-AU" sz="5000" b="1" dirty="0">
                <a:solidFill>
                  <a:schemeClr val="bg1"/>
                </a:solidFill>
              </a:rPr>
              <a:t>Being on Country </a:t>
            </a:r>
          </a:p>
        </p:txBody>
      </p:sp>
      <p:pic>
        <p:nvPicPr>
          <p:cNvPr id="9" name="Picture 2" descr="Map of Indigenous Australia | AIATSIS">
            <a:extLst>
              <a:ext uri="{FF2B5EF4-FFF2-40B4-BE49-F238E27FC236}">
                <a16:creationId xmlns:a16="http://schemas.microsoft.com/office/drawing/2014/main" id="{73C0680F-E1B7-365C-5AA3-B7EDDA12957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 r="400"/>
          <a:stretch/>
        </p:blipFill>
        <p:spPr bwMode="auto">
          <a:xfrm>
            <a:off x="383401" y="1708251"/>
            <a:ext cx="5148220" cy="4604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2304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Rookie Reporter: Tiyana Explains What A Welcome To Country Ceremony Is">
            <a:hlinkClick r:id="" action="ppaction://media"/>
            <a:extLst>
              <a:ext uri="{FF2B5EF4-FFF2-40B4-BE49-F238E27FC236}">
                <a16:creationId xmlns:a16="http://schemas.microsoft.com/office/drawing/2014/main" id="{0524BD7E-52F0-2966-4736-9CA6D3A305F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190078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050" name="Picture 2" descr="Welcome to Country - Behind The News">
            <a:extLst>
              <a:ext uri="{FF2B5EF4-FFF2-40B4-BE49-F238E27FC236}">
                <a16:creationId xmlns:a16="http://schemas.microsoft.com/office/drawing/2014/main" id="{BD7E200F-178E-1796-8A40-3C10AF7610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99" r="22303"/>
          <a:stretch/>
        </p:blipFill>
        <p:spPr bwMode="auto">
          <a:xfrm>
            <a:off x="231462" y="2005805"/>
            <a:ext cx="3089394" cy="26908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17A2F22-B1AF-C70F-2C39-B3B018FAE1D5}"/>
              </a:ext>
            </a:extLst>
          </p:cNvPr>
          <p:cNvPicPr>
            <a:picLocks noChangeAspect="1"/>
          </p:cNvPicPr>
          <p:nvPr/>
        </p:nvPicPr>
        <p:blipFill>
          <a:blip r:embed="rId4">
            <a:extLst>
              <a:ext uri="{28A0092B-C50C-407E-A947-70E740481C1C}">
                <a14:useLocalDpi xmlns:a14="http://schemas.microsoft.com/office/drawing/2010/main" val="0"/>
              </a:ext>
            </a:extLst>
          </a:blip>
          <a:srcRect t="3805"/>
          <a:stretch/>
        </p:blipFill>
        <p:spPr>
          <a:xfrm>
            <a:off x="3538114" y="522720"/>
            <a:ext cx="8422424" cy="5656980"/>
          </a:xfrm>
          <a:prstGeom prst="rect">
            <a:avLst/>
          </a:prstGeom>
        </p:spPr>
      </p:pic>
    </p:spTree>
    <p:extLst>
      <p:ext uri="{BB962C8B-B14F-4D97-AF65-F5344CB8AC3E}">
        <p14:creationId xmlns:p14="http://schemas.microsoft.com/office/powerpoint/2010/main" val="4213294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8C1E9FDD-4961-F211-831A-70851387A6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2317375" y="931859"/>
            <a:ext cx="1038258" cy="1038258"/>
          </a:xfrm>
          <a:prstGeom prst="rect">
            <a:avLst/>
          </a:prstGeom>
        </p:spPr>
      </p:pic>
      <p:pic>
        <p:nvPicPr>
          <p:cNvPr id="5" name="Graphic 4" descr="Closed book">
            <a:extLst>
              <a:ext uri="{FF2B5EF4-FFF2-40B4-BE49-F238E27FC236}">
                <a16:creationId xmlns:a16="http://schemas.microsoft.com/office/drawing/2014/main" id="{0053E077-5B2A-73D9-FA82-BCC28666A36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60795" y="618712"/>
            <a:ext cx="1659113" cy="1659113"/>
          </a:xfrm>
          <a:prstGeom prst="rect">
            <a:avLst/>
          </a:prstGeom>
        </p:spPr>
      </p:pic>
      <p:sp>
        <p:nvSpPr>
          <p:cNvPr id="7" name="TextBox 6">
            <a:extLst>
              <a:ext uri="{FF2B5EF4-FFF2-40B4-BE49-F238E27FC236}">
                <a16:creationId xmlns:a16="http://schemas.microsoft.com/office/drawing/2014/main" id="{4B7EEDF7-AEE6-183F-DF27-69A2CC408439}"/>
              </a:ext>
            </a:extLst>
          </p:cNvPr>
          <p:cNvSpPr txBox="1"/>
          <p:nvPr/>
        </p:nvSpPr>
        <p:spPr>
          <a:xfrm>
            <a:off x="1449061" y="2536826"/>
            <a:ext cx="9612639" cy="2246769"/>
          </a:xfrm>
          <a:prstGeom prst="rect">
            <a:avLst/>
          </a:prstGeom>
          <a:noFill/>
        </p:spPr>
        <p:txBody>
          <a:bodyPr wrap="square">
            <a:spAutoFit/>
          </a:bodyPr>
          <a:lstStyle/>
          <a:p>
            <a:r>
              <a:rPr lang="en-AU" sz="3500" b="1" dirty="0"/>
              <a:t>We acknowledge the _______ people as the Traditional Owners of the land that our school is on and we pay our respects to ________ elders past and present. </a:t>
            </a:r>
          </a:p>
        </p:txBody>
      </p:sp>
      <p:sp>
        <p:nvSpPr>
          <p:cNvPr id="8" name="TextBox 7">
            <a:extLst>
              <a:ext uri="{FF2B5EF4-FFF2-40B4-BE49-F238E27FC236}">
                <a16:creationId xmlns:a16="http://schemas.microsoft.com/office/drawing/2014/main" id="{C7125D47-0D40-1A8F-C668-EBFECAE46F20}"/>
              </a:ext>
            </a:extLst>
          </p:cNvPr>
          <p:cNvSpPr txBox="1"/>
          <p:nvPr/>
        </p:nvSpPr>
        <p:spPr>
          <a:xfrm>
            <a:off x="3272228" y="984920"/>
            <a:ext cx="7177349" cy="784830"/>
          </a:xfrm>
          <a:prstGeom prst="rect">
            <a:avLst/>
          </a:prstGeom>
          <a:noFill/>
        </p:spPr>
        <p:txBody>
          <a:bodyPr wrap="none" rtlCol="0">
            <a:spAutoFit/>
          </a:bodyPr>
          <a:lstStyle/>
          <a:p>
            <a:r>
              <a:rPr lang="en-AU" sz="4500" b="1" dirty="0">
                <a:solidFill>
                  <a:schemeClr val="bg1"/>
                </a:solidFill>
              </a:rPr>
              <a:t>Acknowledgment of Country </a:t>
            </a:r>
          </a:p>
        </p:txBody>
      </p:sp>
    </p:spTree>
    <p:extLst>
      <p:ext uri="{BB962C8B-B14F-4D97-AF65-F5344CB8AC3E}">
        <p14:creationId xmlns:p14="http://schemas.microsoft.com/office/powerpoint/2010/main" val="3244622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E57BE81-AAC0-70C7-1CD2-9D968C233DEB}"/>
              </a:ext>
            </a:extLst>
          </p:cNvPr>
          <p:cNvPicPr>
            <a:picLocks noChangeAspect="1"/>
          </p:cNvPicPr>
          <p:nvPr/>
        </p:nvPicPr>
        <p:blipFill>
          <a:blip r:embed="rId3">
            <a:extLst>
              <a:ext uri="{28A0092B-C50C-407E-A947-70E740481C1C}">
                <a14:useLocalDpi xmlns:a14="http://schemas.microsoft.com/office/drawing/2010/main" val="0"/>
              </a:ext>
            </a:extLst>
          </a:blip>
          <a:srcRect l="9389" r="4488" b="9185"/>
          <a:stretch/>
        </p:blipFill>
        <p:spPr>
          <a:xfrm>
            <a:off x="495299" y="180543"/>
            <a:ext cx="7810501" cy="5623357"/>
          </a:xfrm>
          <a:prstGeom prst="rect">
            <a:avLst/>
          </a:prstGeom>
        </p:spPr>
      </p:pic>
      <p:pic>
        <p:nvPicPr>
          <p:cNvPr id="5" name="Picture 4">
            <a:extLst>
              <a:ext uri="{FF2B5EF4-FFF2-40B4-BE49-F238E27FC236}">
                <a16:creationId xmlns:a16="http://schemas.microsoft.com/office/drawing/2014/main" id="{AD9E2D56-8927-2F86-B45D-0C1CF41DEA5C}"/>
              </a:ext>
            </a:extLst>
          </p:cNvPr>
          <p:cNvPicPr>
            <a:picLocks noChangeAspect="1"/>
          </p:cNvPicPr>
          <p:nvPr/>
        </p:nvPicPr>
        <p:blipFill>
          <a:blip r:embed="rId4">
            <a:extLst>
              <a:ext uri="{28A0092B-C50C-407E-A947-70E740481C1C}">
                <a14:useLocalDpi xmlns:a14="http://schemas.microsoft.com/office/drawing/2010/main" val="0"/>
              </a:ext>
            </a:extLst>
          </a:blip>
          <a:srcRect l="4925" t="-1" r="12898" b="-3015"/>
          <a:stretch/>
        </p:blipFill>
        <p:spPr>
          <a:xfrm>
            <a:off x="7708899" y="3581400"/>
            <a:ext cx="4110799" cy="2793999"/>
          </a:xfrm>
          <a:prstGeom prst="rect">
            <a:avLst/>
          </a:prstGeom>
        </p:spPr>
      </p:pic>
      <p:cxnSp>
        <p:nvCxnSpPr>
          <p:cNvPr id="8" name="Straight Arrow Connector 7">
            <a:extLst>
              <a:ext uri="{FF2B5EF4-FFF2-40B4-BE49-F238E27FC236}">
                <a16:creationId xmlns:a16="http://schemas.microsoft.com/office/drawing/2014/main" id="{7DA62356-C0A0-3CB1-E970-8D423C4A028D}"/>
              </a:ext>
            </a:extLst>
          </p:cNvPr>
          <p:cNvCxnSpPr>
            <a:cxnSpLocks/>
          </p:cNvCxnSpPr>
          <p:nvPr/>
        </p:nvCxnSpPr>
        <p:spPr>
          <a:xfrm flipH="1">
            <a:off x="4268343" y="3099371"/>
            <a:ext cx="4697857" cy="0"/>
          </a:xfrm>
          <a:prstGeom prst="straightConnector1">
            <a:avLst/>
          </a:prstGeom>
          <a:ln w="155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649BF1F-AAD0-4BB2-D95B-80DB44203048}"/>
              </a:ext>
            </a:extLst>
          </p:cNvPr>
          <p:cNvCxnSpPr>
            <a:cxnSpLocks/>
          </p:cNvCxnSpPr>
          <p:nvPr/>
        </p:nvCxnSpPr>
        <p:spPr>
          <a:xfrm>
            <a:off x="8928100" y="3019948"/>
            <a:ext cx="0" cy="561452"/>
          </a:xfrm>
          <a:prstGeom prst="line">
            <a:avLst/>
          </a:prstGeom>
          <a:ln w="13335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783922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onnection to Country: Ranger Trent">
            <a:hlinkClick r:id="" action="ppaction://media"/>
            <a:extLst>
              <a:ext uri="{FF2B5EF4-FFF2-40B4-BE49-F238E27FC236}">
                <a16:creationId xmlns:a16="http://schemas.microsoft.com/office/drawing/2014/main" id="{428C5083-5B7D-CA89-8782-CB41B8E2C2E6}"/>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275219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62FC3F53-FB3C-56C2-1A88-1BC65285047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3317078" y="504108"/>
            <a:ext cx="803603" cy="803603"/>
          </a:xfrm>
          <a:prstGeom prst="rect">
            <a:avLst/>
          </a:prstGeom>
        </p:spPr>
      </p:pic>
      <p:pic>
        <p:nvPicPr>
          <p:cNvPr id="5" name="Graphic 4" descr="Closed book">
            <a:extLst>
              <a:ext uri="{FF2B5EF4-FFF2-40B4-BE49-F238E27FC236}">
                <a16:creationId xmlns:a16="http://schemas.microsoft.com/office/drawing/2014/main" id="{026460E5-4963-1158-F40F-068864BD3D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15997" y="418976"/>
            <a:ext cx="1083372" cy="1083372"/>
          </a:xfrm>
          <a:prstGeom prst="rect">
            <a:avLst/>
          </a:prstGeom>
        </p:spPr>
      </p:pic>
      <p:sp>
        <p:nvSpPr>
          <p:cNvPr id="6" name="TextBox 5">
            <a:extLst>
              <a:ext uri="{FF2B5EF4-FFF2-40B4-BE49-F238E27FC236}">
                <a16:creationId xmlns:a16="http://schemas.microsoft.com/office/drawing/2014/main" id="{386CED43-23D8-468D-C96A-78E7C9B2AC80}"/>
              </a:ext>
            </a:extLst>
          </p:cNvPr>
          <p:cNvSpPr txBox="1"/>
          <p:nvPr/>
        </p:nvSpPr>
        <p:spPr>
          <a:xfrm>
            <a:off x="3975100" y="558800"/>
            <a:ext cx="5816600" cy="784830"/>
          </a:xfrm>
          <a:prstGeom prst="rect">
            <a:avLst/>
          </a:prstGeom>
          <a:noFill/>
        </p:spPr>
        <p:txBody>
          <a:bodyPr wrap="square" rtlCol="0">
            <a:spAutoFit/>
          </a:bodyPr>
          <a:lstStyle/>
          <a:p>
            <a:r>
              <a:rPr lang="en-AU" sz="4500" b="1" dirty="0">
                <a:solidFill>
                  <a:srgbClr val="FFFFFF"/>
                </a:solidFill>
              </a:rPr>
              <a:t>Caring for Country </a:t>
            </a:r>
          </a:p>
        </p:txBody>
      </p:sp>
      <p:sp>
        <p:nvSpPr>
          <p:cNvPr id="7" name="TextBox 6">
            <a:extLst>
              <a:ext uri="{FF2B5EF4-FFF2-40B4-BE49-F238E27FC236}">
                <a16:creationId xmlns:a16="http://schemas.microsoft.com/office/drawing/2014/main" id="{210892C7-75BB-6561-92C8-8936617CDA74}"/>
              </a:ext>
            </a:extLst>
          </p:cNvPr>
          <p:cNvSpPr txBox="1"/>
          <p:nvPr/>
        </p:nvSpPr>
        <p:spPr>
          <a:xfrm>
            <a:off x="1371600" y="2228671"/>
            <a:ext cx="9601200" cy="2785378"/>
          </a:xfrm>
          <a:prstGeom prst="rect">
            <a:avLst/>
          </a:prstGeom>
          <a:noFill/>
        </p:spPr>
        <p:txBody>
          <a:bodyPr wrap="square" rtlCol="0">
            <a:spAutoFit/>
          </a:bodyPr>
          <a:lstStyle/>
          <a:p>
            <a:r>
              <a:rPr lang="en-AU" sz="3500" b="1" dirty="0">
                <a:solidFill>
                  <a:srgbClr val="FFFFFF"/>
                </a:solidFill>
              </a:rPr>
              <a:t>One interesting thing I now know is that….</a:t>
            </a:r>
          </a:p>
          <a:p>
            <a:endParaRPr lang="en-AU" sz="3500" b="1" dirty="0">
              <a:solidFill>
                <a:srgbClr val="FFFFFF"/>
              </a:solidFill>
            </a:endParaRPr>
          </a:p>
          <a:p>
            <a:r>
              <a:rPr lang="en-US" sz="3500" b="1" dirty="0">
                <a:solidFill>
                  <a:srgbClr val="FFFFFF"/>
                </a:solidFill>
              </a:rPr>
              <a:t>I am still curious about…</a:t>
            </a:r>
          </a:p>
          <a:p>
            <a:endParaRPr lang="en-US" sz="3500" b="1" dirty="0">
              <a:solidFill>
                <a:srgbClr val="FFFFFF"/>
              </a:solidFill>
            </a:endParaRPr>
          </a:p>
          <a:p>
            <a:r>
              <a:rPr lang="en-US" sz="3500" b="1" dirty="0">
                <a:solidFill>
                  <a:srgbClr val="FFFFFF"/>
                </a:solidFill>
              </a:rPr>
              <a:t>One way I could satisfy my curiosity would be to….</a:t>
            </a:r>
          </a:p>
        </p:txBody>
      </p:sp>
    </p:spTree>
    <p:extLst>
      <p:ext uri="{BB962C8B-B14F-4D97-AF65-F5344CB8AC3E}">
        <p14:creationId xmlns:p14="http://schemas.microsoft.com/office/powerpoint/2010/main" val="2045625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2B728-A4D3-9DE7-EE2D-C0C5D3C95B0F}"/>
              </a:ext>
            </a:extLst>
          </p:cNvPr>
          <p:cNvSpPr>
            <a:spLocks noGrp="1"/>
          </p:cNvSpPr>
          <p:nvPr>
            <p:ph type="title"/>
          </p:nvPr>
        </p:nvSpPr>
        <p:spPr>
          <a:xfrm>
            <a:off x="4834172" y="719620"/>
            <a:ext cx="2223052" cy="1325563"/>
          </a:xfrm>
        </p:spPr>
        <p:txBody>
          <a:bodyPr>
            <a:normAutofit/>
          </a:bodyPr>
          <a:lstStyle/>
          <a:p>
            <a:r>
              <a:rPr lang="en-AU" sz="6000" b="1" dirty="0">
                <a:latin typeface="+mn-lt"/>
              </a:rPr>
              <a:t>Part 2</a:t>
            </a:r>
          </a:p>
        </p:txBody>
      </p:sp>
      <p:sp>
        <p:nvSpPr>
          <p:cNvPr id="3" name="Content Placeholder 2">
            <a:extLst>
              <a:ext uri="{FF2B5EF4-FFF2-40B4-BE49-F238E27FC236}">
                <a16:creationId xmlns:a16="http://schemas.microsoft.com/office/drawing/2014/main" id="{6C7206BB-8B20-3891-C1FE-BC2CD4BCC701}"/>
              </a:ext>
            </a:extLst>
          </p:cNvPr>
          <p:cNvSpPr>
            <a:spLocks noGrp="1"/>
          </p:cNvSpPr>
          <p:nvPr>
            <p:ph idx="1"/>
          </p:nvPr>
        </p:nvSpPr>
        <p:spPr>
          <a:xfrm>
            <a:off x="1465579" y="2045183"/>
            <a:ext cx="8960237" cy="4351338"/>
          </a:xfrm>
        </p:spPr>
        <p:txBody>
          <a:bodyPr>
            <a:normAutofit/>
          </a:bodyPr>
          <a:lstStyle/>
          <a:p>
            <a:pPr marL="0" indent="0" algn="ctr">
              <a:buNone/>
            </a:pPr>
            <a:r>
              <a:rPr lang="en-AU" sz="8000" b="1" dirty="0"/>
              <a:t>CARING FOR COUNTRY WITH </a:t>
            </a:r>
          </a:p>
          <a:p>
            <a:pPr marL="0" indent="0" algn="ctr">
              <a:buNone/>
            </a:pPr>
            <a:r>
              <a:rPr lang="en-AU" sz="8000" b="1" dirty="0"/>
              <a:t>CULTURAL BURNING</a:t>
            </a:r>
          </a:p>
        </p:txBody>
      </p:sp>
    </p:spTree>
    <p:extLst>
      <p:ext uri="{BB962C8B-B14F-4D97-AF65-F5344CB8AC3E}">
        <p14:creationId xmlns:p14="http://schemas.microsoft.com/office/powerpoint/2010/main" val="2599362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A69385-F45F-8419-931D-BE3B6F65E22E}"/>
              </a:ext>
            </a:extLst>
          </p:cNvPr>
          <p:cNvSpPr txBox="1"/>
          <p:nvPr/>
        </p:nvSpPr>
        <p:spPr>
          <a:xfrm>
            <a:off x="3675346" y="2553936"/>
            <a:ext cx="6446554" cy="1384995"/>
          </a:xfrm>
          <a:prstGeom prst="rect">
            <a:avLst/>
          </a:prstGeom>
          <a:noFill/>
        </p:spPr>
        <p:txBody>
          <a:bodyPr wrap="square" rtlCol="0">
            <a:spAutoFit/>
          </a:bodyPr>
          <a:lstStyle/>
          <a:p>
            <a:r>
              <a:rPr lang="en-AU" sz="4200" b="1" dirty="0">
                <a:solidFill>
                  <a:schemeClr val="bg1"/>
                </a:solidFill>
              </a:rPr>
              <a:t>What do we know about </a:t>
            </a:r>
          </a:p>
          <a:p>
            <a:r>
              <a:rPr lang="en-AU" sz="4200" b="1" dirty="0">
                <a:solidFill>
                  <a:schemeClr val="bg1"/>
                </a:solidFill>
              </a:rPr>
              <a:t>Aboriginal Cultural Burning? </a:t>
            </a:r>
          </a:p>
        </p:txBody>
      </p:sp>
      <p:pic>
        <p:nvPicPr>
          <p:cNvPr id="5" name="Graphic 4" descr="Questions with solid fill">
            <a:extLst>
              <a:ext uri="{FF2B5EF4-FFF2-40B4-BE49-F238E27FC236}">
                <a16:creationId xmlns:a16="http://schemas.microsoft.com/office/drawing/2014/main" id="{968BE9E3-D5C9-38DC-902D-418D0209EB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91510" y="2654516"/>
            <a:ext cx="1183836" cy="1183836"/>
          </a:xfrm>
          <a:prstGeom prst="rect">
            <a:avLst/>
          </a:prstGeom>
        </p:spPr>
      </p:pic>
    </p:spTree>
    <p:extLst>
      <p:ext uri="{BB962C8B-B14F-4D97-AF65-F5344CB8AC3E}">
        <p14:creationId xmlns:p14="http://schemas.microsoft.com/office/powerpoint/2010/main" val="2643117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A82A27-3174-B49E-DDF3-B923691D54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202" y="1765300"/>
            <a:ext cx="5915378" cy="3327400"/>
          </a:xfrm>
          <a:prstGeom prst="rect">
            <a:avLst/>
          </a:prstGeom>
        </p:spPr>
      </p:pic>
      <p:sp>
        <p:nvSpPr>
          <p:cNvPr id="7" name="Rectangle 6">
            <a:extLst>
              <a:ext uri="{FF2B5EF4-FFF2-40B4-BE49-F238E27FC236}">
                <a16:creationId xmlns:a16="http://schemas.microsoft.com/office/drawing/2014/main" id="{B6106142-B5AA-2EA2-BBCB-5A97F6A3585F}"/>
              </a:ext>
            </a:extLst>
          </p:cNvPr>
          <p:cNvSpPr/>
          <p:nvPr/>
        </p:nvSpPr>
        <p:spPr>
          <a:xfrm>
            <a:off x="6723944" y="368300"/>
            <a:ext cx="4706057" cy="612140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a:t>What burning question do you have? </a:t>
            </a:r>
          </a:p>
          <a:p>
            <a:pPr marL="171450" indent="-171450">
              <a:buFont typeface="Arial" panose="020B0604020202020204" pitchFamily="34" charset="0"/>
              <a:buChar char="•"/>
            </a:pPr>
            <a:endParaRPr lang="en-US">
              <a:cs typeface="Calibri"/>
            </a:endParaRPr>
          </a:p>
          <a:p>
            <a:pPr marL="0" indent="0">
              <a:buFont typeface="Arial" panose="020B0604020202020204" pitchFamily="34" charset="0"/>
              <a:buNone/>
            </a:pPr>
            <a:endParaRPr lang="en-US" dirty="0">
              <a:cs typeface="Calibri"/>
            </a:endParaRPr>
          </a:p>
        </p:txBody>
      </p:sp>
      <p:cxnSp>
        <p:nvCxnSpPr>
          <p:cNvPr id="9" name="Straight Connector 8">
            <a:extLst>
              <a:ext uri="{FF2B5EF4-FFF2-40B4-BE49-F238E27FC236}">
                <a16:creationId xmlns:a16="http://schemas.microsoft.com/office/drawing/2014/main" id="{4D83D266-2FF9-D488-4D88-4902E0F73ACA}"/>
              </a:ext>
            </a:extLst>
          </p:cNvPr>
          <p:cNvCxnSpPr>
            <a:stCxn id="7" idx="0"/>
            <a:endCxn id="7" idx="2"/>
          </p:cNvCxnSpPr>
          <p:nvPr/>
        </p:nvCxnSpPr>
        <p:spPr>
          <a:xfrm>
            <a:off x="9076973" y="368300"/>
            <a:ext cx="0" cy="6121400"/>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4B900A9-5E99-2B3F-1A71-3424E70D3316}"/>
              </a:ext>
            </a:extLst>
          </p:cNvPr>
          <p:cNvCxnSpPr>
            <a:stCxn id="7" idx="1"/>
            <a:endCxn id="7" idx="3"/>
          </p:cNvCxnSpPr>
          <p:nvPr/>
        </p:nvCxnSpPr>
        <p:spPr>
          <a:xfrm>
            <a:off x="6723944" y="3429000"/>
            <a:ext cx="4706057" cy="0"/>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A02CA2-92B4-A3C1-52CA-8FAE0FACD50C}"/>
              </a:ext>
            </a:extLst>
          </p:cNvPr>
          <p:cNvSpPr txBox="1"/>
          <p:nvPr/>
        </p:nvSpPr>
        <p:spPr>
          <a:xfrm>
            <a:off x="6892573" y="368300"/>
            <a:ext cx="2242253" cy="646331"/>
          </a:xfrm>
          <a:prstGeom prst="rect">
            <a:avLst/>
          </a:prstGeom>
          <a:noFill/>
        </p:spPr>
        <p:txBody>
          <a:bodyPr wrap="square" rtlCol="0">
            <a:spAutoFit/>
          </a:bodyPr>
          <a:lstStyle/>
          <a:p>
            <a:r>
              <a:rPr lang="en-US" dirty="0"/>
              <a:t>What is the most important point?</a:t>
            </a:r>
            <a:endParaRPr lang="en-AU" dirty="0"/>
          </a:p>
        </p:txBody>
      </p:sp>
      <p:sp>
        <p:nvSpPr>
          <p:cNvPr id="15" name="TextBox 14">
            <a:extLst>
              <a:ext uri="{FF2B5EF4-FFF2-40B4-BE49-F238E27FC236}">
                <a16:creationId xmlns:a16="http://schemas.microsoft.com/office/drawing/2014/main" id="{72244DF8-6003-1EE7-19E1-135FD522A503}"/>
              </a:ext>
            </a:extLst>
          </p:cNvPr>
          <p:cNvSpPr txBox="1"/>
          <p:nvPr/>
        </p:nvSpPr>
        <p:spPr>
          <a:xfrm>
            <a:off x="9134826" y="388143"/>
            <a:ext cx="2295175" cy="646331"/>
          </a:xfrm>
          <a:prstGeom prst="rect">
            <a:avLst/>
          </a:prstGeom>
          <a:noFill/>
        </p:spPr>
        <p:txBody>
          <a:bodyPr wrap="square" rtlCol="0">
            <a:spAutoFit/>
          </a:bodyPr>
          <a:lstStyle/>
          <a:p>
            <a:r>
              <a:rPr lang="en-US" dirty="0"/>
              <a:t>What is something you found interesting? </a:t>
            </a:r>
            <a:endParaRPr lang="en-AU" dirty="0"/>
          </a:p>
        </p:txBody>
      </p:sp>
      <p:sp>
        <p:nvSpPr>
          <p:cNvPr id="16" name="TextBox 15">
            <a:extLst>
              <a:ext uri="{FF2B5EF4-FFF2-40B4-BE49-F238E27FC236}">
                <a16:creationId xmlns:a16="http://schemas.microsoft.com/office/drawing/2014/main" id="{5C3199EB-25D1-476D-C099-463C5A51656C}"/>
              </a:ext>
            </a:extLst>
          </p:cNvPr>
          <p:cNvSpPr txBox="1"/>
          <p:nvPr/>
        </p:nvSpPr>
        <p:spPr>
          <a:xfrm>
            <a:off x="6854473" y="3484433"/>
            <a:ext cx="2117372" cy="923330"/>
          </a:xfrm>
          <a:prstGeom prst="rect">
            <a:avLst/>
          </a:prstGeom>
          <a:noFill/>
        </p:spPr>
        <p:txBody>
          <a:bodyPr wrap="square" rtlCol="0">
            <a:spAutoFit/>
          </a:bodyPr>
          <a:lstStyle/>
          <a:p>
            <a:r>
              <a:rPr lang="en-US" dirty="0"/>
              <a:t>What is something you found difficult to understand? </a:t>
            </a:r>
            <a:endParaRPr lang="en-AU" dirty="0"/>
          </a:p>
        </p:txBody>
      </p:sp>
      <p:sp>
        <p:nvSpPr>
          <p:cNvPr id="17" name="TextBox 16">
            <a:extLst>
              <a:ext uri="{FF2B5EF4-FFF2-40B4-BE49-F238E27FC236}">
                <a16:creationId xmlns:a16="http://schemas.microsoft.com/office/drawing/2014/main" id="{1ADD8231-C948-24EE-C023-1130514B868B}"/>
              </a:ext>
            </a:extLst>
          </p:cNvPr>
          <p:cNvSpPr txBox="1"/>
          <p:nvPr/>
        </p:nvSpPr>
        <p:spPr>
          <a:xfrm>
            <a:off x="9218437" y="3484433"/>
            <a:ext cx="2070100" cy="923330"/>
          </a:xfrm>
          <a:prstGeom prst="rect">
            <a:avLst/>
          </a:prstGeom>
          <a:noFill/>
        </p:spPr>
        <p:txBody>
          <a:bodyPr wrap="square" rtlCol="0">
            <a:spAutoFit/>
          </a:bodyPr>
          <a:lstStyle/>
          <a:p>
            <a:r>
              <a:rPr lang="en-US" dirty="0"/>
              <a:t>What burning questions do you have? </a:t>
            </a:r>
            <a:endParaRPr lang="en-AU" dirty="0"/>
          </a:p>
        </p:txBody>
      </p:sp>
      <p:sp>
        <p:nvSpPr>
          <p:cNvPr id="21" name="TextBox 20">
            <a:extLst>
              <a:ext uri="{FF2B5EF4-FFF2-40B4-BE49-F238E27FC236}">
                <a16:creationId xmlns:a16="http://schemas.microsoft.com/office/drawing/2014/main" id="{A0027938-1822-E250-421F-9EECB75F155E}"/>
              </a:ext>
            </a:extLst>
          </p:cNvPr>
          <p:cNvSpPr txBox="1"/>
          <p:nvPr/>
        </p:nvSpPr>
        <p:spPr>
          <a:xfrm>
            <a:off x="578202" y="5397500"/>
            <a:ext cx="5746398" cy="1015663"/>
          </a:xfrm>
          <a:prstGeom prst="rect">
            <a:avLst/>
          </a:prstGeom>
          <a:noFill/>
        </p:spPr>
        <p:txBody>
          <a:bodyPr wrap="square" rtlCol="0">
            <a:spAutoFit/>
          </a:bodyPr>
          <a:lstStyle/>
          <a:p>
            <a:r>
              <a:rPr lang="en-AU" sz="1400" b="1" dirty="0"/>
              <a:t>Link to video </a:t>
            </a:r>
          </a:p>
          <a:p>
            <a:r>
              <a:rPr lang="en-AU" sz="1400" dirty="0"/>
              <a:t>https://www.abc.net.au/gardening/factsheets/a-burning-question-fire/12395700</a:t>
            </a:r>
          </a:p>
          <a:p>
            <a:endParaRPr lang="en-AU" dirty="0"/>
          </a:p>
        </p:txBody>
      </p:sp>
    </p:spTree>
    <p:extLst>
      <p:ext uri="{BB962C8B-B14F-4D97-AF65-F5344CB8AC3E}">
        <p14:creationId xmlns:p14="http://schemas.microsoft.com/office/powerpoint/2010/main" val="1898241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C16ECF4C-D5F2-C804-B109-0E70CAF64F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9709" y="591121"/>
            <a:ext cx="4400550" cy="2476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EFF09B-BABC-7942-33A0-EF5A873B1594}"/>
              </a:ext>
            </a:extLst>
          </p:cNvPr>
          <p:cNvSpPr txBox="1"/>
          <p:nvPr/>
        </p:nvSpPr>
        <p:spPr>
          <a:xfrm>
            <a:off x="7299206" y="4523011"/>
            <a:ext cx="4599548" cy="1569660"/>
          </a:xfrm>
          <a:prstGeom prst="rect">
            <a:avLst/>
          </a:prstGeom>
          <a:noFill/>
        </p:spPr>
        <p:txBody>
          <a:bodyPr wrap="square" rtlCol="0">
            <a:spAutoFit/>
          </a:bodyPr>
          <a:lstStyle/>
          <a:p>
            <a:r>
              <a:rPr lang="en-AU" sz="3200" b="1" dirty="0">
                <a:solidFill>
                  <a:schemeClr val="bg1"/>
                </a:solidFill>
              </a:rPr>
              <a:t>Field Notes - Aboriginal Cultural Burning on </a:t>
            </a:r>
          </a:p>
          <a:p>
            <a:r>
              <a:rPr lang="en-AU" sz="3200" b="1" dirty="0">
                <a:solidFill>
                  <a:schemeClr val="bg1"/>
                </a:solidFill>
              </a:rPr>
              <a:t>Kuku-Yalanji Country </a:t>
            </a:r>
          </a:p>
        </p:txBody>
      </p:sp>
      <p:pic>
        <p:nvPicPr>
          <p:cNvPr id="10" name="Graphic 9" descr="Pencil">
            <a:extLst>
              <a:ext uri="{FF2B5EF4-FFF2-40B4-BE49-F238E27FC236}">
                <a16:creationId xmlns:a16="http://schemas.microsoft.com/office/drawing/2014/main" id="{BB681474-8892-621B-634B-2F23C4DB006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8641566">
            <a:off x="9197178" y="3450508"/>
            <a:ext cx="803603" cy="803603"/>
          </a:xfrm>
          <a:prstGeom prst="rect">
            <a:avLst/>
          </a:prstGeom>
        </p:spPr>
      </p:pic>
      <p:pic>
        <p:nvPicPr>
          <p:cNvPr id="11" name="Graphic 10" descr="Closed book">
            <a:extLst>
              <a:ext uri="{FF2B5EF4-FFF2-40B4-BE49-F238E27FC236}">
                <a16:creationId xmlns:a16="http://schemas.microsoft.com/office/drawing/2014/main" id="{D21C4B92-6AD8-B75B-FA9D-8798161A436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96097" y="3365376"/>
            <a:ext cx="1083372" cy="1083372"/>
          </a:xfrm>
          <a:prstGeom prst="rect">
            <a:avLst/>
          </a:prstGeom>
        </p:spPr>
      </p:pic>
      <p:pic>
        <p:nvPicPr>
          <p:cNvPr id="14" name="Picture 2" descr="Map of Indigenous Australia | AIATSIS">
            <a:extLst>
              <a:ext uri="{FF2B5EF4-FFF2-40B4-BE49-F238E27FC236}">
                <a16:creationId xmlns:a16="http://schemas.microsoft.com/office/drawing/2014/main" id="{FBB5C9B4-E7E6-1906-4ABD-F0BAE2AC3E5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 r="400"/>
          <a:stretch/>
        </p:blipFill>
        <p:spPr bwMode="auto">
          <a:xfrm>
            <a:off x="513482" y="591121"/>
            <a:ext cx="6389527" cy="5714819"/>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6403545F-4F66-AACB-AEB7-C45753244D50}"/>
              </a:ext>
            </a:extLst>
          </p:cNvPr>
          <p:cNvCxnSpPr>
            <a:cxnSpLocks/>
          </p:cNvCxnSpPr>
          <p:nvPr/>
        </p:nvCxnSpPr>
        <p:spPr>
          <a:xfrm flipH="1">
            <a:off x="5576443" y="1791271"/>
            <a:ext cx="2653131" cy="0"/>
          </a:xfrm>
          <a:prstGeom prst="straightConnector1">
            <a:avLst/>
          </a:prstGeom>
          <a:ln w="155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5227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Online Media 1" title="How Indigenous fire management practices could protect bushland | Australian Story">
            <a:hlinkClick r:id="" action="ppaction://media"/>
            <a:extLst>
              <a:ext uri="{FF2B5EF4-FFF2-40B4-BE49-F238E27FC236}">
                <a16:creationId xmlns:a16="http://schemas.microsoft.com/office/drawing/2014/main" id="{18AFC6FF-6102-D8B1-9923-835D6ABB2B8C}"/>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003853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7B2AD4E-F1A9-A0B9-1087-C45963457989}"/>
              </a:ext>
            </a:extLst>
          </p:cNvPr>
          <p:cNvSpPr txBox="1"/>
          <p:nvPr/>
        </p:nvSpPr>
        <p:spPr>
          <a:xfrm>
            <a:off x="5626100" y="1325353"/>
            <a:ext cx="6219357" cy="3693319"/>
          </a:xfrm>
          <a:prstGeom prst="rect">
            <a:avLst/>
          </a:prstGeom>
          <a:noFill/>
        </p:spPr>
        <p:txBody>
          <a:bodyPr wrap="square" rtlCol="0">
            <a:spAutoFit/>
          </a:bodyPr>
          <a:lstStyle/>
          <a:p>
            <a:r>
              <a:rPr lang="en-AU" sz="2500" b="1" dirty="0"/>
              <a:t>An important skill for any researcher is being able to ask good </a:t>
            </a:r>
            <a:r>
              <a:rPr lang="en-AU" sz="2500" b="1" dirty="0">
                <a:solidFill>
                  <a:schemeClr val="accent1">
                    <a:lumMod val="75000"/>
                  </a:schemeClr>
                </a:solidFill>
              </a:rPr>
              <a:t>open-ended questions</a:t>
            </a:r>
            <a:r>
              <a:rPr lang="en-AU" sz="2500" b="1" dirty="0"/>
              <a:t>. </a:t>
            </a:r>
          </a:p>
          <a:p>
            <a:endParaRPr lang="en-AU" sz="1000" b="1" dirty="0"/>
          </a:p>
          <a:p>
            <a:endParaRPr lang="en-AU" sz="100" b="1" dirty="0"/>
          </a:p>
          <a:p>
            <a:r>
              <a:rPr lang="en-AU" sz="2500" b="1" dirty="0"/>
              <a:t>If you had the chance to interview Victor, what questions would you ask him? </a:t>
            </a:r>
          </a:p>
          <a:p>
            <a:endParaRPr lang="en-AU" sz="1000" b="1" dirty="0"/>
          </a:p>
          <a:p>
            <a:r>
              <a:rPr lang="en-AU" sz="2500" b="1" dirty="0"/>
              <a:t>Brainstorm open-ended questions for Victor in your research teams. </a:t>
            </a:r>
          </a:p>
          <a:p>
            <a:endParaRPr lang="en-AU" sz="500" b="1" dirty="0"/>
          </a:p>
          <a:p>
            <a:r>
              <a:rPr lang="en-AU" sz="2500" b="1" dirty="0"/>
              <a:t>Write down your top 5 questions in your learning journal. </a:t>
            </a:r>
          </a:p>
        </p:txBody>
      </p:sp>
      <p:sp>
        <p:nvSpPr>
          <p:cNvPr id="16" name="Rectangle: Rounded Corners 15">
            <a:extLst>
              <a:ext uri="{FF2B5EF4-FFF2-40B4-BE49-F238E27FC236}">
                <a16:creationId xmlns:a16="http://schemas.microsoft.com/office/drawing/2014/main" id="{CB606F33-6F3A-E5D7-6568-994FE952EBC9}"/>
              </a:ext>
            </a:extLst>
          </p:cNvPr>
          <p:cNvSpPr/>
          <p:nvPr/>
        </p:nvSpPr>
        <p:spPr>
          <a:xfrm>
            <a:off x="305486" y="5425147"/>
            <a:ext cx="1699489" cy="12226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WHO</a:t>
            </a:r>
          </a:p>
        </p:txBody>
      </p:sp>
      <p:sp>
        <p:nvSpPr>
          <p:cNvPr id="17" name="Rectangle: Rounded Corners 16">
            <a:extLst>
              <a:ext uri="{FF2B5EF4-FFF2-40B4-BE49-F238E27FC236}">
                <a16:creationId xmlns:a16="http://schemas.microsoft.com/office/drawing/2014/main" id="{BDCCA95A-93D1-3555-8EA3-8C2F697F4802}"/>
              </a:ext>
            </a:extLst>
          </p:cNvPr>
          <p:cNvSpPr/>
          <p:nvPr/>
        </p:nvSpPr>
        <p:spPr>
          <a:xfrm>
            <a:off x="2191074" y="5463824"/>
            <a:ext cx="1699489" cy="11839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WHAT</a:t>
            </a:r>
          </a:p>
        </p:txBody>
      </p:sp>
      <p:sp>
        <p:nvSpPr>
          <p:cNvPr id="18" name="Rectangle: Rounded Corners 17">
            <a:extLst>
              <a:ext uri="{FF2B5EF4-FFF2-40B4-BE49-F238E27FC236}">
                <a16:creationId xmlns:a16="http://schemas.microsoft.com/office/drawing/2014/main" id="{23725ECD-A3CB-2724-0EF8-AA0830CFA951}"/>
              </a:ext>
            </a:extLst>
          </p:cNvPr>
          <p:cNvSpPr/>
          <p:nvPr/>
        </p:nvSpPr>
        <p:spPr>
          <a:xfrm>
            <a:off x="4076662" y="5483163"/>
            <a:ext cx="2112387" cy="11839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WHERE</a:t>
            </a:r>
          </a:p>
        </p:txBody>
      </p:sp>
      <p:sp>
        <p:nvSpPr>
          <p:cNvPr id="19" name="Rectangle: Rounded Corners 18">
            <a:extLst>
              <a:ext uri="{FF2B5EF4-FFF2-40B4-BE49-F238E27FC236}">
                <a16:creationId xmlns:a16="http://schemas.microsoft.com/office/drawing/2014/main" id="{F5F0961B-E40F-8AFF-42C3-FB53401CFE1A}"/>
              </a:ext>
            </a:extLst>
          </p:cNvPr>
          <p:cNvSpPr/>
          <p:nvPr/>
        </p:nvSpPr>
        <p:spPr>
          <a:xfrm>
            <a:off x="6375149" y="5521839"/>
            <a:ext cx="1781246"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WHEN</a:t>
            </a:r>
          </a:p>
        </p:txBody>
      </p:sp>
      <p:sp>
        <p:nvSpPr>
          <p:cNvPr id="20" name="Rectangle: Rounded Corners 19">
            <a:extLst>
              <a:ext uri="{FF2B5EF4-FFF2-40B4-BE49-F238E27FC236}">
                <a16:creationId xmlns:a16="http://schemas.microsoft.com/office/drawing/2014/main" id="{D0B46E84-575B-81EF-A438-ACECADE8E3F9}"/>
              </a:ext>
            </a:extLst>
          </p:cNvPr>
          <p:cNvSpPr/>
          <p:nvPr/>
        </p:nvSpPr>
        <p:spPr>
          <a:xfrm>
            <a:off x="8365587" y="5521838"/>
            <a:ext cx="1635339"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WHY</a:t>
            </a:r>
          </a:p>
        </p:txBody>
      </p:sp>
      <p:sp>
        <p:nvSpPr>
          <p:cNvPr id="22" name="Rectangle: Rounded Corners 21">
            <a:extLst>
              <a:ext uri="{FF2B5EF4-FFF2-40B4-BE49-F238E27FC236}">
                <a16:creationId xmlns:a16="http://schemas.microsoft.com/office/drawing/2014/main" id="{9BD1D1E0-AFAB-C7E3-1826-F5B7316AE3A7}"/>
              </a:ext>
            </a:extLst>
          </p:cNvPr>
          <p:cNvSpPr/>
          <p:nvPr/>
        </p:nvSpPr>
        <p:spPr>
          <a:xfrm>
            <a:off x="10210118" y="5519177"/>
            <a:ext cx="1635339"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HOW</a:t>
            </a:r>
          </a:p>
        </p:txBody>
      </p:sp>
      <p:pic>
        <p:nvPicPr>
          <p:cNvPr id="1028" name="Picture 4" descr="Fighting fire with fire - ABC News (Australian Broadcasting Corporation)">
            <a:extLst>
              <a:ext uri="{FF2B5EF4-FFF2-40B4-BE49-F238E27FC236}">
                <a16:creationId xmlns:a16="http://schemas.microsoft.com/office/drawing/2014/main" id="{94646805-9ADD-4DEB-7CB5-EE4E31A4E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42" y="1437141"/>
            <a:ext cx="5061545" cy="337615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AF6B4FB-FD3E-A62D-2606-9ED8CA79CF3A}"/>
              </a:ext>
            </a:extLst>
          </p:cNvPr>
          <p:cNvSpPr txBox="1"/>
          <p:nvPr/>
        </p:nvSpPr>
        <p:spPr>
          <a:xfrm>
            <a:off x="4174538" y="361620"/>
            <a:ext cx="7332684" cy="754053"/>
          </a:xfrm>
          <a:prstGeom prst="rect">
            <a:avLst/>
          </a:prstGeom>
          <a:noFill/>
        </p:spPr>
        <p:txBody>
          <a:bodyPr wrap="square" rtlCol="0">
            <a:spAutoFit/>
          </a:bodyPr>
          <a:lstStyle/>
          <a:p>
            <a:r>
              <a:rPr lang="en-AU" sz="4300" b="1" dirty="0">
                <a:solidFill>
                  <a:schemeClr val="bg1"/>
                </a:solidFill>
              </a:rPr>
              <a:t>Curious questions</a:t>
            </a:r>
          </a:p>
        </p:txBody>
      </p:sp>
      <p:pic>
        <p:nvPicPr>
          <p:cNvPr id="3" name="Graphic 2" descr="Pencil">
            <a:extLst>
              <a:ext uri="{FF2B5EF4-FFF2-40B4-BE49-F238E27FC236}">
                <a16:creationId xmlns:a16="http://schemas.microsoft.com/office/drawing/2014/main" id="{7DE3D583-6F2B-3606-32EF-A113F75ECCF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8641566">
            <a:off x="3488760" y="313410"/>
            <a:ext cx="803603" cy="803603"/>
          </a:xfrm>
          <a:prstGeom prst="rect">
            <a:avLst/>
          </a:prstGeom>
        </p:spPr>
      </p:pic>
      <p:pic>
        <p:nvPicPr>
          <p:cNvPr id="4" name="Graphic 3" descr="Closed book">
            <a:extLst>
              <a:ext uri="{FF2B5EF4-FFF2-40B4-BE49-F238E27FC236}">
                <a16:creationId xmlns:a16="http://schemas.microsoft.com/office/drawing/2014/main" id="{551C8A12-FC95-D07E-0F6E-38755A7ACC8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56381" y="77366"/>
            <a:ext cx="1234182" cy="1234182"/>
          </a:xfrm>
          <a:prstGeom prst="rect">
            <a:avLst/>
          </a:prstGeom>
        </p:spPr>
      </p:pic>
    </p:spTree>
    <p:extLst>
      <p:ext uri="{BB962C8B-B14F-4D97-AF65-F5344CB8AC3E}">
        <p14:creationId xmlns:p14="http://schemas.microsoft.com/office/powerpoint/2010/main" val="767613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8BAAA-217C-28DE-8C98-79FE4883D828}"/>
              </a:ext>
            </a:extLst>
          </p:cNvPr>
          <p:cNvSpPr>
            <a:spLocks noGrp="1"/>
          </p:cNvSpPr>
          <p:nvPr>
            <p:ph type="title"/>
          </p:nvPr>
        </p:nvSpPr>
        <p:spPr>
          <a:xfrm>
            <a:off x="4714241" y="681037"/>
            <a:ext cx="2079082" cy="1325563"/>
          </a:xfrm>
        </p:spPr>
        <p:txBody>
          <a:bodyPr>
            <a:noAutofit/>
          </a:bodyPr>
          <a:lstStyle/>
          <a:p>
            <a:r>
              <a:rPr lang="en-AU" sz="6000" b="1" dirty="0">
                <a:latin typeface="+mn-lt"/>
              </a:rPr>
              <a:t>Part 3</a:t>
            </a:r>
          </a:p>
        </p:txBody>
      </p:sp>
      <p:sp>
        <p:nvSpPr>
          <p:cNvPr id="3" name="Content Placeholder 2">
            <a:extLst>
              <a:ext uri="{FF2B5EF4-FFF2-40B4-BE49-F238E27FC236}">
                <a16:creationId xmlns:a16="http://schemas.microsoft.com/office/drawing/2014/main" id="{AD1ED320-99B7-4E8F-DCC8-46A2E0A19DA7}"/>
              </a:ext>
            </a:extLst>
          </p:cNvPr>
          <p:cNvSpPr>
            <a:spLocks noGrp="1"/>
          </p:cNvSpPr>
          <p:nvPr>
            <p:ph idx="1"/>
          </p:nvPr>
        </p:nvSpPr>
        <p:spPr/>
        <p:txBody>
          <a:bodyPr>
            <a:normAutofit/>
          </a:bodyPr>
          <a:lstStyle/>
          <a:p>
            <a:pPr marL="0" indent="0" algn="ctr">
              <a:buNone/>
            </a:pPr>
            <a:r>
              <a:rPr lang="en-AU" sz="8000" b="1" dirty="0">
                <a:effectLst/>
                <a:ea typeface="Times New Roman" panose="02020603050405020304" pitchFamily="18" charset="0"/>
                <a:cs typeface="Times New Roman" panose="02020603050405020304" pitchFamily="18" charset="0"/>
              </a:rPr>
              <a:t>BRINGING CULTURAL BURNING BACK </a:t>
            </a:r>
            <a:r>
              <a:rPr lang="en-AU" sz="8000" b="1" dirty="0">
                <a:ea typeface="Times New Roman" panose="02020603050405020304" pitchFamily="18" charset="0"/>
                <a:cs typeface="Times New Roman" panose="02020603050405020304" pitchFamily="18" charset="0"/>
              </a:rPr>
              <a:t>ON</a:t>
            </a:r>
            <a:r>
              <a:rPr lang="en-AU" sz="8000" b="1" dirty="0">
                <a:effectLst/>
                <a:ea typeface="Times New Roman" panose="02020603050405020304" pitchFamily="18" charset="0"/>
                <a:cs typeface="Times New Roman" panose="02020603050405020304" pitchFamily="18" charset="0"/>
              </a:rPr>
              <a:t>TO COUNTRY</a:t>
            </a:r>
            <a:endParaRPr lang="en-AU" sz="8000" dirty="0"/>
          </a:p>
        </p:txBody>
      </p:sp>
    </p:spTree>
    <p:extLst>
      <p:ext uri="{BB962C8B-B14F-4D97-AF65-F5344CB8AC3E}">
        <p14:creationId xmlns:p14="http://schemas.microsoft.com/office/powerpoint/2010/main" val="13490109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259F-33A1-7D3E-08FD-553102B23CF7}"/>
              </a:ext>
            </a:extLst>
          </p:cNvPr>
          <p:cNvSpPr>
            <a:spLocks noGrp="1"/>
          </p:cNvSpPr>
          <p:nvPr>
            <p:ph type="title"/>
          </p:nvPr>
        </p:nvSpPr>
        <p:spPr>
          <a:xfrm>
            <a:off x="6413395" y="2642972"/>
            <a:ext cx="5423005" cy="1325563"/>
          </a:xfrm>
        </p:spPr>
        <p:txBody>
          <a:bodyPr>
            <a:normAutofit fontScale="90000"/>
          </a:bodyPr>
          <a:lstStyle/>
          <a:p>
            <a:r>
              <a:rPr lang="en-AU" sz="5000" b="1" dirty="0">
                <a:solidFill>
                  <a:schemeClr val="bg1"/>
                </a:solidFill>
                <a:latin typeface="+mn-lt"/>
              </a:rPr>
              <a:t>Is Aboriginal cultural burning happening in Victoria?  </a:t>
            </a:r>
          </a:p>
        </p:txBody>
      </p:sp>
      <p:pic>
        <p:nvPicPr>
          <p:cNvPr id="4" name="Picture 2" descr="Map of Indigenous Australia | AIATSIS">
            <a:extLst>
              <a:ext uri="{FF2B5EF4-FFF2-40B4-BE49-F238E27FC236}">
                <a16:creationId xmlns:a16="http://schemas.microsoft.com/office/drawing/2014/main" id="{4D4823A8-3316-0FF4-CBD9-E1AD0CAC9B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400"/>
          <a:stretch/>
        </p:blipFill>
        <p:spPr bwMode="auto">
          <a:xfrm>
            <a:off x="208575" y="796131"/>
            <a:ext cx="5887425" cy="5265737"/>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Questions with solid fill">
            <a:extLst>
              <a:ext uri="{FF2B5EF4-FFF2-40B4-BE49-F238E27FC236}">
                <a16:creationId xmlns:a16="http://schemas.microsoft.com/office/drawing/2014/main" id="{72458F70-0394-6BD3-865E-89ACB49DA25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91155" y="1029886"/>
            <a:ext cx="1192614" cy="1192614"/>
          </a:xfrm>
          <a:prstGeom prst="rect">
            <a:avLst/>
          </a:prstGeom>
        </p:spPr>
      </p:pic>
    </p:spTree>
    <p:extLst>
      <p:ext uri="{BB962C8B-B14F-4D97-AF65-F5344CB8AC3E}">
        <p14:creationId xmlns:p14="http://schemas.microsoft.com/office/powerpoint/2010/main" val="1846031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AD1AF0-D3A5-D363-7EA0-B4EAC59E8C43}"/>
              </a:ext>
            </a:extLst>
          </p:cNvPr>
          <p:cNvSpPr txBox="1"/>
          <p:nvPr/>
        </p:nvSpPr>
        <p:spPr>
          <a:xfrm>
            <a:off x="1396999" y="314775"/>
            <a:ext cx="10998200" cy="615553"/>
          </a:xfrm>
          <a:prstGeom prst="rect">
            <a:avLst/>
          </a:prstGeom>
          <a:noFill/>
        </p:spPr>
        <p:txBody>
          <a:bodyPr wrap="square" rtlCol="0">
            <a:spAutoFit/>
          </a:bodyPr>
          <a:lstStyle/>
          <a:p>
            <a:r>
              <a:rPr lang="en-AU" sz="3400" b="1" dirty="0">
                <a:solidFill>
                  <a:schemeClr val="bg1"/>
                </a:solidFill>
              </a:rPr>
              <a:t>Aboriginal cultural burning on Wurundjeri Country </a:t>
            </a:r>
          </a:p>
        </p:txBody>
      </p:sp>
      <p:pic>
        <p:nvPicPr>
          <p:cNvPr id="5" name="Picture 2" descr="After 160 years, Aboriginal cultural burning returns to Coranderrk Station  | ABC News - YouTube">
            <a:extLst>
              <a:ext uri="{FF2B5EF4-FFF2-40B4-BE49-F238E27FC236}">
                <a16:creationId xmlns:a16="http://schemas.microsoft.com/office/drawing/2014/main" id="{17BF875A-92EF-AD3F-F3E2-8F896F70811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76" r="51443" b="8041"/>
          <a:stretch/>
        </p:blipFill>
        <p:spPr bwMode="auto">
          <a:xfrm>
            <a:off x="1130299" y="1065885"/>
            <a:ext cx="3469591" cy="420499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20F47D5-2037-F0B2-2D6F-72714F90B493}"/>
              </a:ext>
            </a:extLst>
          </p:cNvPr>
          <p:cNvSpPr txBox="1"/>
          <p:nvPr/>
        </p:nvSpPr>
        <p:spPr>
          <a:xfrm>
            <a:off x="1130299" y="5361228"/>
            <a:ext cx="9598622" cy="954107"/>
          </a:xfrm>
          <a:prstGeom prst="rect">
            <a:avLst/>
          </a:prstGeom>
          <a:noFill/>
        </p:spPr>
        <p:txBody>
          <a:bodyPr wrap="square">
            <a:spAutoFit/>
          </a:bodyPr>
          <a:lstStyle/>
          <a:p>
            <a:r>
              <a:rPr lang="en-AU" sz="2800" b="1" dirty="0">
                <a:solidFill>
                  <a:srgbClr val="000000"/>
                </a:solidFill>
                <a:effectLst/>
                <a:latin typeface="Calibri" panose="020F0502020204030204" pitchFamily="34" charset="0"/>
                <a:ea typeface="Times New Roman" panose="02020603050405020304" pitchFamily="18" charset="0"/>
              </a:rPr>
              <a:t>Uncle Dave Wandin</a:t>
            </a:r>
            <a:r>
              <a:rPr lang="en-AU" sz="2800" b="1" dirty="0">
                <a:solidFill>
                  <a:srgbClr val="000000"/>
                </a:solidFill>
                <a:latin typeface="Calibri" panose="020F0502020204030204" pitchFamily="34" charset="0"/>
                <a:ea typeface="Times New Roman" panose="02020603050405020304" pitchFamily="18" charset="0"/>
              </a:rPr>
              <a:t> is a Wurundjeri elder. He is </a:t>
            </a:r>
            <a:r>
              <a:rPr lang="en-AU" sz="2800" b="1" dirty="0">
                <a:solidFill>
                  <a:srgbClr val="000000"/>
                </a:solidFill>
                <a:effectLst/>
                <a:latin typeface="Calibri" panose="020F0502020204030204" pitchFamily="34" charset="0"/>
                <a:ea typeface="Times New Roman" panose="02020603050405020304" pitchFamily="18" charset="0"/>
              </a:rPr>
              <a:t>bringing cultural burning back to Wurundjeri Country.</a:t>
            </a:r>
          </a:p>
        </p:txBody>
      </p:sp>
      <p:pic>
        <p:nvPicPr>
          <p:cNvPr id="10" name="Picture 9">
            <a:extLst>
              <a:ext uri="{FF2B5EF4-FFF2-40B4-BE49-F238E27FC236}">
                <a16:creationId xmlns:a16="http://schemas.microsoft.com/office/drawing/2014/main" id="{C643F7DD-5B0A-3411-BF29-9CC608F2628D}"/>
              </a:ext>
            </a:extLst>
          </p:cNvPr>
          <p:cNvPicPr>
            <a:picLocks noChangeAspect="1"/>
          </p:cNvPicPr>
          <p:nvPr/>
        </p:nvPicPr>
        <p:blipFill>
          <a:blip r:embed="rId4">
            <a:extLst>
              <a:ext uri="{28A0092B-C50C-407E-A947-70E740481C1C}">
                <a14:useLocalDpi xmlns:a14="http://schemas.microsoft.com/office/drawing/2010/main" val="0"/>
              </a:ext>
            </a:extLst>
          </a:blip>
          <a:srcRect l="9389" r="4488" b="9185"/>
          <a:stretch/>
        </p:blipFill>
        <p:spPr>
          <a:xfrm>
            <a:off x="4866590" y="1053439"/>
            <a:ext cx="5657850" cy="4184678"/>
          </a:xfrm>
          <a:prstGeom prst="rect">
            <a:avLst/>
          </a:prstGeom>
        </p:spPr>
      </p:pic>
      <p:cxnSp>
        <p:nvCxnSpPr>
          <p:cNvPr id="12" name="Straight Arrow Connector 11">
            <a:extLst>
              <a:ext uri="{FF2B5EF4-FFF2-40B4-BE49-F238E27FC236}">
                <a16:creationId xmlns:a16="http://schemas.microsoft.com/office/drawing/2014/main" id="{8EE19A2F-D7CE-362D-ADD2-E2B63D13CDE6}"/>
              </a:ext>
            </a:extLst>
          </p:cNvPr>
          <p:cNvCxnSpPr>
            <a:cxnSpLocks/>
          </p:cNvCxnSpPr>
          <p:nvPr/>
        </p:nvCxnSpPr>
        <p:spPr>
          <a:xfrm>
            <a:off x="3835400" y="3810571"/>
            <a:ext cx="4079875" cy="0"/>
          </a:xfrm>
          <a:prstGeom prst="straightConnector1">
            <a:avLst/>
          </a:prstGeom>
          <a:ln w="155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647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ADAD42C-CC1B-C5A4-80ED-ACB631252EF3}"/>
              </a:ext>
            </a:extLst>
          </p:cNvPr>
          <p:cNvSpPr/>
          <p:nvPr/>
        </p:nvSpPr>
        <p:spPr>
          <a:xfrm rot="16200000">
            <a:off x="3408711" y="-593172"/>
            <a:ext cx="5327771" cy="9020992"/>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dirty="0"/>
              <a:t>What burning question do you have? </a:t>
            </a:r>
          </a:p>
          <a:p>
            <a:pPr marL="171450" indent="-171450">
              <a:buFont typeface="Arial" panose="020B0604020202020204" pitchFamily="34" charset="0"/>
              <a:buChar char="•"/>
            </a:pPr>
            <a:endParaRPr lang="en-US" dirty="0">
              <a:cs typeface="Calibri"/>
            </a:endParaRPr>
          </a:p>
          <a:p>
            <a:pPr marL="0" indent="0">
              <a:buFont typeface="Arial" panose="020B0604020202020204" pitchFamily="34" charset="0"/>
              <a:buNone/>
            </a:pPr>
            <a:endParaRPr lang="en-US" dirty="0">
              <a:cs typeface="Calibri"/>
            </a:endParaRPr>
          </a:p>
        </p:txBody>
      </p:sp>
      <p:cxnSp>
        <p:nvCxnSpPr>
          <p:cNvPr id="18" name="Straight Connector 17">
            <a:extLst>
              <a:ext uri="{FF2B5EF4-FFF2-40B4-BE49-F238E27FC236}">
                <a16:creationId xmlns:a16="http://schemas.microsoft.com/office/drawing/2014/main" id="{28AAB6CD-2F95-0670-84E3-17A49124ADB9}"/>
              </a:ext>
            </a:extLst>
          </p:cNvPr>
          <p:cNvCxnSpPr>
            <a:cxnSpLocks/>
            <a:stCxn id="16" idx="0"/>
            <a:endCxn id="16" idx="2"/>
          </p:cNvCxnSpPr>
          <p:nvPr/>
        </p:nvCxnSpPr>
        <p:spPr>
          <a:xfrm flipV="1">
            <a:off x="1562101" y="3917323"/>
            <a:ext cx="9020992" cy="1"/>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3B23D5C-6C4F-3261-FE26-86F971C30615}"/>
              </a:ext>
            </a:extLst>
          </p:cNvPr>
          <p:cNvCxnSpPr>
            <a:cxnSpLocks/>
          </p:cNvCxnSpPr>
          <p:nvPr/>
        </p:nvCxnSpPr>
        <p:spPr>
          <a:xfrm flipV="1">
            <a:off x="6072596" y="1253437"/>
            <a:ext cx="0" cy="5327771"/>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3E84FD1-246D-9247-4151-98984B2FCB88}"/>
              </a:ext>
            </a:extLst>
          </p:cNvPr>
          <p:cNvSpPr txBox="1"/>
          <p:nvPr/>
        </p:nvSpPr>
        <p:spPr>
          <a:xfrm>
            <a:off x="1562099" y="1277278"/>
            <a:ext cx="3064692" cy="369332"/>
          </a:xfrm>
          <a:prstGeom prst="rect">
            <a:avLst/>
          </a:prstGeom>
          <a:noFill/>
        </p:spPr>
        <p:txBody>
          <a:bodyPr wrap="square" rtlCol="0">
            <a:spAutoFit/>
          </a:bodyPr>
          <a:lstStyle/>
          <a:p>
            <a:r>
              <a:rPr lang="en-AU" b="1" dirty="0"/>
              <a:t>WHAT DID YOU SEE?</a:t>
            </a:r>
            <a:endParaRPr lang="en-AU" dirty="0"/>
          </a:p>
        </p:txBody>
      </p:sp>
      <p:sp>
        <p:nvSpPr>
          <p:cNvPr id="22" name="TextBox 21">
            <a:extLst>
              <a:ext uri="{FF2B5EF4-FFF2-40B4-BE49-F238E27FC236}">
                <a16:creationId xmlns:a16="http://schemas.microsoft.com/office/drawing/2014/main" id="{9AA18ACB-C0EE-391B-767A-B09875C2D2BC}"/>
              </a:ext>
            </a:extLst>
          </p:cNvPr>
          <p:cNvSpPr txBox="1"/>
          <p:nvPr/>
        </p:nvSpPr>
        <p:spPr>
          <a:xfrm>
            <a:off x="6195602" y="1277278"/>
            <a:ext cx="3405597" cy="369332"/>
          </a:xfrm>
          <a:prstGeom prst="rect">
            <a:avLst/>
          </a:prstGeom>
          <a:noFill/>
        </p:spPr>
        <p:txBody>
          <a:bodyPr wrap="square" rtlCol="0">
            <a:spAutoFit/>
          </a:bodyPr>
          <a:lstStyle/>
          <a:p>
            <a:r>
              <a:rPr lang="en-AU" b="1" dirty="0"/>
              <a:t>WHAT DID YOU HEAR?  </a:t>
            </a:r>
            <a:endParaRPr lang="en-AU" dirty="0"/>
          </a:p>
        </p:txBody>
      </p:sp>
      <p:sp>
        <p:nvSpPr>
          <p:cNvPr id="23" name="TextBox 22">
            <a:extLst>
              <a:ext uri="{FF2B5EF4-FFF2-40B4-BE49-F238E27FC236}">
                <a16:creationId xmlns:a16="http://schemas.microsoft.com/office/drawing/2014/main" id="{BCE41493-4EC4-950B-5385-F8E2EEE6B853}"/>
              </a:ext>
            </a:extLst>
          </p:cNvPr>
          <p:cNvSpPr txBox="1"/>
          <p:nvPr/>
        </p:nvSpPr>
        <p:spPr>
          <a:xfrm>
            <a:off x="1562099" y="3966674"/>
            <a:ext cx="2411946" cy="369332"/>
          </a:xfrm>
          <a:prstGeom prst="rect">
            <a:avLst/>
          </a:prstGeom>
          <a:noFill/>
        </p:spPr>
        <p:txBody>
          <a:bodyPr wrap="square" rtlCol="0">
            <a:spAutoFit/>
          </a:bodyPr>
          <a:lstStyle/>
          <a:p>
            <a:r>
              <a:rPr lang="en-AU" b="1" dirty="0"/>
              <a:t>WHAT DID YOU FEEL? </a:t>
            </a:r>
            <a:endParaRPr lang="en-AU" dirty="0"/>
          </a:p>
        </p:txBody>
      </p:sp>
      <p:sp>
        <p:nvSpPr>
          <p:cNvPr id="24" name="TextBox 23">
            <a:extLst>
              <a:ext uri="{FF2B5EF4-FFF2-40B4-BE49-F238E27FC236}">
                <a16:creationId xmlns:a16="http://schemas.microsoft.com/office/drawing/2014/main" id="{84F02AF2-A1FA-95BC-7417-37B55BEEA30B}"/>
              </a:ext>
            </a:extLst>
          </p:cNvPr>
          <p:cNvSpPr txBox="1"/>
          <p:nvPr/>
        </p:nvSpPr>
        <p:spPr>
          <a:xfrm>
            <a:off x="6119405" y="3966674"/>
            <a:ext cx="2713209" cy="369332"/>
          </a:xfrm>
          <a:prstGeom prst="rect">
            <a:avLst/>
          </a:prstGeom>
          <a:noFill/>
        </p:spPr>
        <p:txBody>
          <a:bodyPr wrap="square" rtlCol="0">
            <a:spAutoFit/>
          </a:bodyPr>
          <a:lstStyle/>
          <a:p>
            <a:r>
              <a:rPr lang="en-AU" b="1" dirty="0"/>
              <a:t>WHAT DID YOU WONDER? </a:t>
            </a:r>
            <a:endParaRPr lang="en-AU" dirty="0"/>
          </a:p>
        </p:txBody>
      </p:sp>
      <p:sp>
        <p:nvSpPr>
          <p:cNvPr id="55" name="TextBox 54">
            <a:extLst>
              <a:ext uri="{FF2B5EF4-FFF2-40B4-BE49-F238E27FC236}">
                <a16:creationId xmlns:a16="http://schemas.microsoft.com/office/drawing/2014/main" id="{EF310E6F-EC09-8A44-A3C7-C7A3A855B310}"/>
              </a:ext>
            </a:extLst>
          </p:cNvPr>
          <p:cNvSpPr txBox="1"/>
          <p:nvPr/>
        </p:nvSpPr>
        <p:spPr>
          <a:xfrm>
            <a:off x="3357831" y="261480"/>
            <a:ext cx="7332684" cy="769441"/>
          </a:xfrm>
          <a:prstGeom prst="rect">
            <a:avLst/>
          </a:prstGeom>
          <a:noFill/>
        </p:spPr>
        <p:txBody>
          <a:bodyPr wrap="square" rtlCol="0">
            <a:spAutoFit/>
          </a:bodyPr>
          <a:lstStyle/>
          <a:p>
            <a:r>
              <a:rPr lang="en-AU" sz="4400" b="1" dirty="0">
                <a:solidFill>
                  <a:schemeClr val="bg1"/>
                </a:solidFill>
              </a:rPr>
              <a:t>See-Hear-Feel-Wonder</a:t>
            </a:r>
            <a:endParaRPr lang="en-AU" sz="4300" b="1" dirty="0">
              <a:solidFill>
                <a:schemeClr val="bg1"/>
              </a:solidFill>
            </a:endParaRPr>
          </a:p>
        </p:txBody>
      </p:sp>
    </p:spTree>
    <p:extLst>
      <p:ext uri="{BB962C8B-B14F-4D97-AF65-F5344CB8AC3E}">
        <p14:creationId xmlns:p14="http://schemas.microsoft.com/office/powerpoint/2010/main" val="480899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boriginal cultural burning returns to regional Victoria | The Point | NITV">
            <a:hlinkClick r:id="" action="ppaction://media"/>
            <a:extLst>
              <a:ext uri="{FF2B5EF4-FFF2-40B4-BE49-F238E27FC236}">
                <a16:creationId xmlns:a16="http://schemas.microsoft.com/office/drawing/2014/main" id="{A169D45C-8B6A-3D66-20F9-D0FBCB331378}"/>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54065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F59A77-230A-76C2-2309-3BF4AB5A1F69}"/>
              </a:ext>
            </a:extLst>
          </p:cNvPr>
          <p:cNvSpPr txBox="1"/>
          <p:nvPr/>
        </p:nvSpPr>
        <p:spPr>
          <a:xfrm>
            <a:off x="2571490" y="819989"/>
            <a:ext cx="9328410" cy="677108"/>
          </a:xfrm>
          <a:prstGeom prst="rect">
            <a:avLst/>
          </a:prstGeom>
          <a:noFill/>
        </p:spPr>
        <p:txBody>
          <a:bodyPr wrap="square" rtlCol="0">
            <a:spAutoFit/>
          </a:bodyPr>
          <a:lstStyle/>
          <a:p>
            <a:r>
              <a:rPr lang="en-AU" sz="3800" b="1" dirty="0">
                <a:solidFill>
                  <a:schemeClr val="bg1"/>
                </a:solidFill>
              </a:rPr>
              <a:t>Learning from Uncle Dave Wandin </a:t>
            </a:r>
          </a:p>
        </p:txBody>
      </p:sp>
      <p:pic>
        <p:nvPicPr>
          <p:cNvPr id="5" name="Graphic 4" descr="Closed book">
            <a:extLst>
              <a:ext uri="{FF2B5EF4-FFF2-40B4-BE49-F238E27FC236}">
                <a16:creationId xmlns:a16="http://schemas.microsoft.com/office/drawing/2014/main" id="{5F655BFB-E574-74B9-2F61-CD42D49B02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2500" y="379835"/>
            <a:ext cx="1234182" cy="1234182"/>
          </a:xfrm>
          <a:prstGeom prst="rect">
            <a:avLst/>
          </a:prstGeom>
        </p:spPr>
      </p:pic>
      <p:pic>
        <p:nvPicPr>
          <p:cNvPr id="6" name="Graphic 5" descr="Pencil">
            <a:extLst>
              <a:ext uri="{FF2B5EF4-FFF2-40B4-BE49-F238E27FC236}">
                <a16:creationId xmlns:a16="http://schemas.microsoft.com/office/drawing/2014/main" id="{7344AF21-40A8-931F-A5F1-E85FAF199F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8641566">
            <a:off x="1900591" y="655142"/>
            <a:ext cx="803603" cy="803603"/>
          </a:xfrm>
          <a:prstGeom prst="rect">
            <a:avLst/>
          </a:prstGeom>
        </p:spPr>
      </p:pic>
      <p:sp>
        <p:nvSpPr>
          <p:cNvPr id="8" name="TextBox 7">
            <a:extLst>
              <a:ext uri="{FF2B5EF4-FFF2-40B4-BE49-F238E27FC236}">
                <a16:creationId xmlns:a16="http://schemas.microsoft.com/office/drawing/2014/main" id="{FD2A0128-4850-023A-6E5A-1237F213AD43}"/>
              </a:ext>
            </a:extLst>
          </p:cNvPr>
          <p:cNvSpPr txBox="1"/>
          <p:nvPr/>
        </p:nvSpPr>
        <p:spPr>
          <a:xfrm>
            <a:off x="5918200" y="2087463"/>
            <a:ext cx="5981700" cy="4770537"/>
          </a:xfrm>
          <a:prstGeom prst="rect">
            <a:avLst/>
          </a:prstGeom>
          <a:noFill/>
        </p:spPr>
        <p:txBody>
          <a:bodyPr wrap="square" rtlCol="0">
            <a:spAutoFit/>
          </a:bodyPr>
          <a:lstStyle/>
          <a:p>
            <a:r>
              <a:rPr lang="en-AU" sz="2800" dirty="0"/>
              <a:t>Create a text about what you have learned from Uncle Dave. </a:t>
            </a:r>
          </a:p>
          <a:p>
            <a:endParaRPr lang="en-AU" sz="1000" dirty="0"/>
          </a:p>
          <a:p>
            <a:r>
              <a:rPr lang="en-AU" sz="2800" dirty="0"/>
              <a:t>You can use </a:t>
            </a:r>
            <a:r>
              <a:rPr lang="en-US" sz="2800" dirty="0"/>
              <a:t>pen and paper, voice recording, video, drawing, PowerPoint, poster, or any combination of these.</a:t>
            </a:r>
          </a:p>
          <a:p>
            <a:endParaRPr lang="en-US" sz="1000" dirty="0"/>
          </a:p>
          <a:p>
            <a:r>
              <a:rPr lang="en-AU" sz="2800" dirty="0"/>
              <a:t>Use the information you recorded on your See-Hear-Feel-Wonder worksheet for inspiration and ideas. </a:t>
            </a:r>
          </a:p>
          <a:p>
            <a:endParaRPr lang="en-AU" sz="3000" dirty="0"/>
          </a:p>
          <a:p>
            <a:endParaRPr lang="en-AU" sz="3000" dirty="0"/>
          </a:p>
        </p:txBody>
      </p:sp>
      <p:pic>
        <p:nvPicPr>
          <p:cNvPr id="6148" name="Picture 4" descr="Cultural burn at Coranderrk | Mountain Views Star Mail">
            <a:extLst>
              <a:ext uri="{FF2B5EF4-FFF2-40B4-BE49-F238E27FC236}">
                <a16:creationId xmlns:a16="http://schemas.microsoft.com/office/drawing/2014/main" id="{E3AB0B5E-833D-0558-6499-63D78F9E5A6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0667" r="27333"/>
          <a:stretch/>
        </p:blipFill>
        <p:spPr bwMode="auto">
          <a:xfrm>
            <a:off x="787400" y="2089023"/>
            <a:ext cx="5025826" cy="3931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3029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3AAE459-E80D-C501-87F9-9C465E5CA350}"/>
              </a:ext>
            </a:extLst>
          </p:cNvPr>
          <p:cNvSpPr txBox="1"/>
          <p:nvPr/>
        </p:nvSpPr>
        <p:spPr>
          <a:xfrm>
            <a:off x="3848100" y="2730163"/>
            <a:ext cx="6832600" cy="1015663"/>
          </a:xfrm>
          <a:prstGeom prst="rect">
            <a:avLst/>
          </a:prstGeom>
          <a:noFill/>
        </p:spPr>
        <p:txBody>
          <a:bodyPr wrap="square" rtlCol="0">
            <a:spAutoFit/>
          </a:bodyPr>
          <a:lstStyle/>
          <a:p>
            <a:r>
              <a:rPr lang="en-AU" sz="6000" b="1" dirty="0">
                <a:solidFill>
                  <a:schemeClr val="bg1"/>
                </a:solidFill>
              </a:rPr>
              <a:t>End of Module </a:t>
            </a:r>
          </a:p>
        </p:txBody>
      </p:sp>
    </p:spTree>
    <p:extLst>
      <p:ext uri="{BB962C8B-B14F-4D97-AF65-F5344CB8AC3E}">
        <p14:creationId xmlns:p14="http://schemas.microsoft.com/office/powerpoint/2010/main" val="3701553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16519</TotalTime>
  <Words>3100</Words>
  <Application>Microsoft Office PowerPoint</Application>
  <PresentationFormat>Widescreen</PresentationFormat>
  <Paragraphs>242</Paragraphs>
  <Slides>23</Slides>
  <Notes>22</Notes>
  <HiddenSlides>0</HiddenSlides>
  <MMClips>5</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ABORIGINAL  CULTURAL BURNING</vt:lpstr>
      <vt:lpstr>Part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 2</vt:lpstr>
      <vt:lpstr>PowerPoint Presentation</vt:lpstr>
      <vt:lpstr>PowerPoint Presentation</vt:lpstr>
      <vt:lpstr>PowerPoint Presentation</vt:lpstr>
      <vt:lpstr>PowerPoint Presentation</vt:lpstr>
      <vt:lpstr>PowerPoint Presentation</vt:lpstr>
      <vt:lpstr>Part 3</vt:lpstr>
      <vt:lpstr>Is Aboriginal cultural burning happening in Victoria?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ABORIGINAL CULTURAL BURNING</dc:title>
  <dc:creator>towers briony</dc:creator>
  <cp:lastModifiedBy>Briony Towers</cp:lastModifiedBy>
  <cp:revision>149</cp:revision>
  <dcterms:created xsi:type="dcterms:W3CDTF">2022-04-12T03:09:43Z</dcterms:created>
  <dcterms:modified xsi:type="dcterms:W3CDTF">2025-01-31T00:55:35Z</dcterms:modified>
</cp:coreProperties>
</file>