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59" r:id="rId2"/>
  </p:sldMasterIdLst>
  <p:notesMasterIdLst>
    <p:notesMasterId r:id="rId50"/>
  </p:notesMasterIdLst>
  <p:sldIdLst>
    <p:sldId id="256" r:id="rId3"/>
    <p:sldId id="357" r:id="rId4"/>
    <p:sldId id="384" r:id="rId5"/>
    <p:sldId id="387" r:id="rId6"/>
    <p:sldId id="394" r:id="rId7"/>
    <p:sldId id="395" r:id="rId8"/>
    <p:sldId id="393" r:id="rId9"/>
    <p:sldId id="413" r:id="rId10"/>
    <p:sldId id="338" r:id="rId11"/>
    <p:sldId id="332" r:id="rId12"/>
    <p:sldId id="340" r:id="rId13"/>
    <p:sldId id="342" r:id="rId14"/>
    <p:sldId id="343" r:id="rId15"/>
    <p:sldId id="341" r:id="rId16"/>
    <p:sldId id="406" r:id="rId17"/>
    <p:sldId id="385" r:id="rId18"/>
    <p:sldId id="391" r:id="rId19"/>
    <p:sldId id="389" r:id="rId20"/>
    <p:sldId id="390" r:id="rId21"/>
    <p:sldId id="407" r:id="rId22"/>
    <p:sldId id="370" r:id="rId23"/>
    <p:sldId id="369" r:id="rId24"/>
    <p:sldId id="368" r:id="rId25"/>
    <p:sldId id="402" r:id="rId26"/>
    <p:sldId id="403" r:id="rId27"/>
    <p:sldId id="404" r:id="rId28"/>
    <p:sldId id="377" r:id="rId29"/>
    <p:sldId id="364" r:id="rId30"/>
    <p:sldId id="363" r:id="rId31"/>
    <p:sldId id="408" r:id="rId32"/>
    <p:sldId id="257" r:id="rId33"/>
    <p:sldId id="260" r:id="rId34"/>
    <p:sldId id="265" r:id="rId35"/>
    <p:sldId id="266" r:id="rId36"/>
    <p:sldId id="267" r:id="rId37"/>
    <p:sldId id="270" r:id="rId38"/>
    <p:sldId id="412" r:id="rId39"/>
    <p:sldId id="315" r:id="rId40"/>
    <p:sldId id="337" r:id="rId41"/>
    <p:sldId id="405" r:id="rId42"/>
    <p:sldId id="361" r:id="rId43"/>
    <p:sldId id="360" r:id="rId44"/>
    <p:sldId id="409" r:id="rId45"/>
    <p:sldId id="415" r:id="rId46"/>
    <p:sldId id="414" r:id="rId47"/>
    <p:sldId id="416" r:id="rId48"/>
    <p:sldId id="41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5967DD2-BDF8-519D-E9E7-92500FA85D5F}" name="towers briony" initials="tb" userId="978a042c2425afa5"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F410B9-0DBB-A6AE-B011-4D8366A3D4AC}" v="24" dt="2025-05-14T03:55:12.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microsoft.com/office/2018/10/relationships/authors" Target="authors.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3090B7-C00F-47A5-8ACB-90FB2EDAC36A}"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AU"/>
        </a:p>
      </dgm:t>
    </dgm:pt>
    <dgm:pt modelId="{B0FFB976-FDAB-4D60-AE6C-5BA177B06178}">
      <dgm:prSet phldrT="[Text]" phldr="1" custT="1"/>
      <dgm:spPr/>
      <dgm:t>
        <a:bodyPr/>
        <a:lstStyle/>
        <a:p>
          <a:endParaRPr lang="en-AU" sz="1100"/>
        </a:p>
      </dgm:t>
    </dgm:pt>
    <dgm:pt modelId="{1287271D-8B7D-4577-B492-8C65BFEE3DC3}" type="parTrans" cxnId="{5DCC0B4F-2033-4A11-A0CA-D87D00EE9CFC}">
      <dgm:prSet/>
      <dgm:spPr/>
      <dgm:t>
        <a:bodyPr/>
        <a:lstStyle/>
        <a:p>
          <a:endParaRPr lang="en-AU"/>
        </a:p>
      </dgm:t>
    </dgm:pt>
    <dgm:pt modelId="{F54AF0A4-2CAD-4168-BC9E-45810C00B648}" type="sibTrans" cxnId="{5DCC0B4F-2033-4A11-A0CA-D87D00EE9CFC}">
      <dgm:prSet/>
      <dgm:spPr>
        <a:solidFill>
          <a:schemeClr val="accent1">
            <a:lumMod val="75000"/>
          </a:schemeClr>
        </a:solidFill>
        <a:ln>
          <a:noFill/>
        </a:ln>
      </dgm:spPr>
      <dgm:t>
        <a:bodyPr/>
        <a:lstStyle/>
        <a:p>
          <a:endParaRPr lang="en-AU"/>
        </a:p>
      </dgm:t>
    </dgm:pt>
    <dgm:pt modelId="{CAD6F67A-527F-47C9-819E-60BC42760271}">
      <dgm:prSet phldrT="[Text]" phldr="1" custT="1"/>
      <dgm:spPr/>
      <dgm:t>
        <a:bodyPr/>
        <a:lstStyle/>
        <a:p>
          <a:endParaRPr lang="en-AU" sz="1100"/>
        </a:p>
      </dgm:t>
    </dgm:pt>
    <dgm:pt modelId="{302F37DC-07B0-4297-AA7F-9A9922D46A6F}" type="sibTrans" cxnId="{D7A0F577-3934-4479-A6E0-3CF81DC394E3}">
      <dgm:prSet/>
      <dgm:spPr>
        <a:solidFill>
          <a:schemeClr val="accent1">
            <a:lumMod val="75000"/>
          </a:schemeClr>
        </a:solidFill>
        <a:ln>
          <a:noFill/>
        </a:ln>
      </dgm:spPr>
      <dgm:t>
        <a:bodyPr/>
        <a:lstStyle/>
        <a:p>
          <a:endParaRPr lang="en-AU"/>
        </a:p>
      </dgm:t>
    </dgm:pt>
    <dgm:pt modelId="{B6144778-46F2-40AD-8BF0-3AB88481B17F}" type="parTrans" cxnId="{D7A0F577-3934-4479-A6E0-3CF81DC394E3}">
      <dgm:prSet/>
      <dgm:spPr/>
      <dgm:t>
        <a:bodyPr/>
        <a:lstStyle/>
        <a:p>
          <a:endParaRPr lang="en-AU"/>
        </a:p>
      </dgm:t>
    </dgm:pt>
    <dgm:pt modelId="{6B15C25C-1361-401D-A452-0770A5D29805}" type="pres">
      <dgm:prSet presAssocID="{5F3090B7-C00F-47A5-8ACB-90FB2EDAC36A}" presName="cycle" presStyleCnt="0">
        <dgm:presLayoutVars>
          <dgm:dir/>
          <dgm:resizeHandles val="exact"/>
        </dgm:presLayoutVars>
      </dgm:prSet>
      <dgm:spPr/>
    </dgm:pt>
    <dgm:pt modelId="{05100E71-E414-4B42-8005-91DAD10624DB}" type="pres">
      <dgm:prSet presAssocID="{CAD6F67A-527F-47C9-819E-60BC42760271}" presName="dummy" presStyleCnt="0"/>
      <dgm:spPr/>
    </dgm:pt>
    <dgm:pt modelId="{270ED89E-C82C-4BD6-908C-2FAC58DCE81F}" type="pres">
      <dgm:prSet presAssocID="{CAD6F67A-527F-47C9-819E-60BC42760271}" presName="node" presStyleLbl="revTx" presStyleIdx="0" presStyleCnt="2">
        <dgm:presLayoutVars>
          <dgm:bulletEnabled val="1"/>
        </dgm:presLayoutVars>
      </dgm:prSet>
      <dgm:spPr/>
    </dgm:pt>
    <dgm:pt modelId="{72C6B357-D6CA-4C72-9978-0DD2941D87DA}" type="pres">
      <dgm:prSet presAssocID="{302F37DC-07B0-4297-AA7F-9A9922D46A6F}" presName="sibTrans" presStyleLbl="node1" presStyleIdx="0" presStyleCnt="2" custLinFactNeighborX="-2635" custLinFactNeighborY="-7127"/>
      <dgm:spPr/>
    </dgm:pt>
    <dgm:pt modelId="{B4870FCA-6D81-401A-B65C-4B7EF746DA41}" type="pres">
      <dgm:prSet presAssocID="{B0FFB976-FDAB-4D60-AE6C-5BA177B06178}" presName="dummy" presStyleCnt="0"/>
      <dgm:spPr/>
    </dgm:pt>
    <dgm:pt modelId="{747BF654-2708-43BB-A712-8134996D6D3E}" type="pres">
      <dgm:prSet presAssocID="{B0FFB976-FDAB-4D60-AE6C-5BA177B06178}" presName="node" presStyleLbl="revTx" presStyleIdx="1" presStyleCnt="2">
        <dgm:presLayoutVars>
          <dgm:bulletEnabled val="1"/>
        </dgm:presLayoutVars>
      </dgm:prSet>
      <dgm:spPr/>
    </dgm:pt>
    <dgm:pt modelId="{2569AC33-AE39-4DA3-8CB6-0C36372BDE4B}" type="pres">
      <dgm:prSet presAssocID="{F54AF0A4-2CAD-4168-BC9E-45810C00B648}" presName="sibTrans" presStyleLbl="node1" presStyleIdx="1" presStyleCnt="2" custAng="0" custLinFactNeighborX="-2364" custLinFactNeighborY="-16149"/>
      <dgm:spPr/>
    </dgm:pt>
  </dgm:ptLst>
  <dgm:cxnLst>
    <dgm:cxn modelId="{AE01DC0D-18FF-4983-A6ED-F3C93162EDF0}" type="presOf" srcId="{B0FFB976-FDAB-4D60-AE6C-5BA177B06178}" destId="{747BF654-2708-43BB-A712-8134996D6D3E}" srcOrd="0" destOrd="0" presId="urn:microsoft.com/office/officeart/2005/8/layout/cycle1"/>
    <dgm:cxn modelId="{42351A13-8B19-4223-B7B1-51A10408A9D5}" type="presOf" srcId="{CAD6F67A-527F-47C9-819E-60BC42760271}" destId="{270ED89E-C82C-4BD6-908C-2FAC58DCE81F}" srcOrd="0" destOrd="0" presId="urn:microsoft.com/office/officeart/2005/8/layout/cycle1"/>
    <dgm:cxn modelId="{2962A235-C3A6-4C76-A1A3-679230C7A517}" type="presOf" srcId="{F54AF0A4-2CAD-4168-BC9E-45810C00B648}" destId="{2569AC33-AE39-4DA3-8CB6-0C36372BDE4B}" srcOrd="0" destOrd="0" presId="urn:microsoft.com/office/officeart/2005/8/layout/cycle1"/>
    <dgm:cxn modelId="{18F97460-14D1-4440-BDFC-E1009C21B051}" type="presOf" srcId="{302F37DC-07B0-4297-AA7F-9A9922D46A6F}" destId="{72C6B357-D6CA-4C72-9978-0DD2941D87DA}" srcOrd="0" destOrd="0" presId="urn:microsoft.com/office/officeart/2005/8/layout/cycle1"/>
    <dgm:cxn modelId="{5DCC0B4F-2033-4A11-A0CA-D87D00EE9CFC}" srcId="{5F3090B7-C00F-47A5-8ACB-90FB2EDAC36A}" destId="{B0FFB976-FDAB-4D60-AE6C-5BA177B06178}" srcOrd="1" destOrd="0" parTransId="{1287271D-8B7D-4577-B492-8C65BFEE3DC3}" sibTransId="{F54AF0A4-2CAD-4168-BC9E-45810C00B648}"/>
    <dgm:cxn modelId="{D7A0F577-3934-4479-A6E0-3CF81DC394E3}" srcId="{5F3090B7-C00F-47A5-8ACB-90FB2EDAC36A}" destId="{CAD6F67A-527F-47C9-819E-60BC42760271}" srcOrd="0" destOrd="0" parTransId="{B6144778-46F2-40AD-8BF0-3AB88481B17F}" sibTransId="{302F37DC-07B0-4297-AA7F-9A9922D46A6F}"/>
    <dgm:cxn modelId="{7DCEEBA8-3A97-46AB-B714-C95C37488216}" type="presOf" srcId="{5F3090B7-C00F-47A5-8ACB-90FB2EDAC36A}" destId="{6B15C25C-1361-401D-A452-0770A5D29805}" srcOrd="0" destOrd="0" presId="urn:microsoft.com/office/officeart/2005/8/layout/cycle1"/>
    <dgm:cxn modelId="{2FB04E1C-00E9-432C-8F2E-4725CE0F4ED5}" type="presParOf" srcId="{6B15C25C-1361-401D-A452-0770A5D29805}" destId="{05100E71-E414-4B42-8005-91DAD10624DB}" srcOrd="0" destOrd="0" presId="urn:microsoft.com/office/officeart/2005/8/layout/cycle1"/>
    <dgm:cxn modelId="{44D3642F-B975-4006-94E4-0B2477DFE5AF}" type="presParOf" srcId="{6B15C25C-1361-401D-A452-0770A5D29805}" destId="{270ED89E-C82C-4BD6-908C-2FAC58DCE81F}" srcOrd="1" destOrd="0" presId="urn:microsoft.com/office/officeart/2005/8/layout/cycle1"/>
    <dgm:cxn modelId="{7073D6C9-1B62-4A4F-ACD1-631790BB22BE}" type="presParOf" srcId="{6B15C25C-1361-401D-A452-0770A5D29805}" destId="{72C6B357-D6CA-4C72-9978-0DD2941D87DA}" srcOrd="2" destOrd="0" presId="urn:microsoft.com/office/officeart/2005/8/layout/cycle1"/>
    <dgm:cxn modelId="{3E990323-2764-4103-82C2-E8322332AD1A}" type="presParOf" srcId="{6B15C25C-1361-401D-A452-0770A5D29805}" destId="{B4870FCA-6D81-401A-B65C-4B7EF746DA41}" srcOrd="3" destOrd="0" presId="urn:microsoft.com/office/officeart/2005/8/layout/cycle1"/>
    <dgm:cxn modelId="{AE82853E-517B-498C-9DF6-B34D4A75B102}" type="presParOf" srcId="{6B15C25C-1361-401D-A452-0770A5D29805}" destId="{747BF654-2708-43BB-A712-8134996D6D3E}" srcOrd="4" destOrd="0" presId="urn:microsoft.com/office/officeart/2005/8/layout/cycle1"/>
    <dgm:cxn modelId="{58DA894E-5F15-4E87-BB60-EC046FB3C71B}" type="presParOf" srcId="{6B15C25C-1361-401D-A452-0770A5D29805}" destId="{2569AC33-AE39-4DA3-8CB6-0C36372BDE4B}" srcOrd="5"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0ED89E-C82C-4BD6-908C-2FAC58DCE81F}">
      <dsp:nvSpPr>
        <dsp:cNvPr id="0" name=""/>
        <dsp:cNvSpPr/>
      </dsp:nvSpPr>
      <dsp:spPr>
        <a:xfrm>
          <a:off x="3862752" y="1098691"/>
          <a:ext cx="2083575" cy="2083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AU" sz="1100" kern="1200"/>
        </a:p>
      </dsp:txBody>
      <dsp:txXfrm>
        <a:off x="3862752" y="1098691"/>
        <a:ext cx="2083575" cy="2083575"/>
      </dsp:txXfrm>
    </dsp:sp>
    <dsp:sp modelId="{72C6B357-D6CA-4C72-9978-0DD2941D87DA}">
      <dsp:nvSpPr>
        <dsp:cNvPr id="0" name=""/>
        <dsp:cNvSpPr/>
      </dsp:nvSpPr>
      <dsp:spPr>
        <a:xfrm>
          <a:off x="949617" y="-305836"/>
          <a:ext cx="4282241" cy="4282241"/>
        </a:xfrm>
        <a:prstGeom prst="circularArrow">
          <a:avLst>
            <a:gd name="adj1" fmla="val 9488"/>
            <a:gd name="adj2" fmla="val 685426"/>
            <a:gd name="adj3" fmla="val 7848482"/>
            <a:gd name="adj4" fmla="val 2266092"/>
            <a:gd name="adj5" fmla="val 11069"/>
          </a:avLst>
        </a:prstGeom>
        <a:solidFill>
          <a:schemeClr val="accent1">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7BF654-2708-43BB-A712-8134996D6D3E}">
      <dsp:nvSpPr>
        <dsp:cNvPr id="0" name=""/>
        <dsp:cNvSpPr/>
      </dsp:nvSpPr>
      <dsp:spPr>
        <a:xfrm>
          <a:off x="460821" y="1098691"/>
          <a:ext cx="2083575" cy="2083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AU" sz="1100" kern="1200"/>
        </a:p>
      </dsp:txBody>
      <dsp:txXfrm>
        <a:off x="460821" y="1098691"/>
        <a:ext cx="2083575" cy="2083575"/>
      </dsp:txXfrm>
    </dsp:sp>
    <dsp:sp modelId="{2569AC33-AE39-4DA3-8CB6-0C36372BDE4B}">
      <dsp:nvSpPr>
        <dsp:cNvPr id="0" name=""/>
        <dsp:cNvSpPr/>
      </dsp:nvSpPr>
      <dsp:spPr>
        <a:xfrm>
          <a:off x="961222" y="-692180"/>
          <a:ext cx="4282241" cy="4282241"/>
        </a:xfrm>
        <a:prstGeom prst="circularArrow">
          <a:avLst>
            <a:gd name="adj1" fmla="val 9488"/>
            <a:gd name="adj2" fmla="val 685426"/>
            <a:gd name="adj3" fmla="val 18648482"/>
            <a:gd name="adj4" fmla="val 13066092"/>
            <a:gd name="adj5" fmla="val 11069"/>
          </a:avLst>
        </a:prstGeom>
        <a:solidFill>
          <a:schemeClr val="accent1">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1-14T06:24:38.648"/>
    </inkml:context>
    <inkml:brush xml:id="br0">
      <inkml:brushProperty name="width" value="0.08819" units="cm"/>
      <inkml:brushProperty name="height" value="0.08819" units="cm"/>
      <inkml:brushProperty name="color" value="#FFFFFF"/>
    </inkml:brush>
  </inkml:definitions>
  <inkml:trace contextRef="#ctx0" brushRef="#br0">242 1 24575,'23'1'0,"2"1"0,-2 1 0,2 1 0,-2 1 0,1 1 0,-2 2 0,32 13 0,150 86 0,-121-60 0,100 76 0,-172-115 0,16 9 0,-1-1 0,3-1 0,0-2 0,-1 0 0,2-2 0,0-2 0,52 11 0,-77-19 0,73 15 0,0-3 0,1-4 0,-1-3 0,86-5 0,-146-1 0,132-2 0,0 7 0,163 25 0,-48-7 0,-125-15 0,-125-6 0,1 1 0,0 0 0,-1 1 0,0 1 0,-1 0 0,2 1 0,-2 1 0,0 0 0,0 0 0,-1 2 0,0 0 0,-1 0 0,1 1 0,15 17 0,-14-12 0,0 0 0,-2 1 0,0 1 0,-1 0 0,0 1 0,-1 0 0,-1 0 0,-2 1 0,0 0 0,9 33 0,-14-45 0,-1 1 0,0-1 0,0 0 0,0 0 0,-1 1 0,0-1 0,-1 0 0,1 1 0,-1-1 0,-1 0 0,0 0 0,0 0 0,-1 0 0,0 0 0,0 0 0,0-1 0,0 1 0,-1-1 0,-8 10 0,9-11 0,0 0 0,1 0 0,-1 1 0,1-1 0,0 1 0,1-1 0,-1 1 0,1 0 0,0 0 0,-1-1 0,2 1 0,0 0 0,0 0 0,0 0 0,2 0 0,-1-1 0,0 1 0,0 0 0,1-1 0,-1 1 0,1-1 0,1 1 0,-1-1 0,1 0 0,0 0 0,4 6 0,0-2 0,-1 0 0,2 0 0,0-1 0,0 0 0,0 0 0,1-1 0,0 0 0,0 0 0,1-1 0,0 0 0,0-1 0,21 8 0,239 57 0,-30-9 0,-204-50 0,42 11 0,-2 3 0,0 3 0,89 48 0,-141-61 0,-2 1 0,38 36 0,21 15 0,-60-52 0,171 108 0,-186-119 0,1 0 0,-1 1 0,0 0 0,1 0 0,-2 0 0,0 1 0,0-1 0,0 1 0,0 1 0,-1-1 0,0 1 0,0-1 0,-1 1 0,0 0 0,0 1 0,-1-1 0,1 0 0,1 9 0,1 15 0,-1 1 0,-2-1 0,-2 38 0,1 4 0,1-61 0,0 1 0,0-1 0,1 0 0,0 0 0,1 0 0,1-1 0,0 1 0,0-1 0,13 17 0,5 5 0,47 49 0,2 4 0,65 105 0,-122-169 0,1 3 0,2-1 0,0 0 0,1-2 0,2 0 0,0-1 0,38 29 0,99 62 0,166 155 0,-231-187 0,27 27 0,124 98 0,-157-139 0,143 136 0,-84-77 0,-42-40 0,-46-41 0,1-3 0,2-2 0,88 41 0,-124-67 0,392 213 0,-201-97 0,-213-127 0,0 0 0,0 0 0,0-1 0,0 1 0,1-1 0,0 0 0,-1 0 0,1-1 0,-1 1 0,0 0 0,1-1 0,-1 0 0,1 0 0,-1 0 0,1 0 0,5-2 0,-1 0 0,-1 0 0,0-1 0,0 0 0,0 0 0,0 0 0,-1-1 0,11-7 0,4-7 0,2-1 0,-3-1 0,22-26 0,-37 40 0,18-21 0,4-5 0,1 2 0,42-35 0,-61 57 0,1 1 0,0 0 0,1 0 0,0 1 0,0 0 0,0 1 0,0 1 0,2-1 0,-1 2 0,-1 0 0,1 0 0,17-1 0,64 1 0,-57 3 0,1-1 0,63-11 0,-61 5 0,-1 3 0,0 1 0,0 1 0,1 3 0,0 1 0,-2 1 0,2 3 0,-1 0 0,0 3 0,-2 1 0,1 2 0,65 30 0,-77-34 0,0 0 0,1-2 0,-2-1 0,3-1 0,-2-1 0,1-1 0,44-3 0,34 5 0,207 42 0,-105-11 0,-159-26 0,0 2 0,0 3 0,-2 1 0,55 26 0,-83-35 0,1-1 0,0 0 0,0-2 0,0 0 0,31 1 0,-29-3 0,0 1 0,0 1 0,-1 0 0,31 10 0,-12-2 0,0-1 0,1-3 0,1-1 0,-1-1 0,79-2 0,-67-3 0,1 3 0,88 15 0,-106-13 0,1-1 0,0-1 0,-1-3 0,54-4 0,-48 2 0,1 0 0,77 9 0,-104-4 0,36 5 0,79 3 0,-115-11 0,1 0 0,0-1 0,-1-1 0,1 0 0,0-1 0,-1 0 0,-1-1 0,1-1 0,0 0 0,13-8 0,-3 0 0,-1 1 0,2 1 0,0 1 0,1 1 0,-1 1 0,2 2 0,-2 0 0,2 2 0,0 0 0,0 2 0,39 2 0,14 2 0,166-2 0,-232-3 0,0 0 0,-1-1 0,0 0 0,1-1 0,-1 0 0,-1-1 0,1-1 0,0 0 0,-2 0 0,13-11 0,-11 8 0,0 1 0,0 1 0,1 0 0,1 1 0,-1 0 0,1 1 0,28-7 0,1 6 0,0 2 0,0 3 0,1 1 0,-2 1 0,2 3 0,-1 2 0,72 17 0,-63-8 0,1 3 0,-3 1 0,0 4 0,-3 1 0,85 52 0,-107-59 0,3 2 0,0 1 0,-1 2 0,42 39 0,-62-51 0,-1-1 0,0 1 0,0 1 0,-1-1 0,-1 1 0,2 0 0,-3 1 0,1-1 0,-2 1 0,1 0 0,-1 0 0,-1 0 0,0 0 0,1 23 0,-4-8 0,0 0 0,-2-1 0,-2 1 0,0-1 0,-13 36 0,-2 14 0,18-67 0,1 0 0,0 0 0,0 0 0,1 0 0,0 1 0,1-1 0,0 0 0,0 0 0,0 0 0,6 15 0,1-1 0,3-1 0,15 29 0,-16-33 0,0 1 0,-1-1 0,-1 2 0,10 33 0,-8-5 0,-3 1 0,6 89 0,-14-113 0,0 0 0,-1 0 0,-2 0 0,-1 0 0,-1-1 0,0 1 0,-17 38 0,15-44 0,-1 1 0,3 1 0,-8 31 0,13-46 0,0 1 0,0 0 0,1 0 0,-1 0 0,1 0 0,0-1 0,1 1 0,0 0 0,0 0 0,0 0 0,0 0 0,1-1 0,0 1 0,0-1 0,1 1 0,-1-1 0,1 0 0,4 5 0,16 12 0,0-2 0,2 0 0,-1-1 0,3-2 0,30 17 0,-19-11 0,682 376 0,-465-263 0,-152-82 0,129 47 0,-164-77 0,-30-10 0,0 0 0,45 25 0,305 162 0,-62-34 0,-22-16 0,-18-9 0,-129-74 0,-10-4 0,-134-59 0,0-1 0,-1 0 0,1 0 0,26 2 0,35 11 0,-70-15 0,0-1 0,0 1 0,0 0 0,0 0 0,0 0 0,0 1 0,-1 0 0,1-1 0,-1 1 0,0 0 0,1 1 0,5 6 0,-8-9 0,-1 1 0,1-1 0,0 0 0,-1 0 0,1 1 0,0-1 0,-1 0 0,0 1 0,1-1 0,-1 1 0,0-1 0,0 0 0,0 1 0,0-1 0,0 1 0,0-1 0,0 1 0,0-1 0,-1 0 0,1 1 0,0-1 0,-1 0 0,0 1 0,1-1 0,-1 0 0,0 1 0,1-1 0,-1 0 0,0 0 0,0 0 0,0 0 0,-1 0 0,1 0 0,0 0 0,0 0 0,0 0 0,-1 0 0,1-1 0,0 1 0,0 0 0,-1-1 0,-2 1 0,-8 5 0,-1-1 0,-1-1 0,-21 5 0,16-5 0,-5 4 0,0 2 0,1 0 0,1 2 0,-39 24 0,55-32 0,-26 14 0,25-15 0,0 0 0,1 0 0,0 1 0,1 0 0,-1 0 0,1 0 0,-1 1 0,1 0 0,-7 7 0,0 7 0,0 1 0,1-1 0,-13 33 0,16-31 0,-1 0 0,-2-1 0,-20 29 0,21-36 0,-1-2 0,-1 0 0,1 0 0,-1-1 0,-1 0 0,-1-1 0,1-1 0,0 0 0,-17 6 0,-12 4 0,-84 22 0,29-15 0,-179 20 0,248-41 0,1 2 0,-40 12 0,46-10 0,-2-2 0,2-1 0,-1 0 0,-38 1 0,-866-5 0,425-3 0,456 2 0,-1 2 0,-70 13 0,53-4 0,9-2 0,-68 21 0,82-19 0,-66 8 0,-13 3 0,53-4 0,-110 48 0,93-38 0,-13 6 0,9 6 0,43-22 0,1 2 0,1 2 0,-61 43 0,65-37 0,3 1 0,0 2 0,-34 41 0,45-48 0,1-2 0,-41 30 0,-7 6 0,4 7 0,-75 61 0,25-13 0,14-25 0,-105 82 0,156-130 0,2 1 0,-76 84 0,-67 109 0,158-195 0,-2-1 0,-1-2 0,-53 38 0,-53 52 0,121-103 0,0-1 0,-1 0 0,-1-2 0,-1-1 0,0-1 0,-47 23 0,5-12 0,48-22 0,-1 1 0,1 1 0,0 0 0,2 2 0,-34 24 0,-94 78 0,144-111 0,0 0 0,0-1 0,0 1 0,1 0 0,-1 0 0,1 0 0,-1 0 0,1 1 0,0-1 0,0 0 0,0 1 0,0-1 0,0 0 0,0 1 0,1-1 0,-1 1 0,1-1 0,0 1 0,0-1 0,0 1 0,0 0 0,0 2 0,2 4 0,1 0 0,0 0 0,0 0 0,9 16 0,-9-19 0,1 1 0,-1-1 0,0 1 0,-1-1 0,0 1 0,1 0 0,-1 0 0,-1 0 0,0 0 0,0 12 0,-3-10 0,0 1 0,-2-1 0,1 0 0,-1 0 0,-4 9 0,5-14 0,1 1 0,-1 0 0,1-1 0,0 1 0,0 0 0,0 1 0,1-1 0,0 0 0,0 0 0,0 1 0,1-1 0,-1 0 0,1 1 0,0-1 0,1 1 0,0-1 0,0 0 0,2 10 0,-1-11 0,0 0 0,0-1 0,0 1 0,-1 0 0,0 1 0,0-1 0,0 0 0,0 0 0,-1 0 0,0 1 0,0-1 0,0 0 0,0 1 0,-2 5 0,-1-1 0,-1-1 0,0 0 0,0 0 0,-1-1 0,-11 14 0,15-19 0,-12 15 0,-1-1 0,0 0 0,-2-1 0,0 0 0,0-2 0,-2 0 0,0 0 0,0-2 0,-1 0 0,0-1 0,-1-1 0,-25 8 0,34-12 0,1 0 0,1 0 0,0 1 0,0 1 0,-1 0 0,-6 8 0,-31 21 0,44-34 0,1 0 0,-1-1 0,1 1 0,-1-1 0,0 1 0,0-1 0,0 0 0,0 0 0,0 0 0,0 0 0,0-1 0,-1 0 0,0 1 0,1-1 0,0 0 0,0 0 0,0-1 0,0 1 0,0 0 0,0-1 0,-1 0 0,1 0 0,1 0 0,-1 0 0,0-1 0,0 1 0,0-1 0,0 1 0,0-1 0,0 0 0,1 0 0,0 0 0,-1 0 0,1-1 0,0 1 0,0-1 0,1 1 0,-1-1 0,0 0 0,-1-3 0,-7-14 0,0 0 0,1-1 0,1 0 0,-7-34 0,10 39 0,-51-224 0,37 172 0,11 36 0,-1 0 0,-1 1 0,-22-43 0,29 67 0,-1 0 0,0 0 0,-1 0 0,0 1 0,0-1 0,0 1 0,-2 1 0,2-1 0,-1 1 0,-1-1 0,1 2 0,-1-1 0,0 1 0,0 0 0,-1 0 0,1 1 0,-1 0 0,-15-4 0,20 7 0,1 0 0,-1 0 0,0 0 0,0 0 0,1 0 0,-1 1 0,1-1 0,0 1 0,-1-1 0,1 1 0,-1 0 0,1 0 0,0 0 0,0 0 0,0 1 0,-1-1 0,1 1 0,0-1 0,1 1 0,-3 2 0,-40 47 0,5-5 0,34-42 0,1-1 0,-1 0 0,0 1 0,0-1 0,-2-1 0,2 1 0,-1-1 0,1 0 0,-1 0 0,1-1 0,-1 0 0,0 0 0,-7 1 0,8-3 0,1 1 0,0-1 0,-1 1 0,1-1 0,0-1 0,0 1 0,0 0 0,-1-1 0,2 0 0,-1 0 0,-1 0 0,1-1 0,1 1 0,-1-1 0,1 0 0,0 0 0,-6-6 0,-22-29 0,-48-79 0,68 100 0,-7-14 0,2-1 0,-12-35 0,-2-4 0,25 59 0,1 2 0,-2 0 0,1 0 0,0 1 0,-1 0 0,-7-10 0,9 15 0,-1 0 0,1 1 0,-1-1 0,0 1 0,0 0 0,0 0 0,0 1 0,0 0 0,0 0 0,0 0 0,-1 0 0,-9-1 0,-13-1 0,-1 1 0,0 1 0,0 1 0,-32 4 0,37 0 0,0-2 0,0-1 0,-1-1 0,1-1 0,0-1 0,-32-8 0,50 9 0,0-1 0,0 1 0,0-1 0,-1-1 0,2 1 0,-1-1 0,1 0 0,0 0 0,0 0 0,0-1 0,-7-8 0,1-1 0,2 0 0,1-1 0,-8-16 0,-15-24 0,27 49 0,-1 0 0,0 0 0,0 1 0,0 0 0,-1 0 0,-1 0 0,1 1 0,0 0 0,-1 0 0,1 1 0,-1 0 0,0 0 0,0 0 0,-1 1 0,1 0 0,0 0 0,0 1 0,-9-1 0,-20-1 0,1 1 0,-60 5 0,33 0 0,-71-1 0,-210-5 0,137-26 0,199 28 0,-1-1 0,0 0 0,1 0 0,0-1 0,0 0 0,0 0 0,0 0 0,0-1 0,0 0 0,1 0 0,0-1 0,-6-5 0,-7-8 0,0-2 0,-18-24 0,22 24 0,0 2 0,-26-23 0,-54-34 0,54 45 0,2-3 0,-62-64 0,58 45 0,25 29 0,0 0 0,-29-25 0,41 42 0,-1 0 0,0 1 0,0 0 0,0 1 0,-2-1 0,1 1 0,1 1 0,-1-1 0,-1 1 0,1 1 0,-1-1 0,-9 0 0,2 2 0,-2 0 0,1 1 0,1 1 0,-2 0 0,2 1 0,-1 1 0,0 1 0,1 0 0,0 1 0,0 1 0,-15 8 0,-21 12 0,-91 62 0,50-27 0,90-59 0,-35 18 0,3 2 0,-1 2 0,2 1 0,2 2 0,0 0 0,-35 42 0,-45 59 0,-137 123 0,204-208 0,-9 5 0,-3-3 0,-3-1 0,0-4 0,-3-2 0,-122 55 0,180-91 0,1 1 0,0 0 0,0 1 0,1-1 0,-1 1 0,1-1 0,0 1 0,0 0 0,0 0 0,0 0 0,0 1 0,1-1 0,0 1 0,0 0 0,-1-1 0,2 1 0,-2 6 0,1-3 0,-1 0 0,0-1 0,0 1 0,-1-1 0,0 0 0,-7 10 0,5-10 0,-1 0 0,-1-1 0,1 0 0,-1 0 0,0-1 0,0 1 0,0-2 0,-1 1 0,0-1 0,0-1 0,1 1 0,-2-2 0,1 1 0,-17 1 0,-8 0 0,0-2 0,-64-5 0,26 0 0,65 3 0,0 0 0,0-1 0,0 1 0,0-2 0,1 1 0,-2-1 0,1 1 0,1-2 0,-1 1 0,-10-7 0,9 3 0,-1 0 0,1-1 0,1 1 0,0-2 0,0 1 0,-11-17 0,9 13 0,-1-1 0,0 2 0,0-1 0,-2 2 0,1-1 0,0 1 0,-1 1 0,0 0 0,-2 1 0,1 0 0,-16-5 0,3 3 0,-2 1 0,1 1 0,-2 1 0,-49-3 0,67 8 0,0-1 0,1 0 0,0-1 0,0 0 0,0-1 0,0 1 0,0-2 0,1 1 0,0-2 0,1 1 0,-2-1 0,2 0 0,0-1 0,0 0 0,1 0 0,-10-13 0,-6-9 0,2-2 0,0 0 0,-18-42 0,19 35 0,18 34 0,-1 0 0,0 0 0,1 0 0,-1 1 0,-1-1 0,1 1 0,0-1 0,-1 1 0,-1 0 0,2 1 0,-1-1 0,0 1 0,-1 0 0,1-1 0,0 2 0,-1-1 0,1 1 0,-8-2 0,-7 0 0,1 1 0,-2 0 0,-28 3 0,31 0 0,1-1 0,1-1 0,-2 0 0,2-1 0,-20-4 0,-6-7 0,3-1 0,-2-2 0,2-2 0,-59-36 0,79 38 0,1 0 0,-1 0 0,2-2 0,1 0 0,0-1 0,-15-25 0,17 22 0,-3 1 0,1 1 0,-2 0 0,-1 1 0,-26-22 0,28 29 0,0 1 0,-2 1 0,1 0 0,-1 1 0,-1 1 0,1 0 0,-37-8 0,21 9 0,1 2 0,-1 2 0,-63 0 0,-31 7 0,-218-7 0,331 1 0,1 0 0,0-1 0,1-1 0,-1 0 0,0-1 0,1 0 0,-15-9 0,-82-56 0,87 52 0,-2 2 0,1 0 0,-3 2 0,-31-14 0,32 18 0,-1 0 0,2 0 0,-2 2 0,-1 1 0,2 2 0,-32-4 0,-21-3 0,61 8 0,-1 1 0,-1 0 0,1 1 0,-39 2 0,54 0 0,-2 1 0,1 0 0,1 0 0,-1 0 0,1 1 0,-1-1 0,1 1 0,-1 0 0,1 1 0,0-1 0,0 1 0,0 0 0,0-1 0,0 2 0,1-1 0,-1 0 0,1 1 0,0 0 0,0-1 0,1 1 0,-1 0 0,1 1 0,0-1 0,-3 7 0,-18 56 0,18-48 0,-1 0 0,-1-1 0,0 1 0,-17 26 0,21-41 0,0 1 0,-1 0 0,1-1 0,-1 0 0,0 0 0,0 0 0,-1-1 0,1 1 0,-1-1 0,-1 0 0,1 0 0,0-1 0,0 1 0,0-1 0,0 0 0,-1-1 0,1 1 0,-1-1 0,1 0 0,-10 0 0,-39 1 0,-54-7 0,2 0 0,90 5 0,0-1 0,0 0 0,1-2 0,-1 0 0,1 0 0,0-2 0,0 1 0,0-2 0,-17-9 0,25 12 0,0-1 0,0-1 0,1 1 0,-1-1 0,1 0 0,1-1 0,-1 1 0,1-1 0,-1 0 0,1-1 0,1 1 0,0-1 0,0 0 0,0 0 0,1 0 0,0 0 0,1-1 0,-1 1 0,-1-16 0,3 13 0,0 0 0,0 1 0,0-1 0,-2 0 0,1 1 0,-1-1 0,-1 1 0,0 0 0,0 0 0,-1 0 0,0 1 0,0-1 0,-1 1 0,-11-13 0,-25-16 0,-2 2 0,-1 1 0,-2 3 0,-89-45 0,-3-4 0,128 75 0,1-1 0,1-1 0,-1 0 0,1 0 0,1-1 0,-1 0 0,1 0 0,0-1 0,1 0 0,0 0 0,1-1 0,0 1 0,-1-2 0,2 1 0,1 0 0,0-1 0,0 0 0,1 0 0,0 0 0,1-1 0,0 1 0,1 0 0,1-1 0,0-20 0,-2-14 0,-3 0 0,-1 1 0,-3 0 0,-2 0 0,-18-50 0,-1-7 0,13 27 0,2-1 0,5 0 0,3 0 0,4-115 0,1-9 0,6-126 0,11 239 0,-10 64 0,0-1 0,1-29 0,-3 16 0,3 0 0,0 1 0,24-68 0,-19 69 0,-2 0 0,0-1 0,-3 0 0,3-45 0,6-96 0,-1-23 0,-13 167 0,2 0 0,8-34 0,-5 32 0,4-59 0,-9-2042 0,-4 1008 0,2 1107 0,-2 1 0,0-1 0,-6-19 0,4 18 0,1-1 0,-2-29 0,-13-169 0,8 132 0,-3-6 0,7 55 0,-2-68 0,9 34 0,2 13 0,-4 1 0,-15-96 0,8 81 0,2 0 0,4-1 0,8-76 0,-2 6 0,3 6 0,27-151 0,-24 220 0,-3-5 0,-3-85 0,0-15 0,3 131 0,18-77 0,-15 85 0,-1 0 0,-2-1 0,2-50 0,-6 65 0,0 0 0,8-34 0,4-42 0,-15-193-1365,1 268-5461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B19B8-1361-49DB-B225-065D271B8427}" type="datetimeFigureOut">
              <a:t>5/14/2025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CD4DCF-281E-4F44-A087-326531BCD83D}" type="slidenum">
              <a:t>‹#›</a:t>
            </a:fld>
            <a:endParaRPr lang="en-US"/>
          </a:p>
        </p:txBody>
      </p:sp>
    </p:spTree>
    <p:extLst>
      <p:ext uri="{BB962C8B-B14F-4D97-AF65-F5344CB8AC3E}">
        <p14:creationId xmlns:p14="http://schemas.microsoft.com/office/powerpoint/2010/main" val="225726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youtube.com/watch?v=mvDlg_Kg0v8ire"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australiangeographic.com.au/topics/wildlife/2024/05/wombat-burrows-provide-refuge-from-bushfires/" TargetMode="External"/><Relationship Id="rId2" Type="http://schemas.openxmlformats.org/officeDocument/2006/relationships/slide" Target="../slides/slide46.xml"/><Relationship Id="rId1" Type="http://schemas.openxmlformats.org/officeDocument/2006/relationships/notesMaster" Target="../notesMasters/notesMaster1.xml"/><Relationship Id="rId6" Type="http://schemas.openxmlformats.org/officeDocument/2006/relationships/hyperlink" Target="https://australian.museum/learn/animals/mammals/bare-nosed-wombat/" TargetMode="External"/><Relationship Id="rId5" Type="http://schemas.openxmlformats.org/officeDocument/2006/relationships/hyperlink" Target="https://news.csu.edu.au/opinion/cameras-reveal-wombat-burrows-can-be-safe-havens-after-fire-and-waterholes-after-rain#:~:text=The%20burrows%20of%20common%20wombats,during%20and%20after%20a%20bushfire" TargetMode="External"/><Relationship Id="rId4" Type="http://schemas.openxmlformats.org/officeDocument/2006/relationships/hyperlink" Target="https://theconversation.com/cameras-reveal-wombat-burrows-can-be-safe-havens-after-fire-and-waterholes-after-rain-226396"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Ask the students to open to a new page in their learning journals and make a title page for Fire cology. </a:t>
            </a:r>
          </a:p>
        </p:txBody>
      </p:sp>
      <p:sp>
        <p:nvSpPr>
          <p:cNvPr id="4" name="Slide Number Placeholder 3"/>
          <p:cNvSpPr>
            <a:spLocks noGrp="1"/>
          </p:cNvSpPr>
          <p:nvPr>
            <p:ph type="sldNum" sz="quarter" idx="5"/>
          </p:nvPr>
        </p:nvSpPr>
        <p:spPr/>
        <p:txBody>
          <a:bodyPr/>
          <a:lstStyle/>
          <a:p>
            <a:fld id="{0FCD4DCF-281E-4F44-A087-326531BCD83D}" type="slidenum">
              <a:rPr lang="en-AU" smtClean="0"/>
              <a:t>1</a:t>
            </a:fld>
            <a:endParaRPr lang="en-AU"/>
          </a:p>
        </p:txBody>
      </p:sp>
    </p:spTree>
    <p:extLst>
      <p:ext uri="{BB962C8B-B14F-4D97-AF65-F5344CB8AC3E}">
        <p14:creationId xmlns:p14="http://schemas.microsoft.com/office/powerpoint/2010/main" val="2998329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2</a:t>
            </a:fld>
            <a:endParaRPr lang="en-AU"/>
          </a:p>
        </p:txBody>
      </p:sp>
    </p:spTree>
    <p:extLst>
      <p:ext uri="{BB962C8B-B14F-4D97-AF65-F5344CB8AC3E}">
        <p14:creationId xmlns:p14="http://schemas.microsoft.com/office/powerpoint/2010/main" val="3087375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Get the students to follow the instructions on the slide. You may want to do a demonstration for the class on a large screen first. Students may need some assistance to zoom in and out. When zooming out to the surrounding area, a 10-15km radius is adequate. Give the students some time to play with the map and build their confidence with moving around and zooming in and out. </a:t>
            </a:r>
            <a:endParaRPr lang="en-US"/>
          </a:p>
          <a:p>
            <a:pPr>
              <a:defRPr/>
            </a:pPr>
            <a:endParaRPr lang="en-AU"/>
          </a:p>
          <a:p>
            <a:pPr>
              <a:defRPr/>
            </a:pPr>
            <a:r>
              <a:rPr lang="en-AU" b="1"/>
              <a:t>Facilitate a class discussion about the features and characteristics of the local area using the prompt “How would you describe our local area to someone who has never been here before?”</a:t>
            </a:r>
            <a:endParaRPr lang="en-US"/>
          </a:p>
          <a:p>
            <a:pPr>
              <a:defRPr/>
            </a:pPr>
            <a:r>
              <a:rPr lang="en-AU" b="1"/>
              <a:t>Encourage the students to think about the natural, built and social environment. </a:t>
            </a:r>
            <a:endParaRPr lang="en-US"/>
          </a:p>
          <a:p>
            <a:pPr>
              <a:defRPr/>
            </a:pPr>
            <a:endParaRPr lang="en-AU"/>
          </a:p>
          <a:p>
            <a:pPr>
              <a:defRPr/>
            </a:pPr>
            <a:r>
              <a:rPr lang="en-AU" b="1"/>
              <a:t>Tell the students to keep google maps open on their laptops – they will be using it again in the next activity. </a:t>
            </a:r>
            <a:endParaRPr lang="en-AU"/>
          </a:p>
          <a:p>
            <a:pPr>
              <a:defRPr/>
            </a:pPr>
            <a:endParaRPr lang="en-AU"/>
          </a:p>
          <a:p>
            <a:pPr>
              <a:defRPr/>
            </a:pPr>
            <a:endParaRPr lang="en-AU"/>
          </a:p>
          <a:p>
            <a:pPr marL="0" marR="0" lvl="0" indent="0" algn="l" defTabSz="914400">
              <a:lnSpc>
                <a:spcPct val="100000"/>
              </a:lnSpc>
              <a:spcBef>
                <a:spcPts val="0"/>
              </a:spcBef>
              <a:spcAft>
                <a:spcPts val="0"/>
              </a:spcAft>
              <a:buClrTx/>
              <a:buSzTx/>
              <a:buFontTx/>
              <a:buNone/>
              <a:tabLst/>
              <a:defRPr/>
            </a:pPr>
            <a:endParaRPr lang="en-AU">
              <a:ea typeface="Calibri"/>
              <a:cs typeface="Calibri"/>
            </a:endParaRPr>
          </a:p>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3</a:t>
            </a:fld>
            <a:endParaRPr lang="en-AU"/>
          </a:p>
        </p:txBody>
      </p:sp>
    </p:spTree>
    <p:extLst>
      <p:ext uri="{BB962C8B-B14F-4D97-AF65-F5344CB8AC3E}">
        <p14:creationId xmlns:p14="http://schemas.microsoft.com/office/powerpoint/2010/main" val="4085883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a:t>Ask the students to open to a new page in their learning journal and set up a Y-Map labelled with LANDFORMS, WILDLIFE, AND VEGETATION.  The following slides will give them the information they need to fill in each section the Y-Map.</a:t>
            </a:r>
          </a:p>
        </p:txBody>
      </p:sp>
      <p:sp>
        <p:nvSpPr>
          <p:cNvPr id="4" name="Slide Number Placeholder 3"/>
          <p:cNvSpPr>
            <a:spLocks noGrp="1"/>
          </p:cNvSpPr>
          <p:nvPr>
            <p:ph type="sldNum" sz="quarter" idx="5"/>
          </p:nvPr>
        </p:nvSpPr>
        <p:spPr/>
        <p:txBody>
          <a:bodyPr/>
          <a:lstStyle/>
          <a:p>
            <a:fld id="{0FCD4DCF-281E-4F44-A087-326531BCD83D}" type="slidenum">
              <a:rPr lang="en-AU" smtClean="0"/>
              <a:t>4</a:t>
            </a:fld>
            <a:endParaRPr lang="en-AU"/>
          </a:p>
        </p:txBody>
      </p:sp>
    </p:spTree>
    <p:extLst>
      <p:ext uri="{BB962C8B-B14F-4D97-AF65-F5344CB8AC3E}">
        <p14:creationId xmlns:p14="http://schemas.microsoft.com/office/powerpoint/2010/main" val="1117853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Introduce the concept of ‘landforms’ using the text on the slide. Ask the students to look at the images. Invite students to point out the various landforms in the images. </a:t>
            </a:r>
            <a:endParaRPr lang="en-US"/>
          </a:p>
          <a:p>
            <a:endParaRPr lang="en-AU"/>
          </a:p>
          <a:p>
            <a:r>
              <a:rPr lang="en-AU" b="1"/>
              <a:t>Ask the students if any of these landforms exist in the local area. If so, challenge them to find the landforms on the google maps. Students can then record the landforms on the relevant section of their Y-Map. Where possible, record the landform using the English and Aboriginal names (e.g. Mount Dandenong/</a:t>
            </a:r>
            <a:r>
              <a:rPr lang="en-AU" b="1" err="1"/>
              <a:t>Corhanwarrabul</a:t>
            </a:r>
            <a:r>
              <a:rPr lang="en-AU" b="1"/>
              <a:t>; Yarra River/Birrarung) . </a:t>
            </a:r>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5</a:t>
            </a:fld>
            <a:endParaRPr lang="en-AU"/>
          </a:p>
        </p:txBody>
      </p:sp>
    </p:spTree>
    <p:extLst>
      <p:ext uri="{BB962C8B-B14F-4D97-AF65-F5344CB8AC3E}">
        <p14:creationId xmlns:p14="http://schemas.microsoft.com/office/powerpoint/2010/main" val="2495283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Ask the students of brainstorm the types of wildlife they have in their area. Encourage them to identify wildlife species across the various categories on the slide (e.g. mammals: koala, kangaroo, wallaby, platypus, wombat etc). Challenge them write as many local species on their Y-Map as possible. </a:t>
            </a:r>
          </a:p>
        </p:txBody>
      </p:sp>
      <p:sp>
        <p:nvSpPr>
          <p:cNvPr id="4" name="Slide Number Placeholder 3"/>
          <p:cNvSpPr>
            <a:spLocks noGrp="1"/>
          </p:cNvSpPr>
          <p:nvPr>
            <p:ph type="sldNum" sz="quarter" idx="5"/>
          </p:nvPr>
        </p:nvSpPr>
        <p:spPr/>
        <p:txBody>
          <a:bodyPr/>
          <a:lstStyle/>
          <a:p>
            <a:fld id="{0FCD4DCF-281E-4F44-A087-326531BCD83D}" type="slidenum">
              <a:rPr lang="en-AU" smtClean="0"/>
              <a:t>6</a:t>
            </a:fld>
            <a:endParaRPr lang="en-AU"/>
          </a:p>
        </p:txBody>
      </p:sp>
    </p:spTree>
    <p:extLst>
      <p:ext uri="{BB962C8B-B14F-4D97-AF65-F5344CB8AC3E}">
        <p14:creationId xmlns:p14="http://schemas.microsoft.com/office/powerpoint/2010/main" val="930049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D7D3B-DDFC-DAD6-AB32-9AB8EDEC9D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5A584F-5F87-03F9-3FEC-B4105E1D1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09DA0A-A56C-FB96-2807-0D31979982C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a:t>Introduce the concept of ‘vegetation’ using the text on the slide. Ask the students to look at the images. Invite them to describe the collection of plant species in each image (e.g. in the first image there are tall trees and lots of grass; in the second image there are grasses, shrubs and some small trees; in the third image there are tall trees and lots of shrubs).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Tell the students to look at their google map and zoom out to see all of Victoria. Ask them if the vegetation is same across the whole state or is there variation? Ask them to explain their reasoning using the evidence in the map. </a:t>
            </a:r>
            <a:endParaRPr lang="en-AU" b="1">
              <a:ea typeface="Calibri"/>
              <a:cs typeface="Calibri"/>
            </a:endParaRPr>
          </a:p>
          <a:p>
            <a:endParaRPr lang="en-AU"/>
          </a:p>
        </p:txBody>
      </p:sp>
      <p:sp>
        <p:nvSpPr>
          <p:cNvPr id="4" name="Slide Number Placeholder 3">
            <a:extLst>
              <a:ext uri="{FF2B5EF4-FFF2-40B4-BE49-F238E27FC236}">
                <a16:creationId xmlns:a16="http://schemas.microsoft.com/office/drawing/2014/main" id="{FC6ECCF8-FC8D-7814-F666-9047438DBE27}"/>
              </a:ext>
            </a:extLst>
          </p:cNvPr>
          <p:cNvSpPr>
            <a:spLocks noGrp="1"/>
          </p:cNvSpPr>
          <p:nvPr>
            <p:ph type="sldNum" sz="quarter" idx="5"/>
          </p:nvPr>
        </p:nvSpPr>
        <p:spPr/>
        <p:txBody>
          <a:bodyPr/>
          <a:lstStyle/>
          <a:p>
            <a:fld id="{0FCD4DCF-281E-4F44-A087-326531BCD83D}" type="slidenum">
              <a:rPr lang="en-AU" smtClean="0"/>
              <a:t>7</a:t>
            </a:fld>
            <a:endParaRPr lang="en-AU"/>
          </a:p>
        </p:txBody>
      </p:sp>
    </p:spTree>
    <p:extLst>
      <p:ext uri="{BB962C8B-B14F-4D97-AF65-F5344CB8AC3E}">
        <p14:creationId xmlns:p14="http://schemas.microsoft.com/office/powerpoint/2010/main" val="328837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D7D3B-DDFC-DAD6-AB32-9AB8EDEC9D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5A584F-5F87-03F9-3FEC-B4105E1D1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09DA0A-A56C-FB96-2807-0D31979982C1}"/>
              </a:ext>
            </a:extLst>
          </p:cNvPr>
          <p:cNvSpPr>
            <a:spLocks noGrp="1"/>
          </p:cNvSpPr>
          <p:nvPr>
            <p:ph type="body" idx="1"/>
          </p:nvPr>
        </p:nvSpPr>
        <p:spPr/>
        <p:txBody>
          <a:bodyPr/>
          <a:lstStyle/>
          <a:p>
            <a:pPr>
              <a:defRPr/>
            </a:pPr>
            <a:r>
              <a:rPr lang="en-AU" b="1"/>
              <a:t>Tell the students that across Victoria, there are different vegetation types, including forest, woodland, shrubland, scrub, mallee, grassland and rainforest. Ask the students, “Which vegetation types do we have in our local area?” NOTE: They may not be able to answer the question at this stage. The slides that follow will help them to identify and describe the local vegetation types.</a:t>
            </a:r>
            <a:endParaRPr lang="en-US"/>
          </a:p>
          <a:p>
            <a:pPr marL="0" marR="0" lvl="0" indent="0" algn="l" defTabSz="914400">
              <a:lnSpc>
                <a:spcPct val="100000"/>
              </a:lnSpc>
              <a:spcBef>
                <a:spcPts val="0"/>
              </a:spcBef>
              <a:spcAft>
                <a:spcPts val="0"/>
              </a:spcAft>
              <a:buClrTx/>
              <a:buSzTx/>
              <a:buFontTx/>
              <a:buNone/>
              <a:tabLst/>
              <a:defRPr/>
            </a:pPr>
            <a:endParaRPr lang="en-AU" b="1">
              <a:ea typeface="Calibri"/>
              <a:cs typeface="Calibri"/>
            </a:endParaRPr>
          </a:p>
          <a:p>
            <a:endParaRPr lang="en-AU"/>
          </a:p>
        </p:txBody>
      </p:sp>
      <p:sp>
        <p:nvSpPr>
          <p:cNvPr id="4" name="Slide Number Placeholder 3">
            <a:extLst>
              <a:ext uri="{FF2B5EF4-FFF2-40B4-BE49-F238E27FC236}">
                <a16:creationId xmlns:a16="http://schemas.microsoft.com/office/drawing/2014/main" id="{FC6ECCF8-FC8D-7814-F666-9047438DBE27}"/>
              </a:ext>
            </a:extLst>
          </p:cNvPr>
          <p:cNvSpPr>
            <a:spLocks noGrp="1"/>
          </p:cNvSpPr>
          <p:nvPr>
            <p:ph type="sldNum" sz="quarter" idx="5"/>
          </p:nvPr>
        </p:nvSpPr>
        <p:spPr/>
        <p:txBody>
          <a:bodyPr/>
          <a:lstStyle/>
          <a:p>
            <a:fld id="{0FCD4DCF-281E-4F44-A087-326531BCD83D}" type="slidenum">
              <a:rPr lang="en-AU" smtClean="0"/>
              <a:t>8</a:t>
            </a:fld>
            <a:endParaRPr lang="en-AU"/>
          </a:p>
        </p:txBody>
      </p:sp>
    </p:spTree>
    <p:extLst>
      <p:ext uri="{BB962C8B-B14F-4D97-AF65-F5344CB8AC3E}">
        <p14:creationId xmlns:p14="http://schemas.microsoft.com/office/powerpoint/2010/main" val="2117545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C102B-A2AC-404B-22AB-D8281D0087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0C4A5-8C8D-0183-3761-D694F7A71D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79FD5D-27AA-1595-FE45-00D04EC83CE7}"/>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tall trees, lots of shrubs, some grasses). </a:t>
            </a:r>
          </a:p>
          <a:p>
            <a:endParaRPr lang="en-US" b="1"/>
          </a:p>
          <a:p>
            <a:r>
              <a:rPr lang="en-US" b="1"/>
              <a:t>Ask the students if there are any examples of this vegetation type in the local area. If yes, they can record the text on the slide onto their Y-Map (i.e. Forest: Lots of tall trees, lots of shrubs, some grasses and herbs) </a:t>
            </a:r>
          </a:p>
        </p:txBody>
      </p:sp>
      <p:sp>
        <p:nvSpPr>
          <p:cNvPr id="4" name="Slide Number Placeholder 3">
            <a:extLst>
              <a:ext uri="{FF2B5EF4-FFF2-40B4-BE49-F238E27FC236}">
                <a16:creationId xmlns:a16="http://schemas.microsoft.com/office/drawing/2014/main" id="{8F0C303F-F40D-662B-7A1E-111C2F897B80}"/>
              </a:ext>
            </a:extLst>
          </p:cNvPr>
          <p:cNvSpPr>
            <a:spLocks noGrp="1"/>
          </p:cNvSpPr>
          <p:nvPr>
            <p:ph type="sldNum" sz="quarter" idx="5"/>
          </p:nvPr>
        </p:nvSpPr>
        <p:spPr/>
        <p:txBody>
          <a:bodyPr/>
          <a:lstStyle/>
          <a:p>
            <a:fld id="{0FCD4DCF-281E-4F44-A087-326531BCD83D}" type="slidenum">
              <a:rPr lang="en-US"/>
              <a:t>9</a:t>
            </a:fld>
            <a:endParaRPr lang="en-US"/>
          </a:p>
        </p:txBody>
      </p:sp>
    </p:spTree>
    <p:extLst>
      <p:ext uri="{BB962C8B-B14F-4D97-AF65-F5344CB8AC3E}">
        <p14:creationId xmlns:p14="http://schemas.microsoft.com/office/powerpoint/2010/main" val="1257890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56529-4984-7664-D334-D055BDC16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295CB7-6897-193E-91CC-7165E81418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C264FD-E0B6-2A56-67AC-77B9F6F16A07}"/>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Trees and shrubs, lots of grasses). </a:t>
            </a:r>
          </a:p>
          <a:p>
            <a:endParaRPr lang="en-US" b="1"/>
          </a:p>
          <a:p>
            <a:r>
              <a:rPr lang="en-US" b="1"/>
              <a:t>Ask the students if there are any examples of this vegetation type in the local area. If yes, they can record the text on the slide onto their Y-Map.  </a:t>
            </a:r>
          </a:p>
          <a:p>
            <a:endParaRPr lang="en-AU"/>
          </a:p>
        </p:txBody>
      </p:sp>
      <p:sp>
        <p:nvSpPr>
          <p:cNvPr id="4" name="Slide Number Placeholder 3">
            <a:extLst>
              <a:ext uri="{FF2B5EF4-FFF2-40B4-BE49-F238E27FC236}">
                <a16:creationId xmlns:a16="http://schemas.microsoft.com/office/drawing/2014/main" id="{D8738B0D-E3CC-3D2A-0BB1-D816FF9A2937}"/>
              </a:ext>
            </a:extLst>
          </p:cNvPr>
          <p:cNvSpPr>
            <a:spLocks noGrp="1"/>
          </p:cNvSpPr>
          <p:nvPr>
            <p:ph type="sldNum" sz="quarter" idx="5"/>
          </p:nvPr>
        </p:nvSpPr>
        <p:spPr/>
        <p:txBody>
          <a:bodyPr/>
          <a:lstStyle/>
          <a:p>
            <a:fld id="{0FCD4DCF-281E-4F44-A087-326531BCD83D}" type="slidenum">
              <a:rPr lang="en-AU" smtClean="0"/>
              <a:t>10</a:t>
            </a:fld>
            <a:endParaRPr lang="en-AU"/>
          </a:p>
        </p:txBody>
      </p:sp>
    </p:spTree>
    <p:extLst>
      <p:ext uri="{BB962C8B-B14F-4D97-AF65-F5344CB8AC3E}">
        <p14:creationId xmlns:p14="http://schemas.microsoft.com/office/powerpoint/2010/main" val="1823492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7DCF2-FABE-AD7F-B6B5-33B208EBA9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B6F63-0627-D4DD-67A5-48A44BA67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7924C2-6030-C1BA-99E7-4A76EEC57D91}"/>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shrubs and grasses, smaller trees). </a:t>
            </a:r>
          </a:p>
          <a:p>
            <a:endParaRPr lang="en-US" b="1"/>
          </a:p>
          <a:p>
            <a:r>
              <a:rPr lang="en-US" b="1"/>
              <a:t>Ask the students if there are any examples of this vegetation type in the local area. If yes, they can record the text on the slide onto their Y-Map.  </a:t>
            </a:r>
          </a:p>
          <a:p>
            <a:endParaRPr lang="en-AU"/>
          </a:p>
        </p:txBody>
      </p:sp>
      <p:sp>
        <p:nvSpPr>
          <p:cNvPr id="4" name="Slide Number Placeholder 3">
            <a:extLst>
              <a:ext uri="{FF2B5EF4-FFF2-40B4-BE49-F238E27FC236}">
                <a16:creationId xmlns:a16="http://schemas.microsoft.com/office/drawing/2014/main" id="{3A289587-993A-4EBA-46A3-DA48E3CBE5BE}"/>
              </a:ext>
            </a:extLst>
          </p:cNvPr>
          <p:cNvSpPr>
            <a:spLocks noGrp="1"/>
          </p:cNvSpPr>
          <p:nvPr>
            <p:ph type="sldNum" sz="quarter" idx="5"/>
          </p:nvPr>
        </p:nvSpPr>
        <p:spPr/>
        <p:txBody>
          <a:bodyPr/>
          <a:lstStyle/>
          <a:p>
            <a:fld id="{0FCD4DCF-281E-4F44-A087-326531BCD83D}" type="slidenum">
              <a:rPr lang="en-AU" smtClean="0"/>
              <a:t>11</a:t>
            </a:fld>
            <a:endParaRPr lang="en-AU"/>
          </a:p>
        </p:txBody>
      </p:sp>
    </p:spTree>
    <p:extLst>
      <p:ext uri="{BB962C8B-B14F-4D97-AF65-F5344CB8AC3E}">
        <p14:creationId xmlns:p14="http://schemas.microsoft.com/office/powerpoint/2010/main" val="3948118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96855-14A7-9279-0EF5-2A2CD8191C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59B3C9-1BD7-5A0A-3B14-58C61176A7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A787FA-B7F3-A1E1-A794-598AA65D3510}"/>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low multi-stemmed trees, shrubs, tussocky grasses). </a:t>
            </a:r>
          </a:p>
          <a:p>
            <a:endParaRPr lang="en-US" b="1"/>
          </a:p>
          <a:p>
            <a:r>
              <a:rPr lang="en-US" b="1"/>
              <a:t>Ask the students if there are any examples of this vegetation type in the local area. If yes, they can record the text on the slide onto their Y-Map.  </a:t>
            </a:r>
          </a:p>
          <a:p>
            <a:endParaRPr lang="en-AU"/>
          </a:p>
        </p:txBody>
      </p:sp>
      <p:sp>
        <p:nvSpPr>
          <p:cNvPr id="4" name="Slide Number Placeholder 3">
            <a:extLst>
              <a:ext uri="{FF2B5EF4-FFF2-40B4-BE49-F238E27FC236}">
                <a16:creationId xmlns:a16="http://schemas.microsoft.com/office/drawing/2014/main" id="{AE726937-DCEA-5C8E-7396-BBEF4604FB9A}"/>
              </a:ext>
            </a:extLst>
          </p:cNvPr>
          <p:cNvSpPr>
            <a:spLocks noGrp="1"/>
          </p:cNvSpPr>
          <p:nvPr>
            <p:ph type="sldNum" sz="quarter" idx="5"/>
          </p:nvPr>
        </p:nvSpPr>
        <p:spPr/>
        <p:txBody>
          <a:bodyPr/>
          <a:lstStyle/>
          <a:p>
            <a:fld id="{0FCD4DCF-281E-4F44-A087-326531BCD83D}" type="slidenum">
              <a:rPr lang="en-AU" smtClean="0"/>
              <a:t>12</a:t>
            </a:fld>
            <a:endParaRPr lang="en-AU"/>
          </a:p>
        </p:txBody>
      </p:sp>
    </p:spTree>
    <p:extLst>
      <p:ext uri="{BB962C8B-B14F-4D97-AF65-F5344CB8AC3E}">
        <p14:creationId xmlns:p14="http://schemas.microsoft.com/office/powerpoint/2010/main" val="30003379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71221-EAB4-779A-2FDE-39F27FE248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DCE4EF-77D2-44D9-059C-59A9885CBF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A5EDE3-0FA6-0F8B-DD87-3F0DF2A01A98}"/>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grasses, only two trees). </a:t>
            </a:r>
          </a:p>
          <a:p>
            <a:endParaRPr lang="en-US" b="1"/>
          </a:p>
          <a:p>
            <a:r>
              <a:rPr lang="en-US" b="1"/>
              <a:t>Ask the students if there are any examples of this vegetation type in the local area. If yes, they can record the text on the slide onto their Y-Map.  </a:t>
            </a:r>
          </a:p>
          <a:p>
            <a:endParaRPr lang="en-AU"/>
          </a:p>
        </p:txBody>
      </p:sp>
      <p:sp>
        <p:nvSpPr>
          <p:cNvPr id="4" name="Slide Number Placeholder 3">
            <a:extLst>
              <a:ext uri="{FF2B5EF4-FFF2-40B4-BE49-F238E27FC236}">
                <a16:creationId xmlns:a16="http://schemas.microsoft.com/office/drawing/2014/main" id="{431F58F4-F816-D823-6876-F688222A4760}"/>
              </a:ext>
            </a:extLst>
          </p:cNvPr>
          <p:cNvSpPr>
            <a:spLocks noGrp="1"/>
          </p:cNvSpPr>
          <p:nvPr>
            <p:ph type="sldNum" sz="quarter" idx="5"/>
          </p:nvPr>
        </p:nvSpPr>
        <p:spPr/>
        <p:txBody>
          <a:bodyPr/>
          <a:lstStyle/>
          <a:p>
            <a:fld id="{0FCD4DCF-281E-4F44-A087-326531BCD83D}" type="slidenum">
              <a:rPr lang="en-AU" smtClean="0"/>
              <a:t>13</a:t>
            </a:fld>
            <a:endParaRPr lang="en-AU"/>
          </a:p>
        </p:txBody>
      </p:sp>
    </p:spTree>
    <p:extLst>
      <p:ext uri="{BB962C8B-B14F-4D97-AF65-F5344CB8AC3E}">
        <p14:creationId xmlns:p14="http://schemas.microsoft.com/office/powerpoint/2010/main" val="1793614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FD249-325C-A6EE-B92E-383BF3369D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513F80-170B-DA5C-82DF-18C273B18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E4AE26-6E36-1ADA-153A-DB692F3D4FE6}"/>
              </a:ext>
            </a:extLst>
          </p:cNvPr>
          <p:cNvSpPr>
            <a:spLocks noGrp="1"/>
          </p:cNvSpPr>
          <p:nvPr>
            <p:ph type="body" idx="1"/>
          </p:nvPr>
        </p:nvSpPr>
        <p:spPr/>
        <p:txBody>
          <a:bodyPr/>
          <a:lstStyle/>
          <a:p>
            <a:r>
              <a:rPr lang="en-US" b="1"/>
              <a:t>Ask a student to come up and talk through the information on the slide. Encourage them to point out the key features in the images (i.e. tall trees, ferns and vines). </a:t>
            </a:r>
          </a:p>
          <a:p>
            <a:endParaRPr lang="en-US" b="1"/>
          </a:p>
          <a:p>
            <a:r>
              <a:rPr lang="en-US" b="1"/>
              <a:t>Ask the students if there are any examples of this vegetation type in the local area. If yes, they can record the text on the slide onto their Y-Map.  </a:t>
            </a:r>
          </a:p>
          <a:p>
            <a:endParaRPr lang="en-AU"/>
          </a:p>
        </p:txBody>
      </p:sp>
      <p:sp>
        <p:nvSpPr>
          <p:cNvPr id="4" name="Slide Number Placeholder 3">
            <a:extLst>
              <a:ext uri="{FF2B5EF4-FFF2-40B4-BE49-F238E27FC236}">
                <a16:creationId xmlns:a16="http://schemas.microsoft.com/office/drawing/2014/main" id="{B7E00EAB-D7D3-FB78-5A2A-DE4C96132580}"/>
              </a:ext>
            </a:extLst>
          </p:cNvPr>
          <p:cNvSpPr>
            <a:spLocks noGrp="1"/>
          </p:cNvSpPr>
          <p:nvPr>
            <p:ph type="sldNum" sz="quarter" idx="5"/>
          </p:nvPr>
        </p:nvSpPr>
        <p:spPr/>
        <p:txBody>
          <a:bodyPr/>
          <a:lstStyle/>
          <a:p>
            <a:fld id="{0FCD4DCF-281E-4F44-A087-326531BCD83D}" type="slidenum">
              <a:rPr lang="en-AU" smtClean="0"/>
              <a:t>14</a:t>
            </a:fld>
            <a:endParaRPr lang="en-AU"/>
          </a:p>
        </p:txBody>
      </p:sp>
    </p:spTree>
    <p:extLst>
      <p:ext uri="{BB962C8B-B14F-4D97-AF65-F5344CB8AC3E}">
        <p14:creationId xmlns:p14="http://schemas.microsoft.com/office/powerpoint/2010/main" val="21987741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Invite the students to re-identify the local vegetation types on the slide, “Which vegetation types do we have in our local area? Who can point them out in the slide?" </a:t>
            </a:r>
          </a:p>
          <a:p>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Ask students what they think the words ‘fire prone’ mean. Confirm that fire prone means that there is the potential for a bushfire to occur in that place. </a:t>
            </a:r>
            <a:endParaRPr lang="en-AU" b="1">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Facilitate a discussion about whether the local vegetation types are fire prone. Discussion prompt: Do you think [insert vegetation type] is fire prone? Why/Why not? </a:t>
            </a:r>
            <a:endParaRPr lang="en-AU" b="1">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Inform the students that all of the vegetation types in Victoria are fire prone. Even the rainforests will burn under the right conditions (i.e. after long periods of drought, hot temperatures, low humidity, strong winds). </a:t>
            </a:r>
            <a:endParaRPr lang="en-AU" b="1">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Tell the students to label the vegetation types on their Y-Map as fire prone. </a:t>
            </a:r>
            <a:endParaRPr lang="en-AU" b="1">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AU" smtClean="0"/>
              <a:t>15</a:t>
            </a:fld>
            <a:endParaRPr lang="en-AU"/>
          </a:p>
        </p:txBody>
      </p:sp>
    </p:spTree>
    <p:extLst>
      <p:ext uri="{BB962C8B-B14F-4D97-AF65-F5344CB8AC3E}">
        <p14:creationId xmlns:p14="http://schemas.microsoft.com/office/powerpoint/2010/main" val="3375196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a:t>Finish this activity by returning to the google map of the local area and posing the question, “Could there be a bushfire in our local area?” Facilitate a class discussion and then ask the students to write the question into their learning journal and write a short paragraph in response. They should refer to the local vegetation types and identify them as fire prone. They can also identify particular locations in the local area that are particularly fire prone.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OPTIONAL: Students can create diagrams of the different vegetation types in their local area. Make sure they label the collection of plants (e.g. lots of trees, some shrubs, lots of grasses etc,). They can also label the particular plant species (e.g. eucalyptus). Finally, label the vegetation types as fire prone.  </a:t>
            </a:r>
          </a:p>
        </p:txBody>
      </p:sp>
      <p:sp>
        <p:nvSpPr>
          <p:cNvPr id="4" name="Slide Number Placeholder 3"/>
          <p:cNvSpPr>
            <a:spLocks noGrp="1"/>
          </p:cNvSpPr>
          <p:nvPr>
            <p:ph type="sldNum" sz="quarter" idx="5"/>
          </p:nvPr>
        </p:nvSpPr>
        <p:spPr/>
        <p:txBody>
          <a:bodyPr/>
          <a:lstStyle/>
          <a:p>
            <a:fld id="{0FCD4DCF-281E-4F44-A087-326531BCD83D}" type="slidenum">
              <a:rPr lang="en-AU" smtClean="0"/>
              <a:t>16</a:t>
            </a:fld>
            <a:endParaRPr lang="en-AU"/>
          </a:p>
        </p:txBody>
      </p:sp>
    </p:spTree>
    <p:extLst>
      <p:ext uri="{BB962C8B-B14F-4D97-AF65-F5344CB8AC3E}">
        <p14:creationId xmlns:p14="http://schemas.microsoft.com/office/powerpoint/2010/main" val="4002794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D10A8-A489-897D-08C9-39304DC13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4564A-0BD3-424A-E14E-DC539C0937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274EB9-C587-7537-A667-A09251BEBB01}"/>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3C9D7C60-E42B-4808-8EF9-4E2E2DD28CA1}"/>
              </a:ext>
            </a:extLst>
          </p:cNvPr>
          <p:cNvSpPr>
            <a:spLocks noGrp="1"/>
          </p:cNvSpPr>
          <p:nvPr>
            <p:ph type="sldNum" sz="quarter" idx="5"/>
          </p:nvPr>
        </p:nvSpPr>
        <p:spPr/>
        <p:txBody>
          <a:bodyPr/>
          <a:lstStyle/>
          <a:p>
            <a:fld id="{0FCD4DCF-281E-4F44-A087-326531BCD83D}" type="slidenum">
              <a:rPr lang="en-AU" smtClean="0"/>
              <a:t>17</a:t>
            </a:fld>
            <a:endParaRPr lang="en-AU"/>
          </a:p>
        </p:txBody>
      </p:sp>
    </p:spTree>
    <p:extLst>
      <p:ext uri="{BB962C8B-B14F-4D97-AF65-F5344CB8AC3E}">
        <p14:creationId xmlns:p14="http://schemas.microsoft.com/office/powerpoint/2010/main" val="4014071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F6E3F-7E26-0F5A-815F-778F48429D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F5B39C-463E-3DCD-5521-4698896AE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9B116-2258-E014-8F41-C335D4FC4E28}"/>
              </a:ext>
            </a:extLst>
          </p:cNvPr>
          <p:cNvSpPr>
            <a:spLocks noGrp="1"/>
          </p:cNvSpPr>
          <p:nvPr>
            <p:ph type="body" idx="1"/>
          </p:nvPr>
        </p:nvSpPr>
        <p:spPr/>
        <p:txBody>
          <a:bodyPr/>
          <a:lstStyle/>
          <a:p>
            <a:r>
              <a:rPr lang="en-AU" b="1"/>
              <a:t>Ask the students to take out the Y-Maps they created earlier. Facilitate a class discussion about the potential impacts that a bushfire would have on the local wildlife and vegetation. Use the Y-Maps as a basis for exploring the impacts on specific elements of vegetation (</a:t>
            </a:r>
            <a:r>
              <a:rPr lang="en-AU" b="1" err="1"/>
              <a:t>e.g</a:t>
            </a:r>
            <a:r>
              <a:rPr lang="en-AU" b="1"/>
              <a:t> trees, plants, grasses etc) and the particular species of wildlife. </a:t>
            </a:r>
          </a:p>
          <a:p>
            <a:endParaRPr lang="en-AU" b="1"/>
          </a:p>
          <a:p>
            <a:r>
              <a:rPr lang="en-AU" b="1"/>
              <a:t>Conclude the discussion by asking, “Would any of the plants and animals be able to survive a major bushfire?” </a:t>
            </a:r>
          </a:p>
        </p:txBody>
      </p:sp>
      <p:sp>
        <p:nvSpPr>
          <p:cNvPr id="4" name="Slide Number Placeholder 3">
            <a:extLst>
              <a:ext uri="{FF2B5EF4-FFF2-40B4-BE49-F238E27FC236}">
                <a16:creationId xmlns:a16="http://schemas.microsoft.com/office/drawing/2014/main" id="{F746D688-8B1B-F490-BB88-EE8796262307}"/>
              </a:ext>
            </a:extLst>
          </p:cNvPr>
          <p:cNvSpPr>
            <a:spLocks noGrp="1"/>
          </p:cNvSpPr>
          <p:nvPr>
            <p:ph type="sldNum" sz="quarter" idx="5"/>
          </p:nvPr>
        </p:nvSpPr>
        <p:spPr/>
        <p:txBody>
          <a:bodyPr/>
          <a:lstStyle/>
          <a:p>
            <a:fld id="{0FCD4DCF-281E-4F44-A087-326531BCD83D}" type="slidenum">
              <a:rPr lang="en-AU" smtClean="0"/>
              <a:t>18</a:t>
            </a:fld>
            <a:endParaRPr lang="en-AU"/>
          </a:p>
        </p:txBody>
      </p:sp>
    </p:spTree>
    <p:extLst>
      <p:ext uri="{BB962C8B-B14F-4D97-AF65-F5344CB8AC3E}">
        <p14:creationId xmlns:p14="http://schemas.microsoft.com/office/powerpoint/2010/main" val="2601445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1">
                <a:effectLst/>
                <a:latin typeface="Calibri" panose="020F0502020204030204" pitchFamily="34" charset="0"/>
                <a:ea typeface="Calibri" panose="020F0502020204030204" pitchFamily="34" charset="0"/>
                <a:cs typeface="Times New Roman" panose="02020603050405020304" pitchFamily="18" charset="0"/>
              </a:rPr>
              <a:t>Read through the information on the slide. </a:t>
            </a:r>
          </a:p>
          <a:p>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p>
            <a:r>
              <a:rPr lang="en-AU" sz="1200" b="1">
                <a:effectLst/>
                <a:latin typeface="Calibri" panose="020F0502020204030204" pitchFamily="34" charset="0"/>
                <a:ea typeface="Calibri" panose="020F0502020204030204" pitchFamily="34" charset="0"/>
                <a:cs typeface="Times New Roman" panose="02020603050405020304" pitchFamily="18" charset="0"/>
              </a:rPr>
              <a:t>Ask the students, do us </a:t>
            </a:r>
            <a:r>
              <a:rPr lang="en-AU" sz="1200" b="1" i="1">
                <a:effectLst/>
                <a:latin typeface="Calibri" panose="020F0502020204030204" pitchFamily="34" charset="0"/>
                <a:ea typeface="Calibri" panose="020F0502020204030204" pitchFamily="34" charset="0"/>
                <a:cs typeface="Times New Roman" panose="02020603050405020304" pitchFamily="18" charset="0"/>
              </a:rPr>
              <a:t>humans</a:t>
            </a:r>
            <a:r>
              <a:rPr lang="en-AU" sz="1200" b="1">
                <a:effectLst/>
                <a:latin typeface="Calibri" panose="020F0502020204030204" pitchFamily="34" charset="0"/>
                <a:ea typeface="Calibri" panose="020F0502020204030204" pitchFamily="34" charset="0"/>
                <a:cs typeface="Times New Roman" panose="02020603050405020304" pitchFamily="18" charset="0"/>
              </a:rPr>
              <a:t> have any adaptations that help us to survive in our environment?  Facilitate a very short discussion and then launch into the video on the next slide. </a:t>
            </a:r>
          </a:p>
        </p:txBody>
      </p:sp>
      <p:sp>
        <p:nvSpPr>
          <p:cNvPr id="4" name="Slide Number Placeholder 3"/>
          <p:cNvSpPr>
            <a:spLocks noGrp="1"/>
          </p:cNvSpPr>
          <p:nvPr>
            <p:ph type="sldNum" sz="quarter" idx="5"/>
          </p:nvPr>
        </p:nvSpPr>
        <p:spPr/>
        <p:txBody>
          <a:bodyPr/>
          <a:lstStyle/>
          <a:p>
            <a:fld id="{0FCD4DCF-281E-4F44-A087-326531BCD83D}" type="slidenum">
              <a:rPr lang="en-AU" smtClean="0"/>
              <a:t>19</a:t>
            </a:fld>
            <a:endParaRPr lang="en-AU"/>
          </a:p>
        </p:txBody>
      </p:sp>
    </p:spTree>
    <p:extLst>
      <p:ext uri="{BB962C8B-B14F-4D97-AF65-F5344CB8AC3E}">
        <p14:creationId xmlns:p14="http://schemas.microsoft.com/office/powerpoint/2010/main" val="783056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Watch the video about adaptations in humans. At the end, ask the students to name the three adaptations in humans that Aussie Pat talked about (A: opposable thumbs, eyes positioned close together on the front of our head; big brains). </a:t>
            </a:r>
          </a:p>
          <a:p>
            <a:endParaRPr lang="en-AU" b="1"/>
          </a:p>
          <a:p>
            <a:r>
              <a:rPr lang="en-AU" b="1"/>
              <a:t>Challenge the students to research some other examples of adaptations in humans in their free time and report back to the class. </a:t>
            </a:r>
          </a:p>
          <a:p>
            <a:endParaRPr lang="en-AU" b="1"/>
          </a:p>
          <a:p>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20</a:t>
            </a:fld>
            <a:endParaRPr lang="en-AU"/>
          </a:p>
        </p:txBody>
      </p:sp>
    </p:spTree>
    <p:extLst>
      <p:ext uri="{BB962C8B-B14F-4D97-AF65-F5344CB8AC3E}">
        <p14:creationId xmlns:p14="http://schemas.microsoft.com/office/powerpoint/2010/main" val="2708740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though the information on the slide. Facilitate a discussion about the amazing eucalyptus. Discussion prompts: </a:t>
            </a:r>
          </a:p>
          <a:p>
            <a:pPr marL="628650" lvl="1" indent="-171450">
              <a:buFont typeface="Arial" panose="020B0604020202020204" pitchFamily="34" charset="0"/>
              <a:buChar char="•"/>
            </a:pPr>
            <a:r>
              <a:rPr lang="en-AU" b="1"/>
              <a:t>Have you ever seen a eucalyptus tree in our local area? </a:t>
            </a:r>
          </a:p>
          <a:p>
            <a:pPr marL="628650" lvl="1" indent="-171450">
              <a:buFont typeface="Arial" panose="020B0604020202020204" pitchFamily="34" charset="0"/>
              <a:buChar char="•"/>
            </a:pPr>
            <a:r>
              <a:rPr lang="en-AU" b="1"/>
              <a:t>Do you know about any of the adaptive traits that help eucalyptus trees to survive and thrive in a fire prone environment? </a:t>
            </a:r>
          </a:p>
        </p:txBody>
      </p:sp>
      <p:sp>
        <p:nvSpPr>
          <p:cNvPr id="4" name="Slide Number Placeholder 3"/>
          <p:cNvSpPr>
            <a:spLocks noGrp="1"/>
          </p:cNvSpPr>
          <p:nvPr>
            <p:ph type="sldNum" sz="quarter" idx="5"/>
          </p:nvPr>
        </p:nvSpPr>
        <p:spPr/>
        <p:txBody>
          <a:bodyPr/>
          <a:lstStyle/>
          <a:p>
            <a:fld id="{0FCD4DCF-281E-4F44-A087-326531BCD83D}" type="slidenum">
              <a:rPr lang="en-AU" smtClean="0"/>
              <a:t>21</a:t>
            </a:fld>
            <a:endParaRPr lang="en-AU"/>
          </a:p>
        </p:txBody>
      </p:sp>
    </p:spTree>
    <p:extLst>
      <p:ext uri="{BB962C8B-B14F-4D97-AF65-F5344CB8AC3E}">
        <p14:creationId xmlns:p14="http://schemas.microsoft.com/office/powerpoint/2010/main" val="137680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Tell the students that there are many different types of eucalyptus trees and this one is the Messmate stringybark. </a:t>
            </a:r>
          </a:p>
          <a:p>
            <a:r>
              <a:rPr lang="en-AU" b="1"/>
              <a:t>Talk through the information on the slide, pointing out the details in the images.  Ask the students if they have ever seen a lignotuber on a eucalyptus tree. Encourage them to keep an eye out when they are out and about and report back if they see any lignotubers. </a:t>
            </a:r>
          </a:p>
          <a:p>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22</a:t>
            </a:fld>
            <a:endParaRPr lang="en-AU"/>
          </a:p>
        </p:txBody>
      </p:sp>
    </p:spTree>
    <p:extLst>
      <p:ext uri="{BB962C8B-B14F-4D97-AF65-F5344CB8AC3E}">
        <p14:creationId xmlns:p14="http://schemas.microsoft.com/office/powerpoint/2010/main" val="13664075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a:t>Talk through the information on the slide, pointing out the details in the images. Ask the students if they have ever seen epicormic growth on a eucalyptus tree. Encourage the students to keep an eye out when they are out and about and report back if they see any evidence of epicormic growth. </a:t>
            </a:r>
          </a:p>
          <a:p>
            <a:r>
              <a:rPr lang="en-AU" b="1"/>
              <a:t> </a:t>
            </a:r>
          </a:p>
        </p:txBody>
      </p:sp>
      <p:sp>
        <p:nvSpPr>
          <p:cNvPr id="4" name="Slide Number Placeholder 3"/>
          <p:cNvSpPr>
            <a:spLocks noGrp="1"/>
          </p:cNvSpPr>
          <p:nvPr>
            <p:ph type="sldNum" sz="quarter" idx="5"/>
          </p:nvPr>
        </p:nvSpPr>
        <p:spPr/>
        <p:txBody>
          <a:bodyPr/>
          <a:lstStyle/>
          <a:p>
            <a:fld id="{0FCD4DCF-281E-4F44-A087-326531BCD83D}" type="slidenum">
              <a:rPr lang="en-AU" smtClean="0"/>
              <a:t>23</a:t>
            </a:fld>
            <a:endParaRPr lang="en-AU"/>
          </a:p>
        </p:txBody>
      </p:sp>
    </p:spTree>
    <p:extLst>
      <p:ext uri="{BB962C8B-B14F-4D97-AF65-F5344CB8AC3E}">
        <p14:creationId xmlns:p14="http://schemas.microsoft.com/office/powerpoint/2010/main" val="32206238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short discussion about Banksia Serrata. Discussion prompts: </a:t>
            </a:r>
          </a:p>
          <a:p>
            <a:pPr marL="628650" lvl="1" indent="-171450">
              <a:buFont typeface="Arial" panose="020B0604020202020204" pitchFamily="34" charset="0"/>
              <a:buChar char="•"/>
            </a:pPr>
            <a:r>
              <a:rPr lang="en-AU" b="1"/>
              <a:t>Have you ever seen a banksia serrata?</a:t>
            </a:r>
          </a:p>
          <a:p>
            <a:pPr marL="628650" lvl="1" indent="-171450">
              <a:buFont typeface="Arial" panose="020B0604020202020204" pitchFamily="34" charset="0"/>
              <a:buChar char="•"/>
            </a:pPr>
            <a:r>
              <a:rPr lang="en-AU" b="1"/>
              <a:t>Do we have Banksia Serrata or any other species of banksia in our local area? </a:t>
            </a:r>
          </a:p>
          <a:p>
            <a:pPr marL="628650" lvl="1" indent="-171450">
              <a:buFont typeface="Arial" panose="020B0604020202020204" pitchFamily="34" charset="0"/>
              <a:buChar char="•"/>
            </a:pPr>
            <a:r>
              <a:rPr lang="en-AU" b="1"/>
              <a:t>Do you know if the Banksia Serrata has any adaptive traits that enable it to survive and reproduce in a fire prone environment? </a:t>
            </a:r>
          </a:p>
        </p:txBody>
      </p:sp>
      <p:sp>
        <p:nvSpPr>
          <p:cNvPr id="4" name="Slide Number Placeholder 3"/>
          <p:cNvSpPr>
            <a:spLocks noGrp="1"/>
          </p:cNvSpPr>
          <p:nvPr>
            <p:ph type="sldNum" sz="quarter" idx="5"/>
          </p:nvPr>
        </p:nvSpPr>
        <p:spPr/>
        <p:txBody>
          <a:bodyPr/>
          <a:lstStyle/>
          <a:p>
            <a:fld id="{0FCD4DCF-281E-4F44-A087-326531BCD83D}" type="slidenum">
              <a:rPr lang="en-AU" smtClean="0"/>
              <a:t>24</a:t>
            </a:fld>
            <a:endParaRPr lang="en-AU"/>
          </a:p>
        </p:txBody>
      </p:sp>
    </p:spTree>
    <p:extLst>
      <p:ext uri="{BB962C8B-B14F-4D97-AF65-F5344CB8AC3E}">
        <p14:creationId xmlns:p14="http://schemas.microsoft.com/office/powerpoint/2010/main" val="11992418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Introduce the video. Tell the students to listen out for the adaptive traits that enable the Banksia Serrata to survive and reproduce in a fire prone environment. </a:t>
            </a:r>
          </a:p>
          <a:p>
            <a:endParaRPr lang="en-AU"/>
          </a:p>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25</a:t>
            </a:fld>
            <a:endParaRPr lang="en-AU"/>
          </a:p>
        </p:txBody>
      </p:sp>
    </p:spTree>
    <p:extLst>
      <p:ext uri="{BB962C8B-B14F-4D97-AF65-F5344CB8AC3E}">
        <p14:creationId xmlns:p14="http://schemas.microsoft.com/office/powerpoint/2010/main" val="42080763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b="1"/>
              <a:t>NOTE THIS SLIDE IS ANIMATED. The name of each adaptative trait will appear with each click. </a:t>
            </a:r>
          </a:p>
          <a:p>
            <a:pPr marL="0" indent="0">
              <a:buFont typeface="Arial" panose="020B0604020202020204" pitchFamily="34" charset="0"/>
              <a:buNone/>
            </a:pPr>
            <a:endParaRPr lang="en-AU" b="1"/>
          </a:p>
          <a:p>
            <a:pPr marL="0" indent="0">
              <a:buFont typeface="Arial" panose="020B0604020202020204" pitchFamily="34" charset="0"/>
              <a:buNone/>
            </a:pPr>
            <a:r>
              <a:rPr lang="en-AU" b="1"/>
              <a:t>1) Point the image in the top left-hand side of the slide. Ask the students, “What is this adaptive trait?” Students can then think-pair-share. Invite some of the students to share their answers with the class. Click to reveal the answer (A: Lignotuber). </a:t>
            </a:r>
          </a:p>
          <a:p>
            <a:pPr marL="0" indent="0">
              <a:buFont typeface="Arial" panose="020B0604020202020204" pitchFamily="34" charset="0"/>
              <a:buNone/>
            </a:pPr>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2) Point to the image on the bottom left-hand slide of the slide. Ask the students, “What is this adaptive trait?” Students can then think-pair-share. Invite some of the students to share their answers with the class. Click to reveal the answer (A: Epicormic growth) </a:t>
            </a:r>
          </a:p>
          <a:p>
            <a:endParaRPr lang="en-AU" b="1"/>
          </a:p>
          <a:p>
            <a:pPr marL="0" marR="0" lvl="0" indent="0" algn="l" defTabSz="914400" rtl="0" eaLnBrk="1" fontAlgn="auto" latinLnBrk="0" hangingPunct="1">
              <a:lnSpc>
                <a:spcPct val="100000"/>
              </a:lnSpc>
              <a:spcBef>
                <a:spcPts val="0"/>
              </a:spcBef>
              <a:spcAft>
                <a:spcPts val="0"/>
              </a:spcAft>
              <a:buClrTx/>
              <a:buSzTx/>
              <a:buFontTx/>
              <a:buNone/>
              <a:tabLst/>
              <a:defRPr/>
            </a:pPr>
            <a:r>
              <a:rPr lang="en-AU" b="1"/>
              <a:t>3) Point to the image on the right-hand side of the slide. Ask the students, “What is this adaptive trait?” Students can then think-pair-share. Invite some of the students to share their answers with the class. Click to reveal the answer (A: Heat-triggered release of seeds) </a:t>
            </a:r>
          </a:p>
          <a:p>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26</a:t>
            </a:fld>
            <a:endParaRPr lang="en-AU"/>
          </a:p>
        </p:txBody>
      </p:sp>
    </p:spTree>
    <p:extLst>
      <p:ext uri="{BB962C8B-B14F-4D97-AF65-F5344CB8AC3E}">
        <p14:creationId xmlns:p14="http://schemas.microsoft.com/office/powerpoint/2010/main" val="41737124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Introduce this video which looks at the recovery of the Cape Conran Coastal Park in East Gippsland after the Black Summer Fires in 2019/2020. </a:t>
            </a:r>
            <a:endParaRPr lang="en-AU" b="1">
              <a:ea typeface="Calibri"/>
              <a:cs typeface="Calibri"/>
            </a:endParaRPr>
          </a:p>
          <a:p>
            <a:endParaRPr lang="en-AU" b="1">
              <a:ea typeface="Calibri"/>
              <a:cs typeface="Calibri"/>
            </a:endParaRPr>
          </a:p>
          <a:p>
            <a:r>
              <a:rPr lang="en-AU" b="1">
                <a:ea typeface="Calibri"/>
                <a:cs typeface="Calibri"/>
              </a:rPr>
              <a:t>Tell the students that as they watch the video they should keep an eye out for epicormic growth on the tree trunks and new shoots coming out of the lignotubers! </a:t>
            </a:r>
          </a:p>
          <a:p>
            <a:endParaRPr lang="en-AU"/>
          </a:p>
          <a:p>
            <a:r>
              <a:rPr lang="en-AU" b="1">
                <a:ea typeface="Calibri" panose="020F0502020204030204"/>
                <a:cs typeface="Calibri" panose="020F0502020204030204"/>
              </a:rPr>
              <a:t>ADDITIONAL VIDEO ABOUT THE BANKSIA SERRATA</a:t>
            </a:r>
            <a:endParaRPr lang="en-AU" b="1"/>
          </a:p>
          <a:p>
            <a:r>
              <a:rPr lang="en-AU" b="1"/>
              <a:t>This video shows how to use the heat of an oven or fireplace to crack open the seed pods. It also provides detailed instructions of how germinate the seeds. You might like to do this as an science experiment over the course of the term.</a:t>
            </a:r>
            <a:r>
              <a:rPr lang="en-AU"/>
              <a:t>   </a:t>
            </a:r>
            <a:r>
              <a:rPr lang="en-AU">
                <a:hlinkClick r:id="rId3"/>
              </a:rPr>
              <a:t>https://www.youtube.com/watch?v=mvDlg_Kg0v8ire</a:t>
            </a:r>
            <a:r>
              <a:rPr lang="en-AU"/>
              <a:t> </a:t>
            </a:r>
            <a:endParaRPr lang="en-AU">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AU" smtClean="0"/>
              <a:t>27</a:t>
            </a:fld>
            <a:endParaRPr lang="en-AU"/>
          </a:p>
        </p:txBody>
      </p:sp>
    </p:spTree>
    <p:extLst>
      <p:ext uri="{BB962C8B-B14F-4D97-AF65-F5344CB8AC3E}">
        <p14:creationId xmlns:p14="http://schemas.microsoft.com/office/powerpoint/2010/main" val="2828685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OPTIONAL. The Mountain Ash has some fascinating adaptative traits. If your students are particularly interested in the adaptative traits of different species of eucalyptus, you may wish to cover this additional material with them. </a:t>
            </a:r>
          </a:p>
        </p:txBody>
      </p:sp>
      <p:sp>
        <p:nvSpPr>
          <p:cNvPr id="4" name="Slide Number Placeholder 3"/>
          <p:cNvSpPr>
            <a:spLocks noGrp="1"/>
          </p:cNvSpPr>
          <p:nvPr>
            <p:ph type="sldNum" sz="quarter" idx="5"/>
          </p:nvPr>
        </p:nvSpPr>
        <p:spPr/>
        <p:txBody>
          <a:bodyPr/>
          <a:lstStyle/>
          <a:p>
            <a:fld id="{0FCD4DCF-281E-4F44-A087-326531BCD83D}" type="slidenum">
              <a:rPr lang="en-AU" smtClean="0"/>
              <a:t>28</a:t>
            </a:fld>
            <a:endParaRPr lang="en-AU"/>
          </a:p>
        </p:txBody>
      </p:sp>
    </p:spTree>
    <p:extLst>
      <p:ext uri="{BB962C8B-B14F-4D97-AF65-F5344CB8AC3E}">
        <p14:creationId xmlns:p14="http://schemas.microsoft.com/office/powerpoint/2010/main" val="35358861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OPTIONAL </a:t>
            </a:r>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29</a:t>
            </a:fld>
            <a:endParaRPr lang="en-AU"/>
          </a:p>
        </p:txBody>
      </p:sp>
    </p:spTree>
    <p:extLst>
      <p:ext uri="{BB962C8B-B14F-4D97-AF65-F5344CB8AC3E}">
        <p14:creationId xmlns:p14="http://schemas.microsoft.com/office/powerpoint/2010/main" val="19261434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to open their learning journals to a new page. Provide them with a copy of the slides for this part of the module. Their task is to draw a labelled diagram of the Messmate Stringybark or the Banksia Serrata.  Talk through the instructions on the slide. </a:t>
            </a:r>
          </a:p>
          <a:p>
            <a:endParaRPr lang="en-AU" b="1"/>
          </a:p>
          <a:p>
            <a:r>
              <a:rPr lang="en-AU" b="1" dirty="0"/>
              <a:t>NOTE: You may wish to create an additional slide detailing the fire adaptative traits of another tree or plant species that is indigenous to your local area and get the students to draw a labelled diagram of that. </a:t>
            </a:r>
            <a:endParaRPr lang="en-AU" b="1" dirty="0">
              <a:ea typeface="Calibri"/>
              <a:cs typeface="Calibri"/>
            </a:endParaRPr>
          </a:p>
          <a:p>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30</a:t>
            </a:fld>
            <a:endParaRPr lang="en-AU"/>
          </a:p>
        </p:txBody>
      </p:sp>
    </p:spTree>
    <p:extLst>
      <p:ext uri="{BB962C8B-B14F-4D97-AF65-F5344CB8AC3E}">
        <p14:creationId xmlns:p14="http://schemas.microsoft.com/office/powerpoint/2010/main" val="23399943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31</a:t>
            </a:fld>
            <a:endParaRPr lang="en-AU"/>
          </a:p>
        </p:txBody>
      </p:sp>
    </p:spTree>
    <p:extLst>
      <p:ext uri="{BB962C8B-B14F-4D97-AF65-F5344CB8AC3E}">
        <p14:creationId xmlns:p14="http://schemas.microsoft.com/office/powerpoint/2010/main" val="10448815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ea typeface="Calibri"/>
                <a:cs typeface="Calibri"/>
              </a:rPr>
              <a:t>Tell the students that to understand </a:t>
            </a:r>
            <a:r>
              <a:rPr lang="en-AU"/>
              <a:t>Victoria’s trees and plants became so well adapted to fire, we need to start with the climate.</a:t>
            </a:r>
            <a:endParaRPr lang="en-AU">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AU" smtClean="0"/>
              <a:t>32</a:t>
            </a:fld>
            <a:endParaRPr lang="en-AU"/>
          </a:p>
        </p:txBody>
      </p:sp>
    </p:spTree>
    <p:extLst>
      <p:ext uri="{BB962C8B-B14F-4D97-AF65-F5344CB8AC3E}">
        <p14:creationId xmlns:p14="http://schemas.microsoft.com/office/powerpoint/2010/main" val="1918023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Facilitate a short discussion about the difference between climate versus weather. Discussion prompts: </a:t>
            </a:r>
          </a:p>
          <a:p>
            <a:pPr marL="628650" lvl="1" indent="-171450">
              <a:buFont typeface="Arial" panose="020B0604020202020204" pitchFamily="34" charset="0"/>
              <a:buChar char="•"/>
            </a:pPr>
            <a:r>
              <a:rPr lang="en-US" b="1"/>
              <a:t>What is climate? </a:t>
            </a:r>
          </a:p>
          <a:p>
            <a:pPr marL="628650" lvl="1" indent="-171450">
              <a:buFont typeface="Arial" panose="020B0604020202020204" pitchFamily="34" charset="0"/>
              <a:buChar char="•"/>
            </a:pPr>
            <a:r>
              <a:rPr lang="en-US" b="1"/>
              <a:t>What is weather? </a:t>
            </a:r>
          </a:p>
          <a:p>
            <a:pPr marL="628650" lvl="1" indent="-171450">
              <a:buFont typeface="Arial" panose="020B0604020202020204" pitchFamily="34" charset="0"/>
              <a:buChar char="•"/>
            </a:pPr>
            <a:r>
              <a:rPr lang="en-US" b="1"/>
              <a:t>What is the difference between climate and weather? </a:t>
            </a:r>
          </a:p>
          <a:p>
            <a:pPr marL="171450" indent="-171450">
              <a:buFont typeface="Arial" panose="020B0604020202020204" pitchFamily="34" charset="0"/>
              <a:buChar char="•"/>
            </a:pPr>
            <a:endParaRPr lang="en-US" b="1"/>
          </a:p>
          <a:p>
            <a:r>
              <a:rPr lang="en-US" b="1"/>
              <a:t> </a:t>
            </a:r>
          </a:p>
        </p:txBody>
      </p:sp>
      <p:sp>
        <p:nvSpPr>
          <p:cNvPr id="4" name="Slide Number Placeholder 3"/>
          <p:cNvSpPr>
            <a:spLocks noGrp="1"/>
          </p:cNvSpPr>
          <p:nvPr>
            <p:ph type="sldNum" sz="quarter" idx="5"/>
          </p:nvPr>
        </p:nvSpPr>
        <p:spPr/>
        <p:txBody>
          <a:bodyPr/>
          <a:lstStyle/>
          <a:p>
            <a:fld id="{0FCD4DCF-281E-4F44-A087-326531BCD83D}" type="slidenum">
              <a:rPr lang="en-US"/>
              <a:t>33</a:t>
            </a:fld>
            <a:endParaRPr lang="en-US"/>
          </a:p>
        </p:txBody>
      </p:sp>
    </p:spTree>
    <p:extLst>
      <p:ext uri="{BB962C8B-B14F-4D97-AF65-F5344CB8AC3E}">
        <p14:creationId xmlns:p14="http://schemas.microsoft.com/office/powerpoint/2010/main" val="31741385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Watch the video https://www.youtube.com/watch?v=YbAWny7FV3w</a:t>
            </a:r>
          </a:p>
          <a:p>
            <a:endParaRPr lang="en-US" b="1">
              <a:cs typeface="Calibri"/>
            </a:endParaRPr>
          </a:p>
          <a:p>
            <a:r>
              <a:rPr lang="en-US" b="1">
                <a:cs typeface="Calibri"/>
              </a:rPr>
              <a:t>Ask the students the questions on the previous questions again:</a:t>
            </a:r>
          </a:p>
          <a:p>
            <a:pPr marL="628650" lvl="1" indent="-171450">
              <a:buFont typeface="Arial" panose="020B0604020202020204" pitchFamily="34" charset="0"/>
              <a:buChar char="•"/>
            </a:pPr>
            <a:r>
              <a:rPr lang="en-US" b="1">
                <a:cs typeface="Calibri"/>
              </a:rPr>
              <a:t>What is climate? </a:t>
            </a:r>
          </a:p>
          <a:p>
            <a:pPr marL="628650" lvl="1" indent="-171450">
              <a:buFont typeface="Arial" panose="020B0604020202020204" pitchFamily="34" charset="0"/>
              <a:buChar char="•"/>
            </a:pPr>
            <a:r>
              <a:rPr lang="en-US" b="1">
                <a:cs typeface="Calibri"/>
              </a:rPr>
              <a:t>What is weather? </a:t>
            </a:r>
          </a:p>
          <a:p>
            <a:pPr marL="628650" lvl="1" indent="-171450">
              <a:buFont typeface="Arial" panose="020B0604020202020204" pitchFamily="34" charset="0"/>
              <a:buChar char="•"/>
            </a:pPr>
            <a:r>
              <a:rPr lang="en-US" b="1">
                <a:cs typeface="Calibri"/>
              </a:rPr>
              <a:t>What is the difference between climate and weather? </a:t>
            </a:r>
          </a:p>
        </p:txBody>
      </p:sp>
      <p:sp>
        <p:nvSpPr>
          <p:cNvPr id="4" name="Slide Number Placeholder 3"/>
          <p:cNvSpPr>
            <a:spLocks noGrp="1"/>
          </p:cNvSpPr>
          <p:nvPr>
            <p:ph type="sldNum" sz="quarter" idx="5"/>
          </p:nvPr>
        </p:nvSpPr>
        <p:spPr/>
        <p:txBody>
          <a:bodyPr/>
          <a:lstStyle/>
          <a:p>
            <a:fld id="{0FCD4DCF-281E-4F44-A087-326531BCD83D}" type="slidenum">
              <a:rPr lang="en-US"/>
              <a:t>34</a:t>
            </a:fld>
            <a:endParaRPr lang="en-US"/>
          </a:p>
        </p:txBody>
      </p:sp>
    </p:spTree>
    <p:extLst>
      <p:ext uri="{BB962C8B-B14F-4D97-AF65-F5344CB8AC3E}">
        <p14:creationId xmlns:p14="http://schemas.microsoft.com/office/powerpoint/2010/main" val="12145775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Clarify that weather is the minute-by-minute changes in the atmosphere and climate is what the weather is like over a long period of time. </a:t>
            </a:r>
            <a:endParaRPr lang="en-US"/>
          </a:p>
          <a:p>
            <a:endParaRPr lang="en-AU"/>
          </a:p>
          <a:p>
            <a:r>
              <a:rPr lang="en-AU" b="1"/>
              <a:t>Ask the students, “What is the climate like in our local area?” Then ask “Does everywhere in Australia has the same climate?” </a:t>
            </a:r>
            <a:endParaRPr lang="en-US"/>
          </a:p>
        </p:txBody>
      </p:sp>
      <p:sp>
        <p:nvSpPr>
          <p:cNvPr id="4" name="Slide Number Placeholder 3"/>
          <p:cNvSpPr>
            <a:spLocks noGrp="1"/>
          </p:cNvSpPr>
          <p:nvPr>
            <p:ph type="sldNum" sz="quarter" idx="5"/>
          </p:nvPr>
        </p:nvSpPr>
        <p:spPr/>
        <p:txBody>
          <a:bodyPr/>
          <a:lstStyle/>
          <a:p>
            <a:fld id="{0FCD4DCF-281E-4F44-A087-326531BCD83D}" type="slidenum">
              <a:rPr lang="en-AU" smtClean="0"/>
              <a:t>35</a:t>
            </a:fld>
            <a:endParaRPr lang="en-AU"/>
          </a:p>
        </p:txBody>
      </p:sp>
    </p:spTree>
    <p:extLst>
      <p:ext uri="{BB962C8B-B14F-4D97-AF65-F5344CB8AC3E}">
        <p14:creationId xmlns:p14="http://schemas.microsoft.com/office/powerpoint/2010/main" val="20028415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Watch the video. Before pressing play, tell the students to listen out for information about Victoria's climate. </a:t>
            </a:r>
            <a:endParaRPr lang="en-US"/>
          </a:p>
          <a:p>
            <a:endParaRPr lang="en-US" b="1"/>
          </a:p>
          <a:p>
            <a:r>
              <a:rPr lang="en-US" b="1"/>
              <a:t> NB: The video is embedded in the slide. It can also be accessed here https://www.youtube.com/watch?v=uSVef2Esn9k&amp;t=1s</a:t>
            </a:r>
            <a:endParaRPr lang="en-US"/>
          </a:p>
          <a:p>
            <a:endParaRPr lang="en-US"/>
          </a:p>
          <a:p>
            <a:endParaRPr lang="en-US">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US"/>
              <a:t>36</a:t>
            </a:fld>
            <a:endParaRPr lang="en-US"/>
          </a:p>
        </p:txBody>
      </p:sp>
    </p:spTree>
    <p:extLst>
      <p:ext uri="{BB962C8B-B14F-4D97-AF65-F5344CB8AC3E}">
        <p14:creationId xmlns:p14="http://schemas.microsoft.com/office/powerpoint/2010/main" val="2331550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After the video, ask the students: </a:t>
            </a:r>
          </a:p>
          <a:p>
            <a:pPr marL="171450" indent="-171450">
              <a:buFont typeface="Arial"/>
              <a:buChar char="•"/>
            </a:pPr>
            <a:r>
              <a:rPr lang="en-US" b="1"/>
              <a:t>What climate zone is Victoria in? (A: Temperate). </a:t>
            </a:r>
            <a:endParaRPr lang="en-US" b="1">
              <a:ea typeface="Calibri"/>
              <a:cs typeface="Calibri"/>
            </a:endParaRPr>
          </a:p>
          <a:p>
            <a:pPr marL="171450" indent="-171450">
              <a:buFont typeface="Arial"/>
              <a:buChar char="•"/>
            </a:pPr>
            <a:r>
              <a:rPr lang="en-US" b="1">
                <a:ea typeface="Calibri"/>
                <a:cs typeface="Calibri"/>
              </a:rPr>
              <a:t>What is the climate like in Victoria? (A:</a:t>
            </a:r>
            <a:r>
              <a:rPr lang="en-US">
                <a:ea typeface="Calibri"/>
                <a:cs typeface="Calibri"/>
              </a:rPr>
              <a:t> </a:t>
            </a:r>
            <a:r>
              <a:rPr lang="en-US" b="1"/>
              <a:t>Victoria has cold, wet winters (which result in vegetation growth) and hot, dry summers (which promote fire)</a:t>
            </a:r>
            <a:endParaRPr lang="en-US" b="1">
              <a:ea typeface="Calibri"/>
              <a:cs typeface="Calibri"/>
            </a:endParaRPr>
          </a:p>
          <a:p>
            <a:pPr marL="171450" indent="-171450">
              <a:buFont typeface="Arial"/>
              <a:buChar char="•"/>
            </a:pPr>
            <a:r>
              <a:rPr lang="en-US" b="1">
                <a:ea typeface="Calibri"/>
                <a:cs typeface="Calibri"/>
              </a:rPr>
              <a:t>Has anyone ever visited another climate zone? What is the climate like there?  </a:t>
            </a:r>
          </a:p>
          <a:p>
            <a:endParaRPr lang="en-US" b="1">
              <a:ea typeface="Calibri"/>
              <a:cs typeface="Calibri"/>
            </a:endParaRPr>
          </a:p>
          <a:p>
            <a:endParaRPr lang="en-US">
              <a:cs typeface="Calibri"/>
            </a:endParaRPr>
          </a:p>
          <a:p>
            <a:endParaRPr lang="en-US">
              <a:ea typeface="Calibri" panose="020F0502020204030204"/>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US"/>
              <a:t>37</a:t>
            </a:fld>
            <a:endParaRPr lang="en-US"/>
          </a:p>
        </p:txBody>
      </p:sp>
    </p:spTree>
    <p:extLst>
      <p:ext uri="{BB962C8B-B14F-4D97-AF65-F5344CB8AC3E}">
        <p14:creationId xmlns:p14="http://schemas.microsoft.com/office/powerpoint/2010/main" val="3887638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Present the information on the slide. </a:t>
            </a:r>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38</a:t>
            </a:fld>
            <a:endParaRPr lang="en-AU"/>
          </a:p>
        </p:txBody>
      </p:sp>
    </p:spTree>
    <p:extLst>
      <p:ext uri="{BB962C8B-B14F-4D97-AF65-F5344CB8AC3E}">
        <p14:creationId xmlns:p14="http://schemas.microsoft.com/office/powerpoint/2010/main" val="326596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Present slide and orient the students towards the cycle of burning and drying in the image.</a:t>
            </a:r>
            <a:endParaRPr lang="en-US" b="1">
              <a:cs typeface="Calibri"/>
            </a:endParaRPr>
          </a:p>
          <a:p>
            <a:endParaRPr lang="en-US" b="1">
              <a:ea typeface="Calibri"/>
              <a:cs typeface="Calibri"/>
            </a:endParaRPr>
          </a:p>
          <a:p>
            <a:r>
              <a:rPr lang="en-US" b="1">
                <a:ea typeface="Calibri"/>
                <a:cs typeface="Calibri"/>
              </a:rPr>
              <a:t>Orient the students to the question and multiple choice answers. </a:t>
            </a:r>
          </a:p>
          <a:p>
            <a:endParaRPr lang="en-US" b="1">
              <a:ea typeface="Calibri"/>
              <a:cs typeface="Calibri"/>
            </a:endParaRPr>
          </a:p>
          <a:p>
            <a:r>
              <a:rPr lang="en-US" b="1">
                <a:ea typeface="Calibri"/>
                <a:cs typeface="Calibri"/>
              </a:rPr>
              <a:t>Tell the students that if they think the answer is </a:t>
            </a:r>
            <a:r>
              <a:rPr lang="en-US" b="1" u="sng">
                <a:ea typeface="Calibri"/>
                <a:cs typeface="Calibri"/>
              </a:rPr>
              <a:t>hundreds of years</a:t>
            </a:r>
            <a:r>
              <a:rPr lang="en-US" b="1">
                <a:ea typeface="Calibri"/>
                <a:cs typeface="Calibri"/>
              </a:rPr>
              <a:t> they should go to one end of the room; </a:t>
            </a:r>
            <a:r>
              <a:rPr lang="en-US" b="1"/>
              <a:t>if they think the answer is </a:t>
            </a:r>
            <a:r>
              <a:rPr lang="en-US" b="1" u="sng"/>
              <a:t>thousands of years</a:t>
            </a:r>
            <a:r>
              <a:rPr lang="en-US" b="1"/>
              <a:t> they should go to the middle of the room; if they think the answer is </a:t>
            </a:r>
            <a:r>
              <a:rPr lang="en-US" b="1" u="sng"/>
              <a:t>millions of years</a:t>
            </a:r>
            <a:r>
              <a:rPr lang="en-US" b="1"/>
              <a:t> they should go to the middle of the room. </a:t>
            </a:r>
            <a:endParaRPr lang="en-US" b="1">
              <a:ea typeface="Calibri"/>
              <a:cs typeface="Calibri"/>
            </a:endParaRPr>
          </a:p>
          <a:p>
            <a:endParaRPr lang="en-US" b="1">
              <a:ea typeface="Calibri"/>
              <a:cs typeface="Calibri"/>
            </a:endParaRPr>
          </a:p>
          <a:p>
            <a:r>
              <a:rPr lang="en-US" b="1">
                <a:ea typeface="Calibri"/>
                <a:cs typeface="Calibri"/>
              </a:rPr>
              <a:t>Inform the student the students that the correct answer is millions of years. Highlight that Victoria's native plant and animal species have evolved WITH fire over a very, very long period of time. </a:t>
            </a:r>
          </a:p>
          <a:p>
            <a:endParaRPr lang="en-US" b="1">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US"/>
              <a:t>39</a:t>
            </a:fld>
            <a:endParaRPr lang="en-US"/>
          </a:p>
        </p:txBody>
      </p:sp>
    </p:spTree>
    <p:extLst>
      <p:ext uri="{BB962C8B-B14F-4D97-AF65-F5344CB8AC3E}">
        <p14:creationId xmlns:p14="http://schemas.microsoft.com/office/powerpoint/2010/main" val="10952072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ltLang="en-AU" sz="1200" b="1">
              <a:latin typeface="+mn-lt"/>
            </a:endParaRPr>
          </a:p>
          <a:p>
            <a:r>
              <a:rPr lang="en-AU" altLang="en-AU" sz="1200" b="1">
                <a:latin typeface="+mn-lt"/>
              </a:rPr>
              <a:t>Ask the students if they know </a:t>
            </a:r>
            <a:r>
              <a:rPr lang="en-AU" altLang="en-AU" b="1"/>
              <a:t>if any native animals</a:t>
            </a:r>
            <a:r>
              <a:rPr lang="en-AU" altLang="en-AU" sz="1200" b="1">
                <a:latin typeface="+mn-lt"/>
              </a:rPr>
              <a:t> have developed adaptive traits to help them survive in fire prone environments. </a:t>
            </a:r>
            <a:endParaRPr lang="en-AU" altLang="en-AU" sz="1200" b="1">
              <a:latin typeface="+mn-lt"/>
              <a:ea typeface="Calibri"/>
              <a:cs typeface="Calibri"/>
            </a:endParaRPr>
          </a:p>
          <a:p>
            <a:endParaRPr lang="en-AU" altLang="en-AU" sz="1200" b="1">
              <a:latin typeface="+mn-lt"/>
            </a:endParaRPr>
          </a:p>
          <a:p>
            <a:r>
              <a:rPr lang="en-AU" altLang="en-AU" sz="1200" b="1">
                <a:latin typeface="+mn-lt"/>
              </a:rPr>
              <a:t>Tell the students that Victoria’s climate and vegetation make it one of the most bushfire prone places in the world. This means that many of the animals have also developed </a:t>
            </a:r>
            <a:r>
              <a:rPr lang="en-AU" altLang="en-AU" sz="1200" b="1">
                <a:solidFill>
                  <a:schemeClr val="accent2">
                    <a:lumMod val="75000"/>
                  </a:schemeClr>
                </a:solidFill>
                <a:latin typeface="+mn-lt"/>
              </a:rPr>
              <a:t>adaptive traits </a:t>
            </a:r>
            <a:r>
              <a:rPr lang="en-AU" altLang="en-AU" sz="1200" b="1">
                <a:latin typeface="+mn-lt"/>
              </a:rPr>
              <a:t>to help them to survive fire. </a:t>
            </a:r>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40</a:t>
            </a:fld>
            <a:endParaRPr lang="en-AU"/>
          </a:p>
        </p:txBody>
      </p:sp>
    </p:spTree>
    <p:extLst>
      <p:ext uri="{BB962C8B-B14F-4D97-AF65-F5344CB8AC3E}">
        <p14:creationId xmlns:p14="http://schemas.microsoft.com/office/powerpoint/2010/main" val="39033935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Present the information on the slide. </a:t>
            </a:r>
            <a:endParaRPr lang="en-AU" b="1"/>
          </a:p>
          <a:p>
            <a:endParaRPr lang="en-AU"/>
          </a:p>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41</a:t>
            </a:fld>
            <a:endParaRPr lang="en-AU"/>
          </a:p>
        </p:txBody>
      </p:sp>
    </p:spTree>
    <p:extLst>
      <p:ext uri="{BB962C8B-B14F-4D97-AF65-F5344CB8AC3E}">
        <p14:creationId xmlns:p14="http://schemas.microsoft.com/office/powerpoint/2010/main" val="29426220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Present the information on the slide. </a:t>
            </a:r>
            <a:endParaRPr lang="en-AU" b="1"/>
          </a:p>
        </p:txBody>
      </p:sp>
      <p:sp>
        <p:nvSpPr>
          <p:cNvPr id="4" name="Slide Number Placeholder 3"/>
          <p:cNvSpPr>
            <a:spLocks noGrp="1"/>
          </p:cNvSpPr>
          <p:nvPr>
            <p:ph type="sldNum" sz="quarter" idx="5"/>
          </p:nvPr>
        </p:nvSpPr>
        <p:spPr/>
        <p:txBody>
          <a:bodyPr/>
          <a:lstStyle/>
          <a:p>
            <a:fld id="{0FCD4DCF-281E-4F44-A087-326531BCD83D}" type="slidenum">
              <a:rPr lang="en-AU" smtClean="0"/>
              <a:t>42</a:t>
            </a:fld>
            <a:endParaRPr lang="en-AU"/>
          </a:p>
        </p:txBody>
      </p:sp>
    </p:spTree>
    <p:extLst>
      <p:ext uri="{BB962C8B-B14F-4D97-AF65-F5344CB8AC3E}">
        <p14:creationId xmlns:p14="http://schemas.microsoft.com/office/powerpoint/2010/main" val="4415810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Present the information about the Bare-Nosed Wombat. </a:t>
            </a:r>
            <a:endParaRPr lang="en-AU" b="1"/>
          </a:p>
          <a:p>
            <a:endParaRPr lang="en-AU" b="1">
              <a:ea typeface="Calibri"/>
              <a:cs typeface="Calibri"/>
            </a:endParaRPr>
          </a:p>
          <a:p>
            <a:r>
              <a:rPr lang="en-AU" b="1">
                <a:ea typeface="Calibri"/>
                <a:cs typeface="Calibri"/>
              </a:rPr>
              <a:t>Ask the students: "How does the Bare-Nosed Wombat survive in this fire-prone environment?"  </a:t>
            </a:r>
          </a:p>
          <a:p>
            <a:r>
              <a:rPr lang="en-AU" b="1">
                <a:ea typeface="Calibri"/>
                <a:cs typeface="Calibri"/>
              </a:rPr>
              <a:t>Continue prompting the students until the discussion leads to the wombat's burrow. When it does ask the students, "How does the burrow enable the wombat to survive?" (A: It provides protection from the fire).  NB: The burrows of bare-nosed wombats are deep and complex - </a:t>
            </a:r>
            <a:r>
              <a:rPr lang="en-AU" b="1"/>
              <a:t>they can be over 15 metres long with multiple entrances and chambers.</a:t>
            </a:r>
            <a:endParaRPr lang="en-AU" b="1">
              <a:ea typeface="Calibri"/>
              <a:cs typeface="Calibri"/>
            </a:endParaRPr>
          </a:p>
          <a:p>
            <a:endParaRPr lang="en-AU"/>
          </a:p>
          <a:p>
            <a:endParaRPr lang="en-AU">
              <a:ea typeface="Calibri" panose="020F0502020204030204"/>
              <a:cs typeface="Calibri" panose="020F0502020204030204"/>
            </a:endParaRPr>
          </a:p>
          <a:p>
            <a:endParaRPr lang="en-AU"/>
          </a:p>
          <a:p>
            <a:endParaRPr lang="en-AU">
              <a:ea typeface="Calibri"/>
              <a:cs typeface="Calibri"/>
            </a:endParaRPr>
          </a:p>
          <a:p>
            <a:endParaRPr lang="en-AU"/>
          </a:p>
        </p:txBody>
      </p:sp>
      <p:sp>
        <p:nvSpPr>
          <p:cNvPr id="4" name="Slide Number Placeholder 3"/>
          <p:cNvSpPr>
            <a:spLocks noGrp="1"/>
          </p:cNvSpPr>
          <p:nvPr>
            <p:ph type="sldNum" sz="quarter" idx="5"/>
          </p:nvPr>
        </p:nvSpPr>
        <p:spPr/>
        <p:txBody>
          <a:bodyPr/>
          <a:lstStyle/>
          <a:p>
            <a:fld id="{0FCD4DCF-281E-4F44-A087-326531BCD83D}" type="slidenum">
              <a:rPr lang="en-AU" smtClean="0"/>
              <a:t>43</a:t>
            </a:fld>
            <a:endParaRPr lang="en-AU"/>
          </a:p>
        </p:txBody>
      </p:sp>
    </p:spTree>
    <p:extLst>
      <p:ext uri="{BB962C8B-B14F-4D97-AF65-F5344CB8AC3E}">
        <p14:creationId xmlns:p14="http://schemas.microsoft.com/office/powerpoint/2010/main" val="41631236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a:p>
            <a:r>
              <a:rPr lang="en-AU" b="1">
                <a:ea typeface="Calibri" panose="020F0502020204030204"/>
                <a:cs typeface="Calibri" panose="020F0502020204030204"/>
              </a:rPr>
              <a:t>Ask a student to read out 'Riff Raff's' Twitter post. </a:t>
            </a:r>
          </a:p>
          <a:p>
            <a:endParaRPr lang="en-AU" b="1">
              <a:ea typeface="Calibri" panose="020F0502020204030204"/>
              <a:cs typeface="Calibri" panose="020F0502020204030204"/>
            </a:endParaRPr>
          </a:p>
          <a:p>
            <a:r>
              <a:rPr lang="en-AU" b="1">
                <a:ea typeface="Calibri" panose="020F0502020204030204"/>
                <a:cs typeface="Calibri" panose="020F0502020204030204"/>
              </a:rPr>
              <a:t>Ask another student to read out the text on the slide. </a:t>
            </a:r>
          </a:p>
          <a:p>
            <a:endParaRPr lang="en-AU" b="1">
              <a:ea typeface="Calibri" panose="020F0502020204030204"/>
              <a:cs typeface="Calibri" panose="020F0502020204030204"/>
            </a:endParaRPr>
          </a:p>
          <a:p>
            <a:r>
              <a:rPr lang="en-AU" b="1">
                <a:ea typeface="Calibri" panose="020F0502020204030204"/>
                <a:cs typeface="Calibri" panose="020F0502020204030204"/>
              </a:rPr>
              <a:t>Go to the next slide and play the video. </a:t>
            </a:r>
          </a:p>
        </p:txBody>
      </p:sp>
      <p:sp>
        <p:nvSpPr>
          <p:cNvPr id="4" name="Slide Number Placeholder 3"/>
          <p:cNvSpPr>
            <a:spLocks noGrp="1"/>
          </p:cNvSpPr>
          <p:nvPr>
            <p:ph type="sldNum" sz="quarter" idx="5"/>
          </p:nvPr>
        </p:nvSpPr>
        <p:spPr/>
        <p:txBody>
          <a:bodyPr/>
          <a:lstStyle/>
          <a:p>
            <a:fld id="{0FCD4DCF-281E-4F44-A087-326531BCD83D}" type="slidenum">
              <a:rPr lang="en-GB"/>
              <a:t>44</a:t>
            </a:fld>
            <a:endParaRPr lang="en-GB"/>
          </a:p>
        </p:txBody>
      </p:sp>
    </p:spTree>
    <p:extLst>
      <p:ext uri="{BB962C8B-B14F-4D97-AF65-F5344CB8AC3E}">
        <p14:creationId xmlns:p14="http://schemas.microsoft.com/office/powerpoint/2010/main" val="9191995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1850C-4B4F-B072-409E-950947A74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768D6E-C8EF-7D89-A162-D0558B5F44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6C7117-EE8C-3053-82CC-1B9DEE77058F}"/>
              </a:ext>
            </a:extLst>
          </p:cNvPr>
          <p:cNvSpPr>
            <a:spLocks noGrp="1"/>
          </p:cNvSpPr>
          <p:nvPr>
            <p:ph type="body" idx="1"/>
          </p:nvPr>
        </p:nvSpPr>
        <p:spPr/>
        <p:txBody>
          <a:bodyPr/>
          <a:lstStyle/>
          <a:p>
            <a:r>
              <a:rPr lang="en-AU" b="1">
                <a:ea typeface="Calibri" panose="020F0502020204030204"/>
                <a:cs typeface="Calibri" panose="020F0502020204030204"/>
              </a:rPr>
              <a:t>Play the video. </a:t>
            </a:r>
          </a:p>
          <a:p>
            <a:r>
              <a:rPr lang="en-AU" b="1">
                <a:ea typeface="Calibri" panose="020F0502020204030204"/>
                <a:cs typeface="Calibri" panose="020F0502020204030204"/>
              </a:rPr>
              <a:t>NB: There is really important text presented at the beginning of the video but it scrolls through very quickly. It is recommended that you pause it, so that you can read the text out to the students.  </a:t>
            </a:r>
          </a:p>
          <a:p>
            <a:endParaRPr lang="en-AU" b="1">
              <a:ea typeface="Calibri" panose="020F0502020204030204"/>
              <a:cs typeface="Calibri" panose="020F0502020204030204"/>
            </a:endParaRPr>
          </a:p>
          <a:p>
            <a:r>
              <a:rPr lang="en-AU" b="1">
                <a:ea typeface="Calibri" panose="020F0502020204030204"/>
                <a:cs typeface="Calibri" panose="020F0502020204030204"/>
              </a:rPr>
              <a:t>After the video, ask the students what animals they saw visiting the burrow. </a:t>
            </a:r>
          </a:p>
          <a:p>
            <a:endParaRPr lang="en-AU" b="1">
              <a:ea typeface="Calibri" panose="020F0502020204030204"/>
              <a:cs typeface="Calibri" panose="020F0502020204030204"/>
            </a:endParaRPr>
          </a:p>
          <a:p>
            <a:endParaRPr lang="en-AU">
              <a:ea typeface="Calibri"/>
              <a:cs typeface="Calibri"/>
            </a:endParaRPr>
          </a:p>
          <a:p>
            <a:endParaRPr lang="en-AU">
              <a:ea typeface="Calibri"/>
              <a:cs typeface="Calibri"/>
            </a:endParaRPr>
          </a:p>
          <a:p>
            <a:endParaRPr lang="en-AU">
              <a:ea typeface="Calibri"/>
              <a:cs typeface="Calibri"/>
            </a:endParaRPr>
          </a:p>
        </p:txBody>
      </p:sp>
      <p:sp>
        <p:nvSpPr>
          <p:cNvPr id="4" name="Slide Number Placeholder 3">
            <a:extLst>
              <a:ext uri="{FF2B5EF4-FFF2-40B4-BE49-F238E27FC236}">
                <a16:creationId xmlns:a16="http://schemas.microsoft.com/office/drawing/2014/main" id="{2958A619-1C80-4AD6-9A2D-9AD408E40E27}"/>
              </a:ext>
            </a:extLst>
          </p:cNvPr>
          <p:cNvSpPr>
            <a:spLocks noGrp="1"/>
          </p:cNvSpPr>
          <p:nvPr>
            <p:ph type="sldNum" sz="quarter" idx="5"/>
          </p:nvPr>
        </p:nvSpPr>
        <p:spPr/>
        <p:txBody>
          <a:bodyPr/>
          <a:lstStyle/>
          <a:p>
            <a:fld id="{0FCD4DCF-281E-4F44-A087-326531BCD83D}" type="slidenum">
              <a:rPr lang="en-AU" smtClean="0"/>
              <a:t>45</a:t>
            </a:fld>
            <a:endParaRPr lang="en-AU"/>
          </a:p>
        </p:txBody>
      </p:sp>
    </p:spTree>
    <p:extLst>
      <p:ext uri="{BB962C8B-B14F-4D97-AF65-F5344CB8AC3E}">
        <p14:creationId xmlns:p14="http://schemas.microsoft.com/office/powerpoint/2010/main" val="27664053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ea typeface="Calibri"/>
                <a:cs typeface="Calibri"/>
              </a:rPr>
              <a:t>Additional resources that can help the students with their articles are provided below. The Australian Geographic article and the Conversation article are both highly recommended. </a:t>
            </a:r>
            <a:endParaRPr lang="en-AU" b="1"/>
          </a:p>
          <a:p>
            <a:endParaRPr lang="en-AU"/>
          </a:p>
          <a:p>
            <a:r>
              <a:rPr lang="en-AU">
                <a:hlinkClick r:id="rId3"/>
              </a:rPr>
              <a:t>https://www.australiangeographic.com.au/topics/wildlife/2024/05/wombat-burrows-provide-refuge-from-bushfires/</a:t>
            </a:r>
            <a:r>
              <a:rPr lang="en-AU"/>
              <a:t> </a:t>
            </a:r>
            <a:endParaRPr lang="en-US">
              <a:ea typeface="Calibri"/>
              <a:cs typeface="Calibri"/>
            </a:endParaRPr>
          </a:p>
          <a:p>
            <a:endParaRPr lang="en-AU"/>
          </a:p>
          <a:p>
            <a:r>
              <a:rPr lang="en-AU">
                <a:hlinkClick r:id="rId4"/>
              </a:rPr>
              <a:t>https://theconversation.com/cameras-reveal-wombat-burrows-can-be-safe-havens-after-fire-and-waterholes-after-rain-226396</a:t>
            </a:r>
            <a:r>
              <a:rPr lang="en-AU"/>
              <a:t> </a:t>
            </a:r>
          </a:p>
          <a:p>
            <a:endParaRPr lang="en-AU">
              <a:ea typeface="Calibri" panose="020F0502020204030204"/>
              <a:cs typeface="Calibri" panose="020F0502020204030204"/>
            </a:endParaRPr>
          </a:p>
          <a:p>
            <a:r>
              <a:rPr lang="en-AU">
                <a:hlinkClick r:id="rId5"/>
              </a:rPr>
              <a:t>https://news.csu.edu.au/opinion/cameras-reveal-wombat-burrows-can-be-safe-havens-after-fire-and-waterholes-after-rain#:~:text=The%20burrows%20of%20common%20wombats,during%20and%20after%20a%20bushfire</a:t>
            </a:r>
            <a:r>
              <a:rPr lang="en-AU"/>
              <a:t>.</a:t>
            </a:r>
          </a:p>
          <a:p>
            <a:endParaRPr lang="en-AU"/>
          </a:p>
          <a:p>
            <a:r>
              <a:rPr lang="en-AU">
                <a:hlinkClick r:id="rId6"/>
              </a:rPr>
              <a:t>https://australian.museum/learn/animals/mammals/bare-nosed-wombat/</a:t>
            </a:r>
            <a:endParaRPr lang="en-AU"/>
          </a:p>
          <a:p>
            <a:endParaRPr lang="en-US">
              <a:ea typeface="Calibri"/>
              <a:cs typeface="Calibri"/>
            </a:endParaRPr>
          </a:p>
        </p:txBody>
      </p:sp>
      <p:sp>
        <p:nvSpPr>
          <p:cNvPr id="4" name="Slide Number Placeholder 3"/>
          <p:cNvSpPr>
            <a:spLocks noGrp="1"/>
          </p:cNvSpPr>
          <p:nvPr>
            <p:ph type="sldNum" sz="quarter" idx="5"/>
          </p:nvPr>
        </p:nvSpPr>
        <p:spPr/>
        <p:txBody>
          <a:bodyPr/>
          <a:lstStyle/>
          <a:p>
            <a:fld id="{0FCD4DCF-281E-4F44-A087-326531BCD83D}" type="slidenum">
              <a:rPr lang="en-GB"/>
              <a:t>46</a:t>
            </a:fld>
            <a:endParaRPr lang="en-GB"/>
          </a:p>
        </p:txBody>
      </p:sp>
    </p:spTree>
    <p:extLst>
      <p:ext uri="{BB962C8B-B14F-4D97-AF65-F5344CB8AC3E}">
        <p14:creationId xmlns:p14="http://schemas.microsoft.com/office/powerpoint/2010/main" val="22252575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OPTIONAL Activity </a:t>
            </a:r>
          </a:p>
        </p:txBody>
      </p:sp>
      <p:sp>
        <p:nvSpPr>
          <p:cNvPr id="4" name="Slide Number Placeholder 3"/>
          <p:cNvSpPr>
            <a:spLocks noGrp="1"/>
          </p:cNvSpPr>
          <p:nvPr>
            <p:ph type="sldNum" sz="quarter" idx="5"/>
          </p:nvPr>
        </p:nvSpPr>
        <p:spPr/>
        <p:txBody>
          <a:bodyPr/>
          <a:lstStyle/>
          <a:p>
            <a:fld id="{0FCD4DCF-281E-4F44-A087-326531BCD83D}" type="slidenum">
              <a:rPr lang="en-AU" smtClean="0"/>
              <a:t>47</a:t>
            </a:fld>
            <a:endParaRPr lang="en-AU"/>
          </a:p>
        </p:txBody>
      </p:sp>
    </p:spTree>
    <p:extLst>
      <p:ext uri="{BB962C8B-B14F-4D97-AF65-F5344CB8AC3E}">
        <p14:creationId xmlns:p14="http://schemas.microsoft.com/office/powerpoint/2010/main" val="2270472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41FC7-D9E1-4624-811C-42B55224D6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0D838BD-8CB6-48AF-9B06-B8CD825C7F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E445E3C-F2C8-4336-BF77-FC91C3C22482}"/>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55DA2468-CBC4-44C6-9F6C-1D1ADFAE0EC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E8F96F9-971A-45B0-B795-7630E3D7AD9C}"/>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1264303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F03EE-4CA3-416F-BB7D-E09FC84EF733}"/>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D7A1116-BD96-451E-BE70-A542E0D717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E0DDC6E-D893-4765-AD32-536BAEC958A3}"/>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CF657CA0-D7A3-4A93-A710-395FE92AEDE7}"/>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2CED1B6-364A-46CB-AFD0-07CF75F04FC3}"/>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1618000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33D14-7FD9-4387-9025-5E6447ED5F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36F9D2D2-E20E-4B3E-83E7-B55E77665F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94B2F7-EDD5-4921-BA4A-222C34261639}"/>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FABB0D96-A0E4-4320-B3ED-775DBD4606C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0277752-61AB-4437-A19D-9D669EC16A19}"/>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1227766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23BAA-D9C5-4ABB-8E1B-374A32C989C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4A6C72D0-6CFF-497E-8C4F-965015070A7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8F9C082C-4546-4522-A749-ED3A303172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A7FC05BA-CA25-4655-BC97-5BB7576B56F0}"/>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6" name="Footer Placeholder 5">
            <a:extLst>
              <a:ext uri="{FF2B5EF4-FFF2-40B4-BE49-F238E27FC236}">
                <a16:creationId xmlns:a16="http://schemas.microsoft.com/office/drawing/2014/main" id="{DEBFC949-D4FA-41AC-8552-99B6B2BC6532}"/>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5BDE682-C4E4-4B27-81EB-662F74493F38}"/>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3265526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4379D-8331-4A8C-AD5F-81647B2BC7B1}"/>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41532016-EF7D-4BDA-BB2E-4A428A72B3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426D7E-BEAB-48A3-9723-7FCAA09FC6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196944FD-F3E8-47EB-886E-4D1D4495F0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EB0A98-E8F8-44CB-86C6-B84C887ED5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B8C65F2E-770F-48CC-9CA2-68E0CB96C415}"/>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8" name="Footer Placeholder 7">
            <a:extLst>
              <a:ext uri="{FF2B5EF4-FFF2-40B4-BE49-F238E27FC236}">
                <a16:creationId xmlns:a16="http://schemas.microsoft.com/office/drawing/2014/main" id="{0B9478E8-F10F-4B96-975B-BAAE823EF03C}"/>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AE3C5C34-5529-4EDF-9AA4-1A39F67328A2}"/>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3070205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A8673-F5E7-46AF-BC86-E8FFEC007ACD}"/>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3C9DF1D6-7120-4D65-B25E-572280334560}"/>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4" name="Footer Placeholder 3">
            <a:extLst>
              <a:ext uri="{FF2B5EF4-FFF2-40B4-BE49-F238E27FC236}">
                <a16:creationId xmlns:a16="http://schemas.microsoft.com/office/drawing/2014/main" id="{FC886874-45A3-42A5-9CA3-CD6FF86C1958}"/>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D454552F-F987-4AA9-8EA5-AA72D1437A51}"/>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646723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285990-179D-474F-9415-FA012CB4EFE2}"/>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3" name="Footer Placeholder 2">
            <a:extLst>
              <a:ext uri="{FF2B5EF4-FFF2-40B4-BE49-F238E27FC236}">
                <a16:creationId xmlns:a16="http://schemas.microsoft.com/office/drawing/2014/main" id="{727B94F8-D6D9-42CD-A947-45383180B029}"/>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350D18FF-FCE9-412A-AD05-7EC09E4EE306}"/>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1639198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132F-36B5-4BA0-9D22-DE8FD29A1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6DD9CDAE-F439-42C5-80C0-24E95F212B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C89DE05-9EDB-44F1-B2FC-B8FC6582A4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08B344-E334-4428-A2EA-21413F1CEC3A}"/>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6" name="Footer Placeholder 5">
            <a:extLst>
              <a:ext uri="{FF2B5EF4-FFF2-40B4-BE49-F238E27FC236}">
                <a16:creationId xmlns:a16="http://schemas.microsoft.com/office/drawing/2014/main" id="{02C1DDC7-4585-4769-A40E-6FE4AB5162A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64790637-D4B0-4BA8-83F7-39D4D9675E75}"/>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2189730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064F-8BA6-420C-AF9A-2D7ED78A3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930DA4-2653-41BB-B36F-5B3A1D8705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6FB6E65C-64D1-4338-ABC4-B1667C2F93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A4D707-F56D-40E2-96DD-19FB98C05E8F}"/>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6" name="Footer Placeholder 5">
            <a:extLst>
              <a:ext uri="{FF2B5EF4-FFF2-40B4-BE49-F238E27FC236}">
                <a16:creationId xmlns:a16="http://schemas.microsoft.com/office/drawing/2014/main" id="{1B2629AD-685F-4DD4-8B60-DAA80478565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6CF6B3E-3028-4877-969C-6576E5DC06E7}"/>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3991121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F1B95-3B86-477E-984A-72371A90F822}"/>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8F22C8B-6DB8-4541-9531-F7E7A6473E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4526E98-9592-44BC-BC07-7F01023C6127}"/>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6D10E48F-8D9D-4CBE-B61A-0639AD72F007}"/>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E39BC18-231D-494B-A706-E9532D3A6590}"/>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3299189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EF307-B870-467F-8512-5ECB360624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4C98009C-D230-414A-9DDB-AFA3A1A0A1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6FA5AE2-3E6A-49DC-A00D-BDCC15534A65}"/>
              </a:ext>
            </a:extLst>
          </p:cNvPr>
          <p:cNvSpPr>
            <a:spLocks noGrp="1"/>
          </p:cNvSpPr>
          <p:nvPr>
            <p:ph type="dt" sz="half" idx="10"/>
          </p:nvPr>
        </p:nvSpPr>
        <p:spPr/>
        <p:txBody>
          <a:body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367D4E04-0F54-4FF2-94B2-10C24678D62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A7636B3-5E74-4B85-A63A-A6928D0BE54B}"/>
              </a:ext>
            </a:extLst>
          </p:cNvPr>
          <p:cNvSpPr>
            <a:spLocks noGrp="1"/>
          </p:cNvSpPr>
          <p:nvPr>
            <p:ph type="sldNum" sz="quarter" idx="12"/>
          </p:nvPr>
        </p:nvSpPr>
        <p:spPr/>
        <p:txBody>
          <a:bodyPr/>
          <a:lstStyle/>
          <a:p>
            <a:fld id="{408E6EE7-4CC3-4412-9576-BB2301C493F7}" type="slidenum">
              <a:rPr lang="en-AU" smtClean="0"/>
              <a:t>‹#›</a:t>
            </a:fld>
            <a:endParaRPr lang="en-AU"/>
          </a:p>
        </p:txBody>
      </p:sp>
    </p:spTree>
    <p:extLst>
      <p:ext uri="{BB962C8B-B14F-4D97-AF65-F5344CB8AC3E}">
        <p14:creationId xmlns:p14="http://schemas.microsoft.com/office/powerpoint/2010/main" val="2240856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41FC7-D9E1-4624-811C-42B55224D6B5}"/>
              </a:ext>
            </a:extLst>
          </p:cNvPr>
          <p:cNvSpPr>
            <a:spLocks noGrp="1"/>
          </p:cNvSpPr>
          <p:nvPr>
            <p:ph type="ctrTitle"/>
          </p:nvPr>
        </p:nvSpPr>
        <p:spPr>
          <a:xfrm>
            <a:off x="1524000" y="1122363"/>
            <a:ext cx="9144000" cy="2387600"/>
          </a:xfrm>
        </p:spPr>
        <p:txBody>
          <a:bodyPr numCol="1" anchor="b"/>
          <a:lstStyle>
            <a:lvl1pPr algn="ctr">
              <a:defRPr sz="6000"/>
            </a:lvl1pPr>
          </a:lstStyle>
          <a:p>
            <a:r>
              <a:rPr lang="en-US"/>
              <a:t>Click to edit Master title style</a:t>
            </a:r>
            <a:endParaRPr lang="en-AU" altLang="en-AU"/>
          </a:p>
        </p:txBody>
      </p:sp>
      <p:sp>
        <p:nvSpPr>
          <p:cNvPr id="3" name="Subtitle 2">
            <a:extLst>
              <a:ext uri="{FF2B5EF4-FFF2-40B4-BE49-F238E27FC236}">
                <a16:creationId xmlns:a16="http://schemas.microsoft.com/office/drawing/2014/main" id="{70D838BD-8CB6-48AF-9B06-B8CD825C7F89}"/>
              </a:ext>
            </a:extLst>
          </p:cNvPr>
          <p:cNvSpPr>
            <a:spLocks noGrp="1"/>
          </p:cNvSpPr>
          <p:nvPr>
            <p:ph type="subTitle" idx="1"/>
          </p:nvPr>
        </p:nvSpPr>
        <p:spPr>
          <a:xfrm>
            <a:off x="1524000" y="3602038"/>
            <a:ext cx="91440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ltLang="en-AU"/>
          </a:p>
        </p:txBody>
      </p:sp>
      <p:sp>
        <p:nvSpPr>
          <p:cNvPr id="4" name="Date Placeholder 3">
            <a:extLst>
              <a:ext uri="{FF2B5EF4-FFF2-40B4-BE49-F238E27FC236}">
                <a16:creationId xmlns:a16="http://schemas.microsoft.com/office/drawing/2014/main" id="{1E445E3C-F2C8-4336-BF77-FC91C3C22482}"/>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55DA2468-CBC4-44C6-9F6C-1D1ADFAE0ECF}"/>
              </a:ext>
            </a:extLst>
          </p:cNvPr>
          <p:cNvSpPr>
            <a:spLocks noGrp="1"/>
          </p:cNvSpPr>
          <p:nvPr>
            <p:ph type="ftr" sz="quarter" idx="11"/>
          </p:nvPr>
        </p:nvSpPr>
        <p:spPr/>
        <p:txBody>
          <a:bodyPr numCol="1"/>
          <a:lstStyle/>
          <a:p>
            <a:endParaRPr lang="en-AU" altLang="en-AU"/>
          </a:p>
        </p:txBody>
      </p:sp>
      <p:sp>
        <p:nvSpPr>
          <p:cNvPr id="6" name="Slide Number Placeholder 5">
            <a:extLst>
              <a:ext uri="{FF2B5EF4-FFF2-40B4-BE49-F238E27FC236}">
                <a16:creationId xmlns:a16="http://schemas.microsoft.com/office/drawing/2014/main" id="{7E8F96F9-971A-45B0-B795-7630E3D7AD9C}"/>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12643039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F03EE-4CA3-416F-BB7D-E09FC84EF733}"/>
              </a:ext>
            </a:extLst>
          </p:cNvPr>
          <p:cNvSpPr>
            <a:spLocks noGrp="1"/>
          </p:cNvSpPr>
          <p:nvPr>
            <p:ph type="title"/>
          </p:nvPr>
        </p:nvSpPr>
        <p:spPr/>
        <p:txBody>
          <a:bodyPr numCol="1"/>
          <a:lstStyle/>
          <a:p>
            <a:r>
              <a:rPr lang="en-US"/>
              <a:t>Click to edit Master title style</a:t>
            </a:r>
            <a:endParaRPr lang="en-AU" altLang="en-AU"/>
          </a:p>
        </p:txBody>
      </p:sp>
      <p:sp>
        <p:nvSpPr>
          <p:cNvPr id="3" name="Content Placeholder 2">
            <a:extLst>
              <a:ext uri="{FF2B5EF4-FFF2-40B4-BE49-F238E27FC236}">
                <a16:creationId xmlns:a16="http://schemas.microsoft.com/office/drawing/2014/main" id="{FD7A1116-BD96-451E-BE70-A542E0D7179A}"/>
              </a:ext>
            </a:extLst>
          </p:cNvPr>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Date Placeholder 3">
            <a:extLst>
              <a:ext uri="{FF2B5EF4-FFF2-40B4-BE49-F238E27FC236}">
                <a16:creationId xmlns:a16="http://schemas.microsoft.com/office/drawing/2014/main" id="{AE0DDC6E-D893-4765-AD32-536BAEC958A3}"/>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CF657CA0-D7A3-4A93-A710-395FE92AEDE7}"/>
              </a:ext>
            </a:extLst>
          </p:cNvPr>
          <p:cNvSpPr>
            <a:spLocks noGrp="1"/>
          </p:cNvSpPr>
          <p:nvPr>
            <p:ph type="ftr" sz="quarter" idx="11"/>
          </p:nvPr>
        </p:nvSpPr>
        <p:spPr/>
        <p:txBody>
          <a:bodyPr numCol="1"/>
          <a:lstStyle/>
          <a:p>
            <a:endParaRPr lang="en-AU" altLang="en-AU"/>
          </a:p>
        </p:txBody>
      </p:sp>
      <p:sp>
        <p:nvSpPr>
          <p:cNvPr id="6" name="Slide Number Placeholder 5">
            <a:extLst>
              <a:ext uri="{FF2B5EF4-FFF2-40B4-BE49-F238E27FC236}">
                <a16:creationId xmlns:a16="http://schemas.microsoft.com/office/drawing/2014/main" id="{82CED1B6-364A-46CB-AFD0-07CF75F04FC3}"/>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16180000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33D14-7FD9-4387-9025-5E6447ED5F6F}"/>
              </a:ext>
            </a:extLst>
          </p:cNvPr>
          <p:cNvSpPr>
            <a:spLocks noGrp="1"/>
          </p:cNvSpPr>
          <p:nvPr>
            <p:ph type="title"/>
          </p:nvPr>
        </p:nvSpPr>
        <p:spPr>
          <a:xfrm>
            <a:off x="831850" y="1709738"/>
            <a:ext cx="10515600" cy="2852737"/>
          </a:xfrm>
        </p:spPr>
        <p:txBody>
          <a:bodyPr numCol="1" anchor="b"/>
          <a:lstStyle>
            <a:lvl1pPr>
              <a:defRPr sz="6000"/>
            </a:lvl1pPr>
          </a:lstStyle>
          <a:p>
            <a:r>
              <a:rPr lang="en-US"/>
              <a:t>Click to edit Master title style</a:t>
            </a:r>
            <a:endParaRPr lang="en-AU" altLang="en-AU"/>
          </a:p>
        </p:txBody>
      </p:sp>
      <p:sp>
        <p:nvSpPr>
          <p:cNvPr id="3" name="Text Placeholder 2">
            <a:extLst>
              <a:ext uri="{FF2B5EF4-FFF2-40B4-BE49-F238E27FC236}">
                <a16:creationId xmlns:a16="http://schemas.microsoft.com/office/drawing/2014/main" id="{36F9D2D2-E20E-4B3E-83E7-B55E77665FEB}"/>
              </a:ext>
            </a:extLst>
          </p:cNvPr>
          <p:cNvSpPr>
            <a:spLocks noGrp="1"/>
          </p:cNvSpPr>
          <p:nvPr>
            <p:ph type="body" idx="1"/>
          </p:nvPr>
        </p:nvSpPr>
        <p:spPr>
          <a:xfrm>
            <a:off x="831850" y="4589463"/>
            <a:ext cx="10515600" cy="1500187"/>
          </a:xfrm>
        </p:spPr>
        <p:txBody>
          <a:bodyPr numCol="1"/>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94B2F7-EDD5-4921-BA4A-222C34261639}"/>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FABB0D96-A0E4-4320-B3ED-775DBD4606C5}"/>
              </a:ext>
            </a:extLst>
          </p:cNvPr>
          <p:cNvSpPr>
            <a:spLocks noGrp="1"/>
          </p:cNvSpPr>
          <p:nvPr>
            <p:ph type="ftr" sz="quarter" idx="11"/>
          </p:nvPr>
        </p:nvSpPr>
        <p:spPr/>
        <p:txBody>
          <a:bodyPr numCol="1"/>
          <a:lstStyle/>
          <a:p>
            <a:endParaRPr lang="en-AU" altLang="en-AU"/>
          </a:p>
        </p:txBody>
      </p:sp>
      <p:sp>
        <p:nvSpPr>
          <p:cNvPr id="6" name="Slide Number Placeholder 5">
            <a:extLst>
              <a:ext uri="{FF2B5EF4-FFF2-40B4-BE49-F238E27FC236}">
                <a16:creationId xmlns:a16="http://schemas.microsoft.com/office/drawing/2014/main" id="{40277752-61AB-4437-A19D-9D669EC16A19}"/>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12277660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23BAA-D9C5-4ABB-8E1B-374A32C989C7}"/>
              </a:ext>
            </a:extLst>
          </p:cNvPr>
          <p:cNvSpPr>
            <a:spLocks noGrp="1"/>
          </p:cNvSpPr>
          <p:nvPr>
            <p:ph type="title"/>
          </p:nvPr>
        </p:nvSpPr>
        <p:spPr/>
        <p:txBody>
          <a:bodyPr numCol="1"/>
          <a:lstStyle/>
          <a:p>
            <a:r>
              <a:rPr lang="en-US"/>
              <a:t>Click to edit Master title style</a:t>
            </a:r>
            <a:endParaRPr lang="en-AU" altLang="en-AU"/>
          </a:p>
        </p:txBody>
      </p:sp>
      <p:sp>
        <p:nvSpPr>
          <p:cNvPr id="3" name="Content Placeholder 2">
            <a:extLst>
              <a:ext uri="{FF2B5EF4-FFF2-40B4-BE49-F238E27FC236}">
                <a16:creationId xmlns:a16="http://schemas.microsoft.com/office/drawing/2014/main" id="{4A6C72D0-6CFF-497E-8C4F-965015070A7D}"/>
              </a:ext>
            </a:extLst>
          </p:cNvPr>
          <p:cNvSpPr>
            <a:spLocks noGrp="1"/>
          </p:cNvSpPr>
          <p:nvPr>
            <p:ph sz="half" idx="1"/>
          </p:nvPr>
        </p:nvSpPr>
        <p:spPr>
          <a:xfrm>
            <a:off x="838200"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Content Placeholder 3">
            <a:extLst>
              <a:ext uri="{FF2B5EF4-FFF2-40B4-BE49-F238E27FC236}">
                <a16:creationId xmlns:a16="http://schemas.microsoft.com/office/drawing/2014/main" id="{8F9C082C-4546-4522-A749-ED3A303172AC}"/>
              </a:ext>
            </a:extLst>
          </p:cNvPr>
          <p:cNvSpPr>
            <a:spLocks noGrp="1"/>
          </p:cNvSpPr>
          <p:nvPr>
            <p:ph sz="half" idx="2"/>
          </p:nvPr>
        </p:nvSpPr>
        <p:spPr>
          <a:xfrm>
            <a:off x="6172200" y="1825625"/>
            <a:ext cx="518160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5" name="Date Placeholder 4">
            <a:extLst>
              <a:ext uri="{FF2B5EF4-FFF2-40B4-BE49-F238E27FC236}">
                <a16:creationId xmlns:a16="http://schemas.microsoft.com/office/drawing/2014/main" id="{A7FC05BA-CA25-4655-BC97-5BB7576B56F0}"/>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6" name="Footer Placeholder 5">
            <a:extLst>
              <a:ext uri="{FF2B5EF4-FFF2-40B4-BE49-F238E27FC236}">
                <a16:creationId xmlns:a16="http://schemas.microsoft.com/office/drawing/2014/main" id="{DEBFC949-D4FA-41AC-8552-99B6B2BC6532}"/>
              </a:ext>
            </a:extLst>
          </p:cNvPr>
          <p:cNvSpPr>
            <a:spLocks noGrp="1"/>
          </p:cNvSpPr>
          <p:nvPr>
            <p:ph type="ftr" sz="quarter" idx="11"/>
          </p:nvPr>
        </p:nvSpPr>
        <p:spPr/>
        <p:txBody>
          <a:bodyPr numCol="1"/>
          <a:lstStyle/>
          <a:p>
            <a:endParaRPr lang="en-AU" altLang="en-AU"/>
          </a:p>
        </p:txBody>
      </p:sp>
      <p:sp>
        <p:nvSpPr>
          <p:cNvPr id="7" name="Slide Number Placeholder 6">
            <a:extLst>
              <a:ext uri="{FF2B5EF4-FFF2-40B4-BE49-F238E27FC236}">
                <a16:creationId xmlns:a16="http://schemas.microsoft.com/office/drawing/2014/main" id="{35BDE682-C4E4-4B27-81EB-662F74493F38}"/>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3265526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4379D-8331-4A8C-AD5F-81647B2BC7B1}"/>
              </a:ext>
            </a:extLst>
          </p:cNvPr>
          <p:cNvSpPr>
            <a:spLocks noGrp="1"/>
          </p:cNvSpPr>
          <p:nvPr>
            <p:ph type="title"/>
          </p:nvPr>
        </p:nvSpPr>
        <p:spPr>
          <a:xfrm>
            <a:off x="839788" y="365125"/>
            <a:ext cx="10515600" cy="1325563"/>
          </a:xfrm>
        </p:spPr>
        <p:txBody>
          <a:bodyPr numCol="1"/>
          <a:lstStyle/>
          <a:p>
            <a:r>
              <a:rPr lang="en-US"/>
              <a:t>Click to edit Master title style</a:t>
            </a:r>
            <a:endParaRPr lang="en-AU" altLang="en-AU"/>
          </a:p>
        </p:txBody>
      </p:sp>
      <p:sp>
        <p:nvSpPr>
          <p:cNvPr id="3" name="Text Placeholder 2">
            <a:extLst>
              <a:ext uri="{FF2B5EF4-FFF2-40B4-BE49-F238E27FC236}">
                <a16:creationId xmlns:a16="http://schemas.microsoft.com/office/drawing/2014/main" id="{41532016-EF7D-4BDA-BB2E-4A428A72B31D}"/>
              </a:ext>
            </a:extLst>
          </p:cNvPr>
          <p:cNvSpPr>
            <a:spLocks noGrp="1"/>
          </p:cNvSpPr>
          <p:nvPr>
            <p:ph type="body" idx="1"/>
          </p:nvPr>
        </p:nvSpPr>
        <p:spPr>
          <a:xfrm>
            <a:off x="839788" y="1681163"/>
            <a:ext cx="5157787"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426D7E-BEAB-48A3-9723-7FCAA09FC688}"/>
              </a:ext>
            </a:extLst>
          </p:cNvPr>
          <p:cNvSpPr>
            <a:spLocks noGrp="1"/>
          </p:cNvSpPr>
          <p:nvPr>
            <p:ph sz="half" idx="2"/>
          </p:nvPr>
        </p:nvSpPr>
        <p:spPr>
          <a:xfrm>
            <a:off x="839788" y="2505075"/>
            <a:ext cx="5157787"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5" name="Text Placeholder 4">
            <a:extLst>
              <a:ext uri="{FF2B5EF4-FFF2-40B4-BE49-F238E27FC236}">
                <a16:creationId xmlns:a16="http://schemas.microsoft.com/office/drawing/2014/main" id="{196944FD-F3E8-47EB-886E-4D1D4495F090}"/>
              </a:ext>
            </a:extLst>
          </p:cNvPr>
          <p:cNvSpPr>
            <a:spLocks noGrp="1"/>
          </p:cNvSpPr>
          <p:nvPr>
            <p:ph type="body" sz="quarter" idx="3"/>
          </p:nvPr>
        </p:nvSpPr>
        <p:spPr>
          <a:xfrm>
            <a:off x="6172200" y="1681163"/>
            <a:ext cx="5183188"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EB0A98-E8F8-44CB-86C6-B84C887ED508}"/>
              </a:ext>
            </a:extLst>
          </p:cNvPr>
          <p:cNvSpPr>
            <a:spLocks noGrp="1"/>
          </p:cNvSpPr>
          <p:nvPr>
            <p:ph sz="quarter" idx="4"/>
          </p:nvPr>
        </p:nvSpPr>
        <p:spPr>
          <a:xfrm>
            <a:off x="6172200" y="2505075"/>
            <a:ext cx="5183188"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7" name="Date Placeholder 6">
            <a:extLst>
              <a:ext uri="{FF2B5EF4-FFF2-40B4-BE49-F238E27FC236}">
                <a16:creationId xmlns:a16="http://schemas.microsoft.com/office/drawing/2014/main" id="{B8C65F2E-770F-48CC-9CA2-68E0CB96C415}"/>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8" name="Footer Placeholder 7">
            <a:extLst>
              <a:ext uri="{FF2B5EF4-FFF2-40B4-BE49-F238E27FC236}">
                <a16:creationId xmlns:a16="http://schemas.microsoft.com/office/drawing/2014/main" id="{0B9478E8-F10F-4B96-975B-BAAE823EF03C}"/>
              </a:ext>
            </a:extLst>
          </p:cNvPr>
          <p:cNvSpPr>
            <a:spLocks noGrp="1"/>
          </p:cNvSpPr>
          <p:nvPr>
            <p:ph type="ftr" sz="quarter" idx="11"/>
          </p:nvPr>
        </p:nvSpPr>
        <p:spPr/>
        <p:txBody>
          <a:bodyPr numCol="1"/>
          <a:lstStyle/>
          <a:p>
            <a:endParaRPr lang="en-AU" altLang="en-AU"/>
          </a:p>
        </p:txBody>
      </p:sp>
      <p:sp>
        <p:nvSpPr>
          <p:cNvPr id="9" name="Slide Number Placeholder 8">
            <a:extLst>
              <a:ext uri="{FF2B5EF4-FFF2-40B4-BE49-F238E27FC236}">
                <a16:creationId xmlns:a16="http://schemas.microsoft.com/office/drawing/2014/main" id="{AE3C5C34-5529-4EDF-9AA4-1A39F67328A2}"/>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30702058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A8673-F5E7-46AF-BC86-E8FFEC007ACD}"/>
              </a:ext>
            </a:extLst>
          </p:cNvPr>
          <p:cNvSpPr>
            <a:spLocks noGrp="1"/>
          </p:cNvSpPr>
          <p:nvPr>
            <p:ph type="title"/>
          </p:nvPr>
        </p:nvSpPr>
        <p:spPr/>
        <p:txBody>
          <a:bodyPr numCol="1"/>
          <a:lstStyle/>
          <a:p>
            <a:r>
              <a:rPr lang="en-US"/>
              <a:t>Click to edit Master title style</a:t>
            </a:r>
            <a:endParaRPr lang="en-AU" altLang="en-AU"/>
          </a:p>
        </p:txBody>
      </p:sp>
      <p:sp>
        <p:nvSpPr>
          <p:cNvPr id="3" name="Date Placeholder 2">
            <a:extLst>
              <a:ext uri="{FF2B5EF4-FFF2-40B4-BE49-F238E27FC236}">
                <a16:creationId xmlns:a16="http://schemas.microsoft.com/office/drawing/2014/main" id="{3C9DF1D6-7120-4D65-B25E-572280334560}"/>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4" name="Footer Placeholder 3">
            <a:extLst>
              <a:ext uri="{FF2B5EF4-FFF2-40B4-BE49-F238E27FC236}">
                <a16:creationId xmlns:a16="http://schemas.microsoft.com/office/drawing/2014/main" id="{FC886874-45A3-42A5-9CA3-CD6FF86C1958}"/>
              </a:ext>
            </a:extLst>
          </p:cNvPr>
          <p:cNvSpPr>
            <a:spLocks noGrp="1"/>
          </p:cNvSpPr>
          <p:nvPr>
            <p:ph type="ftr" sz="quarter" idx="11"/>
          </p:nvPr>
        </p:nvSpPr>
        <p:spPr/>
        <p:txBody>
          <a:bodyPr numCol="1"/>
          <a:lstStyle/>
          <a:p>
            <a:endParaRPr lang="en-AU" altLang="en-AU"/>
          </a:p>
        </p:txBody>
      </p:sp>
      <p:sp>
        <p:nvSpPr>
          <p:cNvPr id="5" name="Slide Number Placeholder 4">
            <a:extLst>
              <a:ext uri="{FF2B5EF4-FFF2-40B4-BE49-F238E27FC236}">
                <a16:creationId xmlns:a16="http://schemas.microsoft.com/office/drawing/2014/main" id="{D454552F-F987-4AA9-8EA5-AA72D1437A51}"/>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6467231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285990-179D-474F-9415-FA012CB4EFE2}"/>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3" name="Footer Placeholder 2">
            <a:extLst>
              <a:ext uri="{FF2B5EF4-FFF2-40B4-BE49-F238E27FC236}">
                <a16:creationId xmlns:a16="http://schemas.microsoft.com/office/drawing/2014/main" id="{727B94F8-D6D9-42CD-A947-45383180B029}"/>
              </a:ext>
            </a:extLst>
          </p:cNvPr>
          <p:cNvSpPr>
            <a:spLocks noGrp="1"/>
          </p:cNvSpPr>
          <p:nvPr>
            <p:ph type="ftr" sz="quarter" idx="11"/>
          </p:nvPr>
        </p:nvSpPr>
        <p:spPr/>
        <p:txBody>
          <a:bodyPr numCol="1"/>
          <a:lstStyle/>
          <a:p>
            <a:endParaRPr lang="en-AU" altLang="en-AU"/>
          </a:p>
        </p:txBody>
      </p:sp>
      <p:sp>
        <p:nvSpPr>
          <p:cNvPr id="4" name="Slide Number Placeholder 3">
            <a:extLst>
              <a:ext uri="{FF2B5EF4-FFF2-40B4-BE49-F238E27FC236}">
                <a16:creationId xmlns:a16="http://schemas.microsoft.com/office/drawing/2014/main" id="{350D18FF-FCE9-412A-AD05-7EC09E4EE306}"/>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16391989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132F-36B5-4BA0-9D22-DE8FD29A1BC8}"/>
              </a:ext>
            </a:extLst>
          </p:cNvPr>
          <p:cNvSpPr>
            <a:spLocks noGrp="1"/>
          </p:cNvSpPr>
          <p:nvPr>
            <p:ph type="title"/>
          </p:nvPr>
        </p:nvSpPr>
        <p:spPr>
          <a:xfrm>
            <a:off x="839788" y="457200"/>
            <a:ext cx="3932237" cy="1600200"/>
          </a:xfrm>
        </p:spPr>
        <p:txBody>
          <a:bodyPr numCol="1" anchor="b"/>
          <a:lstStyle>
            <a:lvl1pPr>
              <a:defRPr sz="3200"/>
            </a:lvl1pPr>
          </a:lstStyle>
          <a:p>
            <a:r>
              <a:rPr lang="en-US"/>
              <a:t>Click to edit Master title style</a:t>
            </a:r>
            <a:endParaRPr lang="en-AU" altLang="en-AU"/>
          </a:p>
        </p:txBody>
      </p:sp>
      <p:sp>
        <p:nvSpPr>
          <p:cNvPr id="3" name="Content Placeholder 2">
            <a:extLst>
              <a:ext uri="{FF2B5EF4-FFF2-40B4-BE49-F238E27FC236}">
                <a16:creationId xmlns:a16="http://schemas.microsoft.com/office/drawing/2014/main" id="{6DD9CDAE-F439-42C5-80C0-24E95F212B7C}"/>
              </a:ext>
            </a:extLst>
          </p:cNvPr>
          <p:cNvSpPr>
            <a:spLocks noGrp="1"/>
          </p:cNvSpPr>
          <p:nvPr>
            <p:ph idx="1"/>
          </p:nvPr>
        </p:nvSpPr>
        <p:spPr>
          <a:xfrm>
            <a:off x="5183188" y="987425"/>
            <a:ext cx="6172200"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Text Placeholder 3">
            <a:extLst>
              <a:ext uri="{FF2B5EF4-FFF2-40B4-BE49-F238E27FC236}">
                <a16:creationId xmlns:a16="http://schemas.microsoft.com/office/drawing/2014/main" id="{0C89DE05-9EDB-44F1-B2FC-B8FC6582A4BC}"/>
              </a:ext>
            </a:extLst>
          </p:cNvPr>
          <p:cNvSpPr>
            <a:spLocks noGrp="1"/>
          </p:cNvSpPr>
          <p:nvPr>
            <p:ph type="body" sz="half" idx="2"/>
          </p:nvPr>
        </p:nvSpPr>
        <p:spPr>
          <a:xfrm>
            <a:off x="839788" y="2057400"/>
            <a:ext cx="3932237"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08B344-E334-4428-A2EA-21413F1CEC3A}"/>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6" name="Footer Placeholder 5">
            <a:extLst>
              <a:ext uri="{FF2B5EF4-FFF2-40B4-BE49-F238E27FC236}">
                <a16:creationId xmlns:a16="http://schemas.microsoft.com/office/drawing/2014/main" id="{02C1DDC7-4585-4769-A40E-6FE4AB5162AE}"/>
              </a:ext>
            </a:extLst>
          </p:cNvPr>
          <p:cNvSpPr>
            <a:spLocks noGrp="1"/>
          </p:cNvSpPr>
          <p:nvPr>
            <p:ph type="ftr" sz="quarter" idx="11"/>
          </p:nvPr>
        </p:nvSpPr>
        <p:spPr/>
        <p:txBody>
          <a:bodyPr numCol="1"/>
          <a:lstStyle/>
          <a:p>
            <a:endParaRPr lang="en-AU" altLang="en-AU"/>
          </a:p>
        </p:txBody>
      </p:sp>
      <p:sp>
        <p:nvSpPr>
          <p:cNvPr id="7" name="Slide Number Placeholder 6">
            <a:extLst>
              <a:ext uri="{FF2B5EF4-FFF2-40B4-BE49-F238E27FC236}">
                <a16:creationId xmlns:a16="http://schemas.microsoft.com/office/drawing/2014/main" id="{64790637-D4B0-4BA8-83F7-39D4D9675E75}"/>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21897304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064F-8BA6-420C-AF9A-2D7ED78A32DA}"/>
              </a:ext>
            </a:extLst>
          </p:cNvPr>
          <p:cNvSpPr>
            <a:spLocks noGrp="1"/>
          </p:cNvSpPr>
          <p:nvPr>
            <p:ph type="title"/>
          </p:nvPr>
        </p:nvSpPr>
        <p:spPr>
          <a:xfrm>
            <a:off x="839788" y="457200"/>
            <a:ext cx="3932237" cy="1600200"/>
          </a:xfrm>
        </p:spPr>
        <p:txBody>
          <a:bodyPr numCol="1" anchor="b"/>
          <a:lstStyle>
            <a:lvl1pPr>
              <a:defRPr sz="3200"/>
            </a:lvl1pPr>
          </a:lstStyle>
          <a:p>
            <a:r>
              <a:rPr lang="en-US"/>
              <a:t>Click to edit Master title style</a:t>
            </a:r>
            <a:endParaRPr lang="en-AU" altLang="en-AU"/>
          </a:p>
        </p:txBody>
      </p:sp>
      <p:sp>
        <p:nvSpPr>
          <p:cNvPr id="3" name="Picture Placeholder 2">
            <a:extLst>
              <a:ext uri="{FF2B5EF4-FFF2-40B4-BE49-F238E27FC236}">
                <a16:creationId xmlns:a16="http://schemas.microsoft.com/office/drawing/2014/main" id="{94930DA4-2653-41BB-B36F-5B3A1D8705F3}"/>
              </a:ext>
            </a:extLst>
          </p:cNvPr>
          <p:cNvSpPr>
            <a:spLocks noGrp="1"/>
          </p:cNvSpPr>
          <p:nvPr>
            <p:ph type="pic" idx="1"/>
          </p:nvPr>
        </p:nvSpPr>
        <p:spPr>
          <a:xfrm>
            <a:off x="5183188" y="987425"/>
            <a:ext cx="6172200" cy="4873625"/>
          </a:xfrm>
        </p:spPr>
        <p:txBody>
          <a:bodyPr numCol="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ltLang="en-AU"/>
          </a:p>
        </p:txBody>
      </p:sp>
      <p:sp>
        <p:nvSpPr>
          <p:cNvPr id="4" name="Text Placeholder 3">
            <a:extLst>
              <a:ext uri="{FF2B5EF4-FFF2-40B4-BE49-F238E27FC236}">
                <a16:creationId xmlns:a16="http://schemas.microsoft.com/office/drawing/2014/main" id="{6FB6E65C-64D1-4338-ABC4-B1667C2F93F0}"/>
              </a:ext>
            </a:extLst>
          </p:cNvPr>
          <p:cNvSpPr>
            <a:spLocks noGrp="1"/>
          </p:cNvSpPr>
          <p:nvPr>
            <p:ph type="body" sz="half" idx="2"/>
          </p:nvPr>
        </p:nvSpPr>
        <p:spPr>
          <a:xfrm>
            <a:off x="839788" y="2057400"/>
            <a:ext cx="3932237"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A4D707-F56D-40E2-96DD-19FB98C05E8F}"/>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6" name="Footer Placeholder 5">
            <a:extLst>
              <a:ext uri="{FF2B5EF4-FFF2-40B4-BE49-F238E27FC236}">
                <a16:creationId xmlns:a16="http://schemas.microsoft.com/office/drawing/2014/main" id="{1B2629AD-685F-4DD4-8B60-DAA80478565E}"/>
              </a:ext>
            </a:extLst>
          </p:cNvPr>
          <p:cNvSpPr>
            <a:spLocks noGrp="1"/>
          </p:cNvSpPr>
          <p:nvPr>
            <p:ph type="ftr" sz="quarter" idx="11"/>
          </p:nvPr>
        </p:nvSpPr>
        <p:spPr/>
        <p:txBody>
          <a:bodyPr numCol="1"/>
          <a:lstStyle/>
          <a:p>
            <a:endParaRPr lang="en-AU" altLang="en-AU"/>
          </a:p>
        </p:txBody>
      </p:sp>
      <p:sp>
        <p:nvSpPr>
          <p:cNvPr id="7" name="Slide Number Placeholder 6">
            <a:extLst>
              <a:ext uri="{FF2B5EF4-FFF2-40B4-BE49-F238E27FC236}">
                <a16:creationId xmlns:a16="http://schemas.microsoft.com/office/drawing/2014/main" id="{A6CF6B3E-3028-4877-969C-6576E5DC06E7}"/>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39911219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F1B95-3B86-477E-984A-72371A90F822}"/>
              </a:ext>
            </a:extLst>
          </p:cNvPr>
          <p:cNvSpPr>
            <a:spLocks noGrp="1"/>
          </p:cNvSpPr>
          <p:nvPr>
            <p:ph type="title"/>
          </p:nvPr>
        </p:nvSpPr>
        <p:spPr/>
        <p:txBody>
          <a:bodyPr numCol="1"/>
          <a:lstStyle/>
          <a:p>
            <a:r>
              <a:rPr lang="en-US"/>
              <a:t>Click to edit Master title style</a:t>
            </a:r>
            <a:endParaRPr lang="en-AU" altLang="en-AU"/>
          </a:p>
        </p:txBody>
      </p:sp>
      <p:sp>
        <p:nvSpPr>
          <p:cNvPr id="3" name="Vertical Text Placeholder 2">
            <a:extLst>
              <a:ext uri="{FF2B5EF4-FFF2-40B4-BE49-F238E27FC236}">
                <a16:creationId xmlns:a16="http://schemas.microsoft.com/office/drawing/2014/main" id="{D8F22C8B-6DB8-4541-9531-F7E7A6473E87}"/>
              </a:ext>
            </a:extLst>
          </p:cNvPr>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Date Placeholder 3">
            <a:extLst>
              <a:ext uri="{FF2B5EF4-FFF2-40B4-BE49-F238E27FC236}">
                <a16:creationId xmlns:a16="http://schemas.microsoft.com/office/drawing/2014/main" id="{44526E98-9592-44BC-BC07-7F01023C6127}"/>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6D10E48F-8D9D-4CBE-B61A-0639AD72F007}"/>
              </a:ext>
            </a:extLst>
          </p:cNvPr>
          <p:cNvSpPr>
            <a:spLocks noGrp="1"/>
          </p:cNvSpPr>
          <p:nvPr>
            <p:ph type="ftr" sz="quarter" idx="11"/>
          </p:nvPr>
        </p:nvSpPr>
        <p:spPr/>
        <p:txBody>
          <a:bodyPr numCol="1"/>
          <a:lstStyle/>
          <a:p>
            <a:endParaRPr lang="en-AU" altLang="en-AU"/>
          </a:p>
        </p:txBody>
      </p:sp>
      <p:sp>
        <p:nvSpPr>
          <p:cNvPr id="6" name="Slide Number Placeholder 5">
            <a:extLst>
              <a:ext uri="{FF2B5EF4-FFF2-40B4-BE49-F238E27FC236}">
                <a16:creationId xmlns:a16="http://schemas.microsoft.com/office/drawing/2014/main" id="{9E39BC18-231D-494B-A706-E9532D3A6590}"/>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32991897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EF307-B870-467F-8512-5ECB360624F3}"/>
              </a:ext>
            </a:extLst>
          </p:cNvPr>
          <p:cNvSpPr>
            <a:spLocks noGrp="1"/>
          </p:cNvSpPr>
          <p:nvPr>
            <p:ph type="title" orient="vert"/>
          </p:nvPr>
        </p:nvSpPr>
        <p:spPr>
          <a:xfrm>
            <a:off x="8724900" y="365125"/>
            <a:ext cx="2628900" cy="5811838"/>
          </a:xfrm>
        </p:spPr>
        <p:txBody>
          <a:bodyPr vert="eaVert" numCol="1"/>
          <a:lstStyle/>
          <a:p>
            <a:r>
              <a:rPr lang="en-US"/>
              <a:t>Click to edit Master title style</a:t>
            </a:r>
            <a:endParaRPr lang="en-AU" altLang="en-AU"/>
          </a:p>
        </p:txBody>
      </p:sp>
      <p:sp>
        <p:nvSpPr>
          <p:cNvPr id="3" name="Vertical Text Placeholder 2">
            <a:extLst>
              <a:ext uri="{FF2B5EF4-FFF2-40B4-BE49-F238E27FC236}">
                <a16:creationId xmlns:a16="http://schemas.microsoft.com/office/drawing/2014/main" id="{4C98009C-D230-414A-9DDB-AFA3A1A0A12E}"/>
              </a:ext>
            </a:extLst>
          </p:cNvPr>
          <p:cNvSpPr>
            <a:spLocks noGrp="1"/>
          </p:cNvSpPr>
          <p:nvPr>
            <p:ph type="body" orient="vert" idx="1"/>
          </p:nvPr>
        </p:nvSpPr>
        <p:spPr>
          <a:xfrm>
            <a:off x="838200" y="365125"/>
            <a:ext cx="7734300"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Date Placeholder 3">
            <a:extLst>
              <a:ext uri="{FF2B5EF4-FFF2-40B4-BE49-F238E27FC236}">
                <a16:creationId xmlns:a16="http://schemas.microsoft.com/office/drawing/2014/main" id="{C6FA5AE2-3E6A-49DC-A00D-BDCC15534A65}"/>
              </a:ext>
            </a:extLst>
          </p:cNvPr>
          <p:cNvSpPr>
            <a:spLocks noGrp="1"/>
          </p:cNvSpPr>
          <p:nvPr>
            <p:ph type="dt" sz="half" idx="10"/>
          </p:nvPr>
        </p:nvSpPr>
        <p:spPr/>
        <p:txBody>
          <a:bodyPr numCol="1"/>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367D4E04-0F54-4FF2-94B2-10C24678D620}"/>
              </a:ext>
            </a:extLst>
          </p:cNvPr>
          <p:cNvSpPr>
            <a:spLocks noGrp="1"/>
          </p:cNvSpPr>
          <p:nvPr>
            <p:ph type="ftr" sz="quarter" idx="11"/>
          </p:nvPr>
        </p:nvSpPr>
        <p:spPr/>
        <p:txBody>
          <a:bodyPr numCol="1"/>
          <a:lstStyle/>
          <a:p>
            <a:endParaRPr lang="en-AU" altLang="en-AU"/>
          </a:p>
        </p:txBody>
      </p:sp>
      <p:sp>
        <p:nvSpPr>
          <p:cNvPr id="6" name="Slide Number Placeholder 5">
            <a:extLst>
              <a:ext uri="{FF2B5EF4-FFF2-40B4-BE49-F238E27FC236}">
                <a16:creationId xmlns:a16="http://schemas.microsoft.com/office/drawing/2014/main" id="{4A7636B3-5E74-4B85-A63A-A6928D0BE54B}"/>
              </a:ext>
            </a:extLst>
          </p:cNvPr>
          <p:cNvSpPr>
            <a:spLocks noGrp="1"/>
          </p:cNvSpPr>
          <p:nvPr>
            <p:ph type="sldNum" sz="quarter" idx="12"/>
          </p:nvPr>
        </p:nvSpPr>
        <p:spPr/>
        <p:txBody>
          <a:bodyPr numCol="1"/>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2240856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F30E30-F9C5-470D-8531-AA3A951E87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ED4D53A1-DB9F-4349-9B6C-825CF3A24F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42C6817-6CC1-49FB-A66F-9712CC9FCA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9E4505-81D7-42E8-BCC6-D65D0D602008}" type="datetimeFigureOut">
              <a:rPr lang="en-AU" smtClean="0"/>
              <a:t>14/05/2025</a:t>
            </a:fld>
            <a:endParaRPr lang="en-AU"/>
          </a:p>
        </p:txBody>
      </p:sp>
      <p:sp>
        <p:nvSpPr>
          <p:cNvPr id="5" name="Footer Placeholder 4">
            <a:extLst>
              <a:ext uri="{FF2B5EF4-FFF2-40B4-BE49-F238E27FC236}">
                <a16:creationId xmlns:a16="http://schemas.microsoft.com/office/drawing/2014/main" id="{8A1BAA1B-8FEB-42DF-AFE5-FCC186DBE5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B01DFFDD-5CBA-496E-88C4-BBB8215A6F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8E6EE7-4CC3-4412-9576-BB2301C493F7}" type="slidenum">
              <a:rPr lang="en-AU" smtClean="0"/>
              <a:t>‹#›</a:t>
            </a:fld>
            <a:endParaRPr lang="en-AU"/>
          </a:p>
        </p:txBody>
      </p:sp>
    </p:spTree>
    <p:extLst>
      <p:ext uri="{BB962C8B-B14F-4D97-AF65-F5344CB8AC3E}">
        <p14:creationId xmlns:p14="http://schemas.microsoft.com/office/powerpoint/2010/main" val="175792195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F30E30-F9C5-470D-8531-AA3A951E87DE}"/>
              </a:ext>
            </a:extLst>
          </p:cNvPr>
          <p:cNvSpPr>
            <a:spLocks noGrp="1"/>
          </p:cNvSpPr>
          <p:nvPr>
            <p:ph type="title"/>
          </p:nvPr>
        </p:nvSpPr>
        <p:spPr>
          <a:xfrm>
            <a:off x="838200" y="365125"/>
            <a:ext cx="10515600" cy="1325563"/>
          </a:xfrm>
          <a:prstGeom prst="rect">
            <a:avLst/>
          </a:prstGeom>
        </p:spPr>
        <p:txBody>
          <a:bodyPr vert="horz" lIns="91440" tIns="45720" rIns="91440" bIns="45720" numCol="1" rtlCol="0" anchor="ctr">
            <a:normAutofit/>
          </a:bodyPr>
          <a:lstStyle/>
          <a:p>
            <a:r>
              <a:rPr lang="en-US"/>
              <a:t>Click to edit Master title style</a:t>
            </a:r>
            <a:endParaRPr lang="en-AU" altLang="en-AU"/>
          </a:p>
        </p:txBody>
      </p:sp>
      <p:sp>
        <p:nvSpPr>
          <p:cNvPr id="3" name="Text Placeholder 2">
            <a:extLst>
              <a:ext uri="{FF2B5EF4-FFF2-40B4-BE49-F238E27FC236}">
                <a16:creationId xmlns:a16="http://schemas.microsoft.com/office/drawing/2014/main" id="{ED4D53A1-DB9F-4349-9B6C-825CF3A24FF9}"/>
              </a:ext>
            </a:extLst>
          </p:cNvPr>
          <p:cNvSpPr>
            <a:spLocks noGrp="1"/>
          </p:cNvSpPr>
          <p:nvPr>
            <p:ph type="body" idx="1"/>
          </p:nvPr>
        </p:nvSpPr>
        <p:spPr>
          <a:xfrm>
            <a:off x="838200" y="1825625"/>
            <a:ext cx="10515600"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ltLang="en-AU"/>
          </a:p>
        </p:txBody>
      </p:sp>
      <p:sp>
        <p:nvSpPr>
          <p:cNvPr id="4" name="Date Placeholder 3">
            <a:extLst>
              <a:ext uri="{FF2B5EF4-FFF2-40B4-BE49-F238E27FC236}">
                <a16:creationId xmlns:a16="http://schemas.microsoft.com/office/drawing/2014/main" id="{E42C6817-6CC1-49FB-A66F-9712CC9FCA6E}"/>
              </a:ext>
            </a:extLst>
          </p:cNvPr>
          <p:cNvSpPr>
            <a:spLocks noGrp="1"/>
          </p:cNvSpPr>
          <p:nvPr>
            <p:ph type="dt" sz="half" idx="2"/>
          </p:nvPr>
        </p:nvSpPr>
        <p:spPr>
          <a:xfrm>
            <a:off x="838200" y="6356350"/>
            <a:ext cx="274320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EA9E4505-81D7-42E8-BCC6-D65D0D602008}" type="datetimeFigureOut">
              <a:rPr lang="en-AU" altLang="en-AU" smtClean="0"/>
              <a:t>14/05/2025</a:t>
            </a:fld>
            <a:endParaRPr lang="en-AU" altLang="en-AU"/>
          </a:p>
        </p:txBody>
      </p:sp>
      <p:sp>
        <p:nvSpPr>
          <p:cNvPr id="5" name="Footer Placeholder 4">
            <a:extLst>
              <a:ext uri="{FF2B5EF4-FFF2-40B4-BE49-F238E27FC236}">
                <a16:creationId xmlns:a16="http://schemas.microsoft.com/office/drawing/2014/main" id="{8A1BAA1B-8FEB-42DF-AFE5-FCC186DBE503}"/>
              </a:ext>
            </a:extLst>
          </p:cNvPr>
          <p:cNvSpPr>
            <a:spLocks noGrp="1"/>
          </p:cNvSpPr>
          <p:nvPr>
            <p:ph type="ftr" sz="quarter" idx="3"/>
          </p:nvPr>
        </p:nvSpPr>
        <p:spPr>
          <a:xfrm>
            <a:off x="4038600" y="6356350"/>
            <a:ext cx="4114800"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AU" altLang="en-AU"/>
          </a:p>
        </p:txBody>
      </p:sp>
      <p:sp>
        <p:nvSpPr>
          <p:cNvPr id="6" name="Slide Number Placeholder 5">
            <a:extLst>
              <a:ext uri="{FF2B5EF4-FFF2-40B4-BE49-F238E27FC236}">
                <a16:creationId xmlns:a16="http://schemas.microsoft.com/office/drawing/2014/main" id="{B01DFFDD-5CBA-496E-88C4-BBB8215A6FC2}"/>
              </a:ext>
            </a:extLst>
          </p:cNvPr>
          <p:cNvSpPr>
            <a:spLocks noGrp="1"/>
          </p:cNvSpPr>
          <p:nvPr>
            <p:ph type="sldNum" sz="quarter" idx="4"/>
          </p:nvPr>
        </p:nvSpPr>
        <p:spPr>
          <a:xfrm>
            <a:off x="8610600" y="6356350"/>
            <a:ext cx="274320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408E6EE7-4CC3-4412-9576-BB2301C493F7}" type="slidenum">
              <a:rPr lang="en-AU" altLang="en-AU" smtClean="0"/>
              <a:t>‹#›</a:t>
            </a:fld>
            <a:endParaRPr lang="en-AU" altLang="en-AU"/>
          </a:p>
        </p:txBody>
      </p:sp>
    </p:spTree>
    <p:extLst>
      <p:ext uri="{BB962C8B-B14F-4D97-AF65-F5344CB8AC3E}">
        <p14:creationId xmlns:p14="http://schemas.microsoft.com/office/powerpoint/2010/main" val="1757921958"/>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www.google.com/map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8.jpe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customXml" Target="../ink/ink1.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20.jpeg"/><Relationship Id="rId7" Type="http://schemas.openxmlformats.org/officeDocument/2006/relationships/image" Target="../media/image23.jpeg"/><Relationship Id="rId12"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22.jpeg"/><Relationship Id="rId11" Type="http://schemas.openxmlformats.org/officeDocument/2006/relationships/image" Target="../media/image26.jpeg"/><Relationship Id="rId5" Type="http://schemas.openxmlformats.org/officeDocument/2006/relationships/image" Target="../media/image21.jpeg"/><Relationship Id="rId10" Type="http://schemas.openxmlformats.org/officeDocument/2006/relationships/image" Target="../media/image25.jpeg"/><Relationship Id="rId4" Type="http://schemas.openxmlformats.org/officeDocument/2006/relationships/image" Target="../media/image16.jpeg"/><Relationship Id="rId9" Type="http://schemas.openxmlformats.org/officeDocument/2006/relationships/image" Target="../media/image24.jpeg"/></Relationships>
</file>

<file path=ppt/slides/_rels/slide16.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jpeg"/><Relationship Id="rId7"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hyperlink" Target="http://www.google.com/maps"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video" Target="https://www.youtube.com/embed/JUXgARyvils?feature=oembed" TargetMode="Externa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43.jpeg"/><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video" Target="https://www.youtube.com/embed/Gud6erMIgh0?feature=oembed" TargetMode="External"/><Relationship Id="rId4" Type="http://schemas.openxmlformats.org/officeDocument/2006/relationships/image" Target="../media/image44.jpeg"/></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47.png"/><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video" Target="https://www.youtube.com/embed/b8LsZS3Rnkw?feature=oembed" TargetMode="External"/><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51.jpe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53.jpe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54.jpe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ideo" Target="https://www.youtube.com/embed/YbAWny7FV3w?feature=oembed" TargetMode="External"/><Relationship Id="rId4" Type="http://schemas.openxmlformats.org/officeDocument/2006/relationships/image" Target="../media/image56.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video" Target="https://www.youtube.com/embed/uSVef2Esn9k?feature=oembed" TargetMode="External"/><Relationship Id="rId4" Type="http://schemas.openxmlformats.org/officeDocument/2006/relationships/image" Target="../media/image57.jpeg"/></Relationships>
</file>

<file path=ppt/slides/_rels/slide3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61.jpeg"/></Relationships>
</file>

<file path=ppt/slides/_rels/slide4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63.jpeg"/></Relationships>
</file>

<file path=ppt/slides/_rels/slide4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video" Target="https://www.youtube.com/embed/bejjXsiKnlc?feature=oembed" TargetMode="External"/><Relationship Id="rId4" Type="http://schemas.openxmlformats.org/officeDocument/2006/relationships/image" Target="../media/image66.jpeg"/></Relationships>
</file>

<file path=ppt/slides/_rels/slide46.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27.png"/><Relationship Id="rId7" Type="http://schemas.openxmlformats.org/officeDocument/2006/relationships/image" Target="../media/image67.jpeg"/><Relationship Id="rId2" Type="http://schemas.openxmlformats.org/officeDocument/2006/relationships/notesSlide" Target="../notesSlides/notesSlide46.xml"/><Relationship Id="rId1" Type="http://schemas.openxmlformats.org/officeDocument/2006/relationships/slideLayout" Target="../slideLayouts/slideLayout13.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70.png"/><Relationship Id="rId4" Type="http://schemas.openxmlformats.org/officeDocument/2006/relationships/image" Target="../media/image28.svg"/><Relationship Id="rId9" Type="http://schemas.openxmlformats.org/officeDocument/2006/relationships/image" Target="../media/image69.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E7401-5E5F-472A-BF1B-3F3925FA18AF}"/>
              </a:ext>
            </a:extLst>
          </p:cNvPr>
          <p:cNvSpPr>
            <a:spLocks noGrp="1"/>
          </p:cNvSpPr>
          <p:nvPr>
            <p:ph type="ctrTitle"/>
          </p:nvPr>
        </p:nvSpPr>
        <p:spPr>
          <a:xfrm>
            <a:off x="1408676" y="376218"/>
            <a:ext cx="9144000" cy="775999"/>
          </a:xfrm>
        </p:spPr>
        <p:txBody>
          <a:bodyPr>
            <a:normAutofit fontScale="90000"/>
          </a:bodyPr>
          <a:lstStyle/>
          <a:p>
            <a:r>
              <a:rPr lang="en-US" sz="5000" b="1">
                <a:latin typeface="+mn-lt"/>
              </a:rPr>
              <a:t>Module 2</a:t>
            </a:r>
            <a:endParaRPr lang="en-AU" sz="5000" b="1">
              <a:latin typeface="+mn-lt"/>
            </a:endParaRPr>
          </a:p>
        </p:txBody>
      </p:sp>
      <p:sp>
        <p:nvSpPr>
          <p:cNvPr id="3" name="Subtitle 2">
            <a:extLst>
              <a:ext uri="{FF2B5EF4-FFF2-40B4-BE49-F238E27FC236}">
                <a16:creationId xmlns:a16="http://schemas.microsoft.com/office/drawing/2014/main" id="{ECE4391D-B447-4533-888D-EB7158260AEF}"/>
              </a:ext>
            </a:extLst>
          </p:cNvPr>
          <p:cNvSpPr>
            <a:spLocks noGrp="1"/>
          </p:cNvSpPr>
          <p:nvPr>
            <p:ph type="subTitle" idx="1"/>
          </p:nvPr>
        </p:nvSpPr>
        <p:spPr>
          <a:xfrm>
            <a:off x="1717964" y="1047741"/>
            <a:ext cx="9144000" cy="1655762"/>
          </a:xfrm>
        </p:spPr>
        <p:txBody>
          <a:bodyPr>
            <a:normAutofit/>
          </a:bodyPr>
          <a:lstStyle/>
          <a:p>
            <a:r>
              <a:rPr lang="en-US" sz="10000" b="1"/>
              <a:t>FIRE ECOLOGY </a:t>
            </a:r>
            <a:endParaRPr lang="en-AU" sz="10000" b="1"/>
          </a:p>
        </p:txBody>
      </p:sp>
      <p:pic>
        <p:nvPicPr>
          <p:cNvPr id="1026" name="Picture 2" descr="Eastern Australian temperate forests - Wikipedia">
            <a:extLst>
              <a:ext uri="{FF2B5EF4-FFF2-40B4-BE49-F238E27FC236}">
                <a16:creationId xmlns:a16="http://schemas.microsoft.com/office/drawing/2014/main" id="{B7F679F3-0543-478D-B1AB-A06617DED8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7835" y="2429966"/>
            <a:ext cx="7964257" cy="4051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944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9CADA5A-CAE9-43C5-BE13-62CD3C927304}"/>
              </a:ext>
            </a:extLst>
          </p:cNvPr>
          <p:cNvSpPr txBox="1"/>
          <p:nvPr/>
        </p:nvSpPr>
        <p:spPr>
          <a:xfrm>
            <a:off x="1426225" y="1459230"/>
            <a:ext cx="9658864" cy="2400657"/>
          </a:xfrm>
          <a:prstGeom prst="rect">
            <a:avLst/>
          </a:prstGeom>
          <a:noFill/>
        </p:spPr>
        <p:txBody>
          <a:bodyPr wrap="square" lIns="91440" tIns="45720" rIns="91440" bIns="45720" numCol="1" anchor="t">
            <a:spAutoFit/>
          </a:bodyPr>
          <a:lstStyle/>
          <a:p>
            <a:pPr marL="0" marR="0" lvl="0" indent="0" algn="ctr" defTabSz="914400" rtl="0" eaLnBrk="1" latinLnBrk="0" hangingPunct="1">
              <a:lnSpc>
                <a:spcPct val="100000"/>
              </a:lnSpc>
              <a:spcBef>
                <a:spcPts val="0"/>
              </a:spcBef>
              <a:spcAft>
                <a:spcPts val="0"/>
              </a:spcAft>
              <a:buClrTx/>
              <a:buSzTx/>
              <a:buFontTx/>
              <a:buNone/>
              <a:tabLst/>
              <a:defRPr/>
            </a:pPr>
            <a:r>
              <a:rPr kumimoji="0" lang="en-US" sz="5000" b="1" i="0" u="none" strike="noStrike" kern="1200" cap="none" spc="0" normalizeH="0" baseline="0" noProof="0">
                <a:ln>
                  <a:noFill/>
                </a:ln>
                <a:solidFill>
                  <a:prstClr val="black"/>
                </a:solidFill>
                <a:effectLst/>
                <a:uLnTx/>
                <a:uFillTx/>
                <a:latin typeface="Calibri" panose="020F0502020204030204"/>
                <a:ea typeface="+mn-ea"/>
                <a:cs typeface="+mn-cs"/>
              </a:rPr>
              <a:t>PART 1</a:t>
            </a:r>
          </a:p>
          <a:p>
            <a:pPr algn="ctr">
              <a:defRPr/>
            </a:pPr>
            <a:r>
              <a:rPr kumimoji="0" lang="en-US" sz="10000" b="1" i="0" u="none" strike="noStrike" kern="1200" cap="none" spc="0" normalizeH="0" baseline="0" noProof="0">
                <a:ln>
                  <a:noFill/>
                </a:ln>
                <a:effectLst/>
                <a:uLnTx/>
                <a:uFillTx/>
                <a:latin typeface="Calibri" panose="020F0502020204030204"/>
                <a:ea typeface="+mn-ea"/>
                <a:cs typeface="+mn-cs"/>
              </a:rPr>
              <a:t>OUR LOCAL AREA    </a:t>
            </a:r>
            <a:endParaRPr kumimoji="0" lang="en-AU" altLang="en-AU" sz="8000" b="1"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605113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7" name="Picture 2" descr="Australia from outer space - ABC News (Australian Broadcasting Corporation)">
            <a:extLst>
              <a:ext uri="{FF2B5EF4-FFF2-40B4-BE49-F238E27FC236}">
                <a16:creationId xmlns:a16="http://schemas.microsoft.com/office/drawing/2014/main" id="{022AB44C-BB6F-7187-0011-9F6285093A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2"/>
          <a:stretch/>
        </p:blipFill>
        <p:spPr bwMode="auto">
          <a:xfrm>
            <a:off x="369414" y="871061"/>
            <a:ext cx="5389709" cy="534752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FAAAC99-446A-F7E1-8A57-1A0F33A53259}"/>
              </a:ext>
            </a:extLst>
          </p:cNvPr>
          <p:cNvSpPr txBox="1"/>
          <p:nvPr/>
        </p:nvSpPr>
        <p:spPr>
          <a:xfrm>
            <a:off x="5907948" y="871061"/>
            <a:ext cx="6006826" cy="3801041"/>
          </a:xfrm>
          <a:prstGeom prst="rect">
            <a:avLst/>
          </a:prstGeom>
          <a:noFill/>
        </p:spPr>
        <p:txBody>
          <a:bodyPr wrap="square" rtlCol="0">
            <a:spAutoFit/>
          </a:bodyPr>
          <a:lstStyle/>
          <a:p>
            <a:pPr marL="342900" indent="-342900">
              <a:spcBef>
                <a:spcPts val="600"/>
              </a:spcBef>
              <a:buFont typeface="Wingdings" panose="05000000000000000000" pitchFamily="2" charset="2"/>
              <a:buChar char="Ø"/>
            </a:pPr>
            <a:r>
              <a:rPr lang="en-US" sz="2700" b="1"/>
              <a:t>Open google maps on your laptop</a:t>
            </a:r>
          </a:p>
          <a:p>
            <a:pPr>
              <a:spcBef>
                <a:spcPts val="600"/>
              </a:spcBef>
            </a:pPr>
            <a:r>
              <a:rPr lang="en-US" sz="2700" b="1"/>
              <a:t>       </a:t>
            </a:r>
            <a:r>
              <a:rPr lang="en-US" sz="2700" b="1">
                <a:hlinkClick r:id="rId4"/>
              </a:rPr>
              <a:t>www.google.com/maps</a:t>
            </a:r>
            <a:endParaRPr lang="en-US" sz="2700" b="1"/>
          </a:p>
          <a:p>
            <a:pPr marL="342900" indent="-342900">
              <a:spcBef>
                <a:spcPts val="600"/>
              </a:spcBef>
              <a:buFont typeface="Wingdings" panose="05000000000000000000" pitchFamily="2" charset="2"/>
              <a:buChar char="Ø"/>
            </a:pPr>
            <a:r>
              <a:rPr lang="en-US" sz="2700" b="1"/>
              <a:t>Select satellite view</a:t>
            </a:r>
          </a:p>
          <a:p>
            <a:pPr marL="342900" indent="-342900">
              <a:spcBef>
                <a:spcPts val="600"/>
              </a:spcBef>
              <a:buFont typeface="Wingdings" panose="05000000000000000000" pitchFamily="2" charset="2"/>
              <a:buChar char="Ø"/>
            </a:pPr>
            <a:r>
              <a:rPr lang="en-US" sz="2700" b="1"/>
              <a:t>Type the name of our school into the address bar </a:t>
            </a:r>
          </a:p>
          <a:p>
            <a:pPr marL="342900" indent="-342900">
              <a:spcBef>
                <a:spcPts val="600"/>
              </a:spcBef>
              <a:buFont typeface="Wingdings" panose="05000000000000000000" pitchFamily="2" charset="2"/>
              <a:buChar char="Ø"/>
            </a:pPr>
            <a:r>
              <a:rPr lang="en-US" sz="2700" b="1"/>
              <a:t>Zoom in for a closeup up of the school </a:t>
            </a:r>
          </a:p>
          <a:p>
            <a:pPr marL="342900" indent="-342900">
              <a:spcBef>
                <a:spcPts val="600"/>
              </a:spcBef>
              <a:buFont typeface="Wingdings" panose="05000000000000000000" pitchFamily="2" charset="2"/>
              <a:buChar char="Ø"/>
            </a:pPr>
            <a:r>
              <a:rPr lang="en-US" sz="2700" b="1"/>
              <a:t>Zoom back out to see the surrounding area</a:t>
            </a:r>
          </a:p>
        </p:txBody>
      </p:sp>
      <p:sp>
        <p:nvSpPr>
          <p:cNvPr id="20" name="TextBox 19">
            <a:extLst>
              <a:ext uri="{FF2B5EF4-FFF2-40B4-BE49-F238E27FC236}">
                <a16:creationId xmlns:a16="http://schemas.microsoft.com/office/drawing/2014/main" id="{2B3E415A-C763-FB25-95BA-641A3BC70E53}"/>
              </a:ext>
            </a:extLst>
          </p:cNvPr>
          <p:cNvSpPr txBox="1"/>
          <p:nvPr/>
        </p:nvSpPr>
        <p:spPr>
          <a:xfrm>
            <a:off x="6823508" y="4833587"/>
            <a:ext cx="5130386" cy="1384995"/>
          </a:xfrm>
          <a:prstGeom prst="rect">
            <a:avLst/>
          </a:prstGeom>
          <a:noFill/>
        </p:spPr>
        <p:txBody>
          <a:bodyPr wrap="square" rtlCol="0">
            <a:spAutoFit/>
          </a:bodyPr>
          <a:lstStyle/>
          <a:p>
            <a:r>
              <a:rPr lang="en-AU" sz="2800" b="1">
                <a:solidFill>
                  <a:schemeClr val="bg1"/>
                </a:solidFill>
              </a:rPr>
              <a:t>How would you describe our local area to someone who has never been here before? </a:t>
            </a:r>
          </a:p>
        </p:txBody>
      </p:sp>
      <p:pic>
        <p:nvPicPr>
          <p:cNvPr id="21" name="Picture 20">
            <a:extLst>
              <a:ext uri="{FF2B5EF4-FFF2-40B4-BE49-F238E27FC236}">
                <a16:creationId xmlns:a16="http://schemas.microsoft.com/office/drawing/2014/main" id="{2A081CB8-86CC-11E3-BA01-86742F6438CC}"/>
              </a:ext>
            </a:extLst>
          </p:cNvPr>
          <p:cNvPicPr>
            <a:picLocks noChangeAspect="1"/>
          </p:cNvPicPr>
          <p:nvPr/>
        </p:nvPicPr>
        <p:blipFill>
          <a:blip r:embed="rId5"/>
          <a:stretch>
            <a:fillRect/>
          </a:stretch>
        </p:blipFill>
        <p:spPr>
          <a:xfrm>
            <a:off x="5818447" y="5016272"/>
            <a:ext cx="1005061" cy="1005061"/>
          </a:xfrm>
          <a:prstGeom prst="rect">
            <a:avLst/>
          </a:prstGeom>
        </p:spPr>
      </p:pic>
    </p:spTree>
    <p:extLst>
      <p:ext uri="{BB962C8B-B14F-4D97-AF65-F5344CB8AC3E}">
        <p14:creationId xmlns:p14="http://schemas.microsoft.com/office/powerpoint/2010/main" val="1954112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98A313EC-D908-76E6-E954-BAE8DB35B2DE}"/>
              </a:ext>
            </a:extLst>
          </p:cNvPr>
          <p:cNvSpPr txBox="1"/>
          <p:nvPr/>
        </p:nvSpPr>
        <p:spPr>
          <a:xfrm>
            <a:off x="5105399" y="416115"/>
            <a:ext cx="1545771" cy="369332"/>
          </a:xfrm>
          <a:prstGeom prst="rect">
            <a:avLst/>
          </a:prstGeom>
          <a:noFill/>
        </p:spPr>
        <p:txBody>
          <a:bodyPr wrap="square" rtlCol="0">
            <a:spAutoFit/>
          </a:bodyPr>
          <a:lstStyle/>
          <a:p>
            <a:r>
              <a:rPr lang="en-AU" b="1"/>
              <a:t>LANDFORMS</a:t>
            </a:r>
          </a:p>
        </p:txBody>
      </p:sp>
      <p:sp>
        <p:nvSpPr>
          <p:cNvPr id="19" name="TextBox 18">
            <a:extLst>
              <a:ext uri="{FF2B5EF4-FFF2-40B4-BE49-F238E27FC236}">
                <a16:creationId xmlns:a16="http://schemas.microsoft.com/office/drawing/2014/main" id="{DC917164-BFFF-BC32-5727-771F2AC7CE3E}"/>
              </a:ext>
            </a:extLst>
          </p:cNvPr>
          <p:cNvSpPr txBox="1"/>
          <p:nvPr/>
        </p:nvSpPr>
        <p:spPr>
          <a:xfrm>
            <a:off x="131746" y="1830587"/>
            <a:ext cx="2188029" cy="369332"/>
          </a:xfrm>
          <a:prstGeom prst="rect">
            <a:avLst/>
          </a:prstGeom>
          <a:noFill/>
        </p:spPr>
        <p:txBody>
          <a:bodyPr wrap="square" rtlCol="0">
            <a:spAutoFit/>
          </a:bodyPr>
          <a:lstStyle/>
          <a:p>
            <a:r>
              <a:rPr lang="en-AU" b="1"/>
              <a:t>VEGETATION</a:t>
            </a:r>
          </a:p>
        </p:txBody>
      </p:sp>
      <p:sp>
        <p:nvSpPr>
          <p:cNvPr id="22" name="TextBox 21">
            <a:extLst>
              <a:ext uri="{FF2B5EF4-FFF2-40B4-BE49-F238E27FC236}">
                <a16:creationId xmlns:a16="http://schemas.microsoft.com/office/drawing/2014/main" id="{3DBED4EA-5D5B-75FD-6A26-3026CE7FD021}"/>
              </a:ext>
            </a:extLst>
          </p:cNvPr>
          <p:cNvSpPr txBox="1"/>
          <p:nvPr/>
        </p:nvSpPr>
        <p:spPr>
          <a:xfrm>
            <a:off x="10687426" y="1645921"/>
            <a:ext cx="1640114" cy="369332"/>
          </a:xfrm>
          <a:prstGeom prst="rect">
            <a:avLst/>
          </a:prstGeom>
          <a:noFill/>
        </p:spPr>
        <p:txBody>
          <a:bodyPr wrap="square" rtlCol="0">
            <a:spAutoFit/>
          </a:bodyPr>
          <a:lstStyle/>
          <a:p>
            <a:r>
              <a:rPr lang="en-AU" b="1"/>
              <a:t>WILDLIFE </a:t>
            </a:r>
          </a:p>
        </p:txBody>
      </p:sp>
      <p:cxnSp>
        <p:nvCxnSpPr>
          <p:cNvPr id="26" name="Straight Connector 25">
            <a:extLst>
              <a:ext uri="{FF2B5EF4-FFF2-40B4-BE49-F238E27FC236}">
                <a16:creationId xmlns:a16="http://schemas.microsoft.com/office/drawing/2014/main" id="{A1BCE901-1BA4-411F-596B-780C7937FABD}"/>
              </a:ext>
            </a:extLst>
          </p:cNvPr>
          <p:cNvCxnSpPr/>
          <p:nvPr/>
        </p:nvCxnSpPr>
        <p:spPr>
          <a:xfrm>
            <a:off x="0" y="0"/>
            <a:ext cx="5878286" cy="4034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0600D68-3AFC-0F68-02FA-6E0130B03C00}"/>
              </a:ext>
            </a:extLst>
          </p:cNvPr>
          <p:cNvCxnSpPr/>
          <p:nvPr/>
        </p:nvCxnSpPr>
        <p:spPr>
          <a:xfrm flipV="1">
            <a:off x="5878286" y="0"/>
            <a:ext cx="6313714" cy="403050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03FE207-DDD9-B1B8-1C6A-CCB5E2BD57D5}"/>
              </a:ext>
            </a:extLst>
          </p:cNvPr>
          <p:cNvCxnSpPr/>
          <p:nvPr/>
        </p:nvCxnSpPr>
        <p:spPr>
          <a:xfrm>
            <a:off x="5878286" y="4030507"/>
            <a:ext cx="0" cy="28274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20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97481B1-9C3C-04C9-33FE-B1B3651A4875}"/>
              </a:ext>
            </a:extLst>
          </p:cNvPr>
          <p:cNvSpPr txBox="1"/>
          <p:nvPr/>
        </p:nvSpPr>
        <p:spPr>
          <a:xfrm>
            <a:off x="396592" y="392144"/>
            <a:ext cx="11548227" cy="923330"/>
          </a:xfrm>
          <a:prstGeom prst="rect">
            <a:avLst/>
          </a:prstGeom>
          <a:solidFill>
            <a:schemeClr val="accent6">
              <a:lumMod val="60000"/>
              <a:lumOff val="40000"/>
            </a:schemeClr>
          </a:solidFill>
        </p:spPr>
        <p:txBody>
          <a:bodyPr wrap="square" lIns="0" tIns="0" rIns="0" bIns="0">
            <a:spAutoFit/>
          </a:bodyPr>
          <a:lstStyle/>
          <a:p>
            <a:pPr marL="457200" fontAlgn="base">
              <a:spcAft>
                <a:spcPts val="800"/>
              </a:spcAft>
            </a:pPr>
            <a:r>
              <a:rPr lang="en-AU" sz="3000" b="1">
                <a:solidFill>
                  <a:schemeClr val="accent2">
                    <a:lumMod val="75000"/>
                  </a:schemeClr>
                </a:solidFill>
                <a:effectLst/>
                <a:latin typeface="Calibri" panose="020F0502020204030204" pitchFamily="34" charset="0"/>
                <a:ea typeface="Calibri" panose="020F0502020204030204" pitchFamily="34" charset="0"/>
              </a:rPr>
              <a:t>Landforms </a:t>
            </a:r>
            <a:r>
              <a:rPr lang="en-AU" sz="3000" b="1">
                <a:effectLst/>
                <a:latin typeface="Calibri" panose="020F0502020204030204" pitchFamily="34" charset="0"/>
                <a:ea typeface="Calibri" panose="020F0502020204030204" pitchFamily="34" charset="0"/>
              </a:rPr>
              <a:t>are natural features of the earth’s surface and include mountains, hills, valleys, plains, rivers, lakes and coastlines. </a:t>
            </a:r>
          </a:p>
        </p:txBody>
      </p:sp>
      <p:pic>
        <p:nvPicPr>
          <p:cNvPr id="2050" name="Picture 2" descr="Victoria Mountains Mountains">
            <a:extLst>
              <a:ext uri="{FF2B5EF4-FFF2-40B4-BE49-F238E27FC236}">
                <a16:creationId xmlns:a16="http://schemas.microsoft.com/office/drawing/2014/main" id="{11CC2074-793C-3F13-CED0-509F4235A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592" y="1522851"/>
            <a:ext cx="3542924" cy="235765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orumburra, Destinations, Gippsland, Victoria, Australia">
            <a:extLst>
              <a:ext uri="{FF2B5EF4-FFF2-40B4-BE49-F238E27FC236}">
                <a16:creationId xmlns:a16="http://schemas.microsoft.com/office/drawing/2014/main" id="{0E00C3E4-1013-E17C-AEB8-415BA05C51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6175" y="1522852"/>
            <a:ext cx="3559647" cy="23708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ly Fishing in Howqua River - FlyLife Magazine">
            <a:extLst>
              <a:ext uri="{FF2B5EF4-FFF2-40B4-BE49-F238E27FC236}">
                <a16:creationId xmlns:a16="http://schemas.microsoft.com/office/drawing/2014/main" id="{011C2137-CA02-412F-6658-E3D5EA7E52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7894" y="4137706"/>
            <a:ext cx="3581755" cy="23342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ictorian Volcanic Plains Geotour, Tour, Goldfields, Victoria, Australia">
            <a:extLst>
              <a:ext uri="{FF2B5EF4-FFF2-40B4-BE49-F238E27FC236}">
                <a16:creationId xmlns:a16="http://schemas.microsoft.com/office/drawing/2014/main" id="{E7CCD809-DDED-4C01-4380-602367A61E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35761" y="1531694"/>
            <a:ext cx="3663637" cy="233420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ake Nillahcootie, Attraction, High ...">
            <a:extLst>
              <a:ext uri="{FF2B5EF4-FFF2-40B4-BE49-F238E27FC236}">
                <a16:creationId xmlns:a16="http://schemas.microsoft.com/office/drawing/2014/main" id="{BAE2B7D7-EB6F-73CD-697E-4CAEB84AB3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5122" y="4101071"/>
            <a:ext cx="3581755" cy="237084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ells Beach, Attraction, Great Ocean ...">
            <a:extLst>
              <a:ext uri="{FF2B5EF4-FFF2-40B4-BE49-F238E27FC236}">
                <a16:creationId xmlns:a16="http://schemas.microsoft.com/office/drawing/2014/main" id="{B5869521-986F-2BFB-32FC-FA8F9C94FA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35761" y="4101071"/>
            <a:ext cx="3663637" cy="2370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845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68A80-628D-2F29-2A00-5785127FD9D0}"/>
              </a:ext>
            </a:extLst>
          </p:cNvPr>
          <p:cNvPicPr>
            <a:picLocks noChangeAspect="1"/>
          </p:cNvPicPr>
          <p:nvPr/>
        </p:nvPicPr>
        <p:blipFill>
          <a:blip r:embed="rId3"/>
          <a:stretch>
            <a:fillRect/>
          </a:stretch>
        </p:blipFill>
        <p:spPr>
          <a:xfrm>
            <a:off x="1119493" y="658666"/>
            <a:ext cx="1005061" cy="1005061"/>
          </a:xfrm>
          <a:prstGeom prst="rect">
            <a:avLst/>
          </a:prstGeom>
        </p:spPr>
      </p:pic>
      <p:sp>
        <p:nvSpPr>
          <p:cNvPr id="5" name="TextBox 4">
            <a:extLst>
              <a:ext uri="{FF2B5EF4-FFF2-40B4-BE49-F238E27FC236}">
                <a16:creationId xmlns:a16="http://schemas.microsoft.com/office/drawing/2014/main" id="{6C185DE7-569C-CAA0-CD6D-9D2D1FED6D8D}"/>
              </a:ext>
            </a:extLst>
          </p:cNvPr>
          <p:cNvSpPr txBox="1"/>
          <p:nvPr/>
        </p:nvSpPr>
        <p:spPr>
          <a:xfrm>
            <a:off x="2206171" y="499478"/>
            <a:ext cx="9681029" cy="1323439"/>
          </a:xfrm>
          <a:prstGeom prst="rect">
            <a:avLst/>
          </a:prstGeom>
          <a:noFill/>
        </p:spPr>
        <p:txBody>
          <a:bodyPr wrap="square" rtlCol="0">
            <a:spAutoFit/>
          </a:bodyPr>
          <a:lstStyle/>
          <a:p>
            <a:r>
              <a:rPr lang="en-AU" sz="4000" b="1">
                <a:solidFill>
                  <a:schemeClr val="bg1"/>
                </a:solidFill>
              </a:rPr>
              <a:t>What types of wildlife do we have in our local area?</a:t>
            </a:r>
          </a:p>
        </p:txBody>
      </p:sp>
      <p:sp>
        <p:nvSpPr>
          <p:cNvPr id="7" name="TextBox 6">
            <a:extLst>
              <a:ext uri="{FF2B5EF4-FFF2-40B4-BE49-F238E27FC236}">
                <a16:creationId xmlns:a16="http://schemas.microsoft.com/office/drawing/2014/main" id="{7F9C22A8-40FF-6F99-5D0C-DC4FEB933F3A}"/>
              </a:ext>
            </a:extLst>
          </p:cNvPr>
          <p:cNvSpPr txBox="1"/>
          <p:nvPr/>
        </p:nvSpPr>
        <p:spPr>
          <a:xfrm>
            <a:off x="698717" y="1903360"/>
            <a:ext cx="3323772" cy="369332"/>
          </a:xfrm>
          <a:prstGeom prst="rect">
            <a:avLst/>
          </a:prstGeom>
          <a:noFill/>
        </p:spPr>
        <p:txBody>
          <a:bodyPr wrap="square" rtlCol="0">
            <a:spAutoFit/>
          </a:bodyPr>
          <a:lstStyle/>
          <a:p>
            <a:r>
              <a:rPr lang="en-AU" b="1"/>
              <a:t>Mammals </a:t>
            </a:r>
          </a:p>
        </p:txBody>
      </p:sp>
      <p:sp>
        <p:nvSpPr>
          <p:cNvPr id="8" name="TextBox 7">
            <a:extLst>
              <a:ext uri="{FF2B5EF4-FFF2-40B4-BE49-F238E27FC236}">
                <a16:creationId xmlns:a16="http://schemas.microsoft.com/office/drawing/2014/main" id="{2FCF7FD0-043A-3720-8DBF-09C25B48A216}"/>
              </a:ext>
            </a:extLst>
          </p:cNvPr>
          <p:cNvSpPr txBox="1"/>
          <p:nvPr/>
        </p:nvSpPr>
        <p:spPr>
          <a:xfrm>
            <a:off x="8271733" y="1903360"/>
            <a:ext cx="1465943" cy="369332"/>
          </a:xfrm>
          <a:prstGeom prst="rect">
            <a:avLst/>
          </a:prstGeom>
          <a:noFill/>
        </p:spPr>
        <p:txBody>
          <a:bodyPr wrap="square" rtlCol="0">
            <a:spAutoFit/>
          </a:bodyPr>
          <a:lstStyle/>
          <a:p>
            <a:r>
              <a:rPr lang="en-AU" b="1"/>
              <a:t>Birds</a:t>
            </a:r>
          </a:p>
        </p:txBody>
      </p:sp>
      <p:sp>
        <p:nvSpPr>
          <p:cNvPr id="9" name="TextBox 8">
            <a:extLst>
              <a:ext uri="{FF2B5EF4-FFF2-40B4-BE49-F238E27FC236}">
                <a16:creationId xmlns:a16="http://schemas.microsoft.com/office/drawing/2014/main" id="{C6E2C239-3314-0967-7126-B77D138D8AC8}"/>
              </a:ext>
            </a:extLst>
          </p:cNvPr>
          <p:cNvSpPr txBox="1"/>
          <p:nvPr/>
        </p:nvSpPr>
        <p:spPr>
          <a:xfrm>
            <a:off x="4442627" y="4077028"/>
            <a:ext cx="2002971" cy="369332"/>
          </a:xfrm>
          <a:prstGeom prst="rect">
            <a:avLst/>
          </a:prstGeom>
          <a:noFill/>
        </p:spPr>
        <p:txBody>
          <a:bodyPr wrap="square" rtlCol="0">
            <a:spAutoFit/>
          </a:bodyPr>
          <a:lstStyle/>
          <a:p>
            <a:r>
              <a:rPr lang="en-AU" b="1"/>
              <a:t>Invertebrates</a:t>
            </a:r>
            <a:r>
              <a:rPr lang="en-AU"/>
              <a:t> </a:t>
            </a:r>
          </a:p>
        </p:txBody>
      </p:sp>
      <p:sp>
        <p:nvSpPr>
          <p:cNvPr id="10" name="TextBox 9">
            <a:extLst>
              <a:ext uri="{FF2B5EF4-FFF2-40B4-BE49-F238E27FC236}">
                <a16:creationId xmlns:a16="http://schemas.microsoft.com/office/drawing/2014/main" id="{67CD1C15-A7CC-1F5B-48ED-F9BF7E3F5C1D}"/>
              </a:ext>
            </a:extLst>
          </p:cNvPr>
          <p:cNvSpPr txBox="1"/>
          <p:nvPr/>
        </p:nvSpPr>
        <p:spPr>
          <a:xfrm>
            <a:off x="751166" y="4068237"/>
            <a:ext cx="1741714" cy="369332"/>
          </a:xfrm>
          <a:prstGeom prst="rect">
            <a:avLst/>
          </a:prstGeom>
          <a:noFill/>
        </p:spPr>
        <p:txBody>
          <a:bodyPr wrap="square" rtlCol="0">
            <a:spAutoFit/>
          </a:bodyPr>
          <a:lstStyle/>
          <a:p>
            <a:r>
              <a:rPr lang="en-AU" b="1"/>
              <a:t>Amphibians</a:t>
            </a:r>
            <a:r>
              <a:rPr lang="en-AU"/>
              <a:t> </a:t>
            </a:r>
          </a:p>
        </p:txBody>
      </p:sp>
      <p:sp>
        <p:nvSpPr>
          <p:cNvPr id="11" name="TextBox 10">
            <a:extLst>
              <a:ext uri="{FF2B5EF4-FFF2-40B4-BE49-F238E27FC236}">
                <a16:creationId xmlns:a16="http://schemas.microsoft.com/office/drawing/2014/main" id="{7EBA6E22-FBE7-2121-06AD-277FB5C7B62B}"/>
              </a:ext>
            </a:extLst>
          </p:cNvPr>
          <p:cNvSpPr txBox="1"/>
          <p:nvPr/>
        </p:nvSpPr>
        <p:spPr>
          <a:xfrm>
            <a:off x="8271733" y="4069376"/>
            <a:ext cx="1741714" cy="369332"/>
          </a:xfrm>
          <a:prstGeom prst="rect">
            <a:avLst/>
          </a:prstGeom>
          <a:noFill/>
        </p:spPr>
        <p:txBody>
          <a:bodyPr wrap="square" rtlCol="0">
            <a:spAutoFit/>
          </a:bodyPr>
          <a:lstStyle/>
          <a:p>
            <a:r>
              <a:rPr lang="en-AU" b="1"/>
              <a:t>Reptiles</a:t>
            </a:r>
            <a:r>
              <a:rPr lang="en-AU"/>
              <a:t> </a:t>
            </a:r>
          </a:p>
        </p:txBody>
      </p:sp>
      <p:sp>
        <p:nvSpPr>
          <p:cNvPr id="12" name="TextBox 11">
            <a:extLst>
              <a:ext uri="{FF2B5EF4-FFF2-40B4-BE49-F238E27FC236}">
                <a16:creationId xmlns:a16="http://schemas.microsoft.com/office/drawing/2014/main" id="{E28AD4AA-C769-D1B0-78C8-484C0EC55963}"/>
              </a:ext>
            </a:extLst>
          </p:cNvPr>
          <p:cNvSpPr txBox="1"/>
          <p:nvPr/>
        </p:nvSpPr>
        <p:spPr>
          <a:xfrm>
            <a:off x="4442627" y="1911064"/>
            <a:ext cx="754742" cy="369332"/>
          </a:xfrm>
          <a:prstGeom prst="rect">
            <a:avLst/>
          </a:prstGeom>
          <a:noFill/>
        </p:spPr>
        <p:txBody>
          <a:bodyPr wrap="square" rtlCol="0">
            <a:spAutoFit/>
          </a:bodyPr>
          <a:lstStyle/>
          <a:p>
            <a:r>
              <a:rPr lang="en-AU" b="1"/>
              <a:t>Fish</a:t>
            </a:r>
            <a:r>
              <a:rPr lang="en-AU"/>
              <a:t> </a:t>
            </a:r>
          </a:p>
        </p:txBody>
      </p:sp>
      <p:pic>
        <p:nvPicPr>
          <p:cNvPr id="2052" name="Picture 4" descr="How citizen scientists help koala conservation efforts, and what you can do  to contribute - ABC News">
            <a:extLst>
              <a:ext uri="{FF2B5EF4-FFF2-40B4-BE49-F238E27FC236}">
                <a16:creationId xmlns:a16="http://schemas.microsoft.com/office/drawing/2014/main" id="{FD76095F-F411-8F94-2302-122A3C88E19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1059"/>
          <a:stretch/>
        </p:blipFill>
        <p:spPr bwMode="auto">
          <a:xfrm>
            <a:off x="824599" y="2193946"/>
            <a:ext cx="2503452" cy="158370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ed-finned blue-eye fish released ...">
            <a:extLst>
              <a:ext uri="{FF2B5EF4-FFF2-40B4-BE49-F238E27FC236}">
                <a16:creationId xmlns:a16="http://schemas.microsoft.com/office/drawing/2014/main" id="{55E5D2D7-6586-7F05-4734-42603300A1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8342" y="2193946"/>
            <a:ext cx="2723172"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Kookaburra - ABC News">
            <a:extLst>
              <a:ext uri="{FF2B5EF4-FFF2-40B4-BE49-F238E27FC236}">
                <a16:creationId xmlns:a16="http://schemas.microsoft.com/office/drawing/2014/main" id="{8D0E2B3A-3851-C52A-DE6E-5EBC56069B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76090" y="2185699"/>
            <a:ext cx="2723172"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Frogs of Victoria – Go Birding">
            <a:extLst>
              <a:ext uri="{FF2B5EF4-FFF2-40B4-BE49-F238E27FC236}">
                <a16:creationId xmlns:a16="http://schemas.microsoft.com/office/drawing/2014/main" id="{4BA4AC83-F8F9-39AA-6F9B-CA82221352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8450" y="4388929"/>
            <a:ext cx="2532207" cy="1583704"/>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beelieve?! Our guide to native bees ...">
            <a:extLst>
              <a:ext uri="{FF2B5EF4-FFF2-40B4-BE49-F238E27FC236}">
                <a16:creationId xmlns:a16="http://schemas.microsoft.com/office/drawing/2014/main" id="{95567EC6-0D6D-3DDA-783B-4D5FE9AC59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38342" y="4388929"/>
            <a:ext cx="2723172" cy="160020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Tiger Snake - The Australian Museum">
            <a:extLst>
              <a:ext uri="{FF2B5EF4-FFF2-40B4-BE49-F238E27FC236}">
                <a16:creationId xmlns:a16="http://schemas.microsoft.com/office/drawing/2014/main" id="{D382E96B-DF45-43BE-197B-87B9BC7AAC1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62689" y="4388929"/>
            <a:ext cx="2736573" cy="1600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708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306A8505-AF3E-DEF2-8EA0-4996354B1BA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03B8151-CBA8-F4E1-B82F-368E3470738B}"/>
              </a:ext>
            </a:extLst>
          </p:cNvPr>
          <p:cNvSpPr txBox="1"/>
          <p:nvPr/>
        </p:nvSpPr>
        <p:spPr>
          <a:xfrm>
            <a:off x="242035" y="689655"/>
            <a:ext cx="11707929" cy="1431161"/>
          </a:xfrm>
          <a:prstGeom prst="rect">
            <a:avLst/>
          </a:prstGeom>
          <a:solidFill>
            <a:schemeClr val="accent6">
              <a:lumMod val="60000"/>
              <a:lumOff val="40000"/>
            </a:schemeClr>
          </a:solidFill>
        </p:spPr>
        <p:txBody>
          <a:bodyPr wrap="square" lIns="0" tIns="0" rIns="0" bIns="0">
            <a:spAutoFit/>
          </a:bodyPr>
          <a:lstStyle/>
          <a:p>
            <a:pPr marL="87313" fontAlgn="base">
              <a:spcAft>
                <a:spcPts val="800"/>
              </a:spcAft>
            </a:pPr>
            <a:r>
              <a:rPr lang="en-AU" sz="3100" b="1">
                <a:solidFill>
                  <a:schemeClr val="accent2">
                    <a:lumMod val="75000"/>
                  </a:schemeClr>
                </a:solidFill>
                <a:effectLst/>
                <a:latin typeface="Calibri" panose="020F0502020204030204" pitchFamily="34" charset="0"/>
                <a:ea typeface="Calibri" panose="020F0502020204030204" pitchFamily="34" charset="0"/>
              </a:rPr>
              <a:t>Vegetation</a:t>
            </a:r>
            <a:r>
              <a:rPr lang="en-AU" sz="3100">
                <a:effectLst/>
                <a:latin typeface="Calibri" panose="020F0502020204030204" pitchFamily="34" charset="0"/>
                <a:ea typeface="Calibri" panose="020F0502020204030204" pitchFamily="34" charset="0"/>
              </a:rPr>
              <a:t> </a:t>
            </a:r>
            <a:r>
              <a:rPr lang="en-AU" sz="3100" b="1">
                <a:effectLst/>
                <a:latin typeface="Calibri" panose="020F0502020204030204" pitchFamily="34" charset="0"/>
                <a:ea typeface="Calibri" panose="020F0502020204030204" pitchFamily="34" charset="0"/>
              </a:rPr>
              <a:t>is the </a:t>
            </a:r>
            <a:r>
              <a:rPr lang="en-AU" sz="3100" b="1" u="sng">
                <a:effectLst/>
                <a:latin typeface="Calibri" panose="020F0502020204030204" pitchFamily="34" charset="0"/>
                <a:ea typeface="Calibri" panose="020F0502020204030204" pitchFamily="34" charset="0"/>
              </a:rPr>
              <a:t>collection</a:t>
            </a:r>
            <a:r>
              <a:rPr lang="en-AU" sz="3100" b="1">
                <a:effectLst/>
                <a:latin typeface="Calibri" panose="020F0502020204030204" pitchFamily="34" charset="0"/>
                <a:ea typeface="Calibri" panose="020F0502020204030204" pitchFamily="34" charset="0"/>
              </a:rPr>
              <a:t> of plant species that grow in a particular location. It includes trees, shrubs, grasses, flowers and other forms of plant life. </a:t>
            </a:r>
          </a:p>
        </p:txBody>
      </p:sp>
      <p:pic>
        <p:nvPicPr>
          <p:cNvPr id="11" name="Picture 10" descr="A forest of trees&#10;&#10;Description automatically generated with low confidence">
            <a:extLst>
              <a:ext uri="{FF2B5EF4-FFF2-40B4-BE49-F238E27FC236}">
                <a16:creationId xmlns:a16="http://schemas.microsoft.com/office/drawing/2014/main" id="{7C6BA27E-EEB5-4142-D123-7352890788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9768" y="2657817"/>
            <a:ext cx="3690192" cy="3112460"/>
          </a:xfrm>
          <a:prstGeom prst="rect">
            <a:avLst/>
          </a:prstGeom>
        </p:spPr>
      </p:pic>
      <p:pic>
        <p:nvPicPr>
          <p:cNvPr id="8" name="Picture 7">
            <a:extLst>
              <a:ext uri="{FF2B5EF4-FFF2-40B4-BE49-F238E27FC236}">
                <a16:creationId xmlns:a16="http://schemas.microsoft.com/office/drawing/2014/main" id="{DC8CE35D-B821-EF58-A36C-F66B75EBF99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2035" y="2693253"/>
            <a:ext cx="3690195" cy="3112461"/>
          </a:xfrm>
          <a:prstGeom prst="rect">
            <a:avLst/>
          </a:prstGeom>
          <a:noFill/>
        </p:spPr>
      </p:pic>
      <p:pic>
        <p:nvPicPr>
          <p:cNvPr id="10" name="Picture 9" descr="Photos of Falls to Hotham Alpine Crossing via Australian Alps Walking Track  - Victoria, Australia | AllTrails">
            <a:extLst>
              <a:ext uri="{FF2B5EF4-FFF2-40B4-BE49-F238E27FC236}">
                <a16:creationId xmlns:a16="http://schemas.microsoft.com/office/drawing/2014/main" id="{7264A447-E02A-7281-6C35-3C12D0F8216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38777" y="2704562"/>
            <a:ext cx="3914444" cy="3112461"/>
          </a:xfrm>
          <a:prstGeom prst="rect">
            <a:avLst/>
          </a:prstGeom>
          <a:noFill/>
          <a:ln>
            <a:noFill/>
          </a:ln>
        </p:spPr>
      </p:pic>
      <p:sp>
        <p:nvSpPr>
          <p:cNvPr id="2" name="TextBox 1">
            <a:extLst>
              <a:ext uri="{FF2B5EF4-FFF2-40B4-BE49-F238E27FC236}">
                <a16:creationId xmlns:a16="http://schemas.microsoft.com/office/drawing/2014/main" id="{CBA7C967-30B0-82D0-DC76-26BA631D0269}"/>
              </a:ext>
            </a:extLst>
          </p:cNvPr>
          <p:cNvSpPr txBox="1"/>
          <p:nvPr/>
        </p:nvSpPr>
        <p:spPr>
          <a:xfrm>
            <a:off x="3537959" y="666572"/>
            <a:ext cx="1717705" cy="369332"/>
          </a:xfrm>
          <a:prstGeom prst="rect">
            <a:avLst/>
          </a:prstGeom>
          <a:noFill/>
        </p:spPr>
        <p:txBody>
          <a:bodyPr wrap="square" lIns="91440" tIns="45720" rIns="91440" bIns="45720" rtlCol="0" anchor="t">
            <a:spAutoFit/>
          </a:bodyPr>
          <a:lstStyle/>
          <a:p>
            <a:endParaRPr lang="en-AU">
              <a:cs typeface="Calibri"/>
            </a:endParaRPr>
          </a:p>
        </p:txBody>
      </p:sp>
    </p:spTree>
    <p:extLst>
      <p:ext uri="{BB962C8B-B14F-4D97-AF65-F5344CB8AC3E}">
        <p14:creationId xmlns:p14="http://schemas.microsoft.com/office/powerpoint/2010/main" val="681379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306A8505-AF3E-DEF2-8EA0-4996354B1BAE}"/>
            </a:ext>
          </a:extLst>
        </p:cNvPr>
        <p:cNvGrpSpPr/>
        <p:nvPr/>
      </p:nvGrpSpPr>
      <p:grpSpPr>
        <a:xfrm>
          <a:off x="0" y="0"/>
          <a:ext cx="0" cy="0"/>
          <a:chOff x="0" y="0"/>
          <a:chExt cx="0" cy="0"/>
        </a:xfrm>
      </p:grpSpPr>
      <p:pic>
        <p:nvPicPr>
          <p:cNvPr id="6" name="Picture 5" descr="Map&#10;&#10;Description automatically generated">
            <a:extLst>
              <a:ext uri="{FF2B5EF4-FFF2-40B4-BE49-F238E27FC236}">
                <a16:creationId xmlns:a16="http://schemas.microsoft.com/office/drawing/2014/main" id="{1813C776-E05F-4601-8D4C-4A90C6668B07}"/>
              </a:ext>
            </a:extLst>
          </p:cNvPr>
          <p:cNvPicPr>
            <a:picLocks noChangeAspect="1"/>
          </p:cNvPicPr>
          <p:nvPr/>
        </p:nvPicPr>
        <p:blipFill rotWithShape="1">
          <a:blip r:embed="rId3">
            <a:extLst>
              <a:ext uri="{28A0092B-C50C-407E-A947-70E740481C1C}">
                <a14:useLocalDpi xmlns:a14="http://schemas.microsoft.com/office/drawing/2010/main" val="0"/>
              </a:ext>
            </a:extLst>
          </a:blip>
          <a:srcRect l="23258" t="17237" r="13864" b="4646"/>
          <a:stretch/>
        </p:blipFill>
        <p:spPr>
          <a:xfrm>
            <a:off x="248049" y="1685818"/>
            <a:ext cx="6404562" cy="4475629"/>
          </a:xfrm>
          <a:prstGeom prst="rect">
            <a:avLst/>
          </a:prstGeom>
        </p:spPr>
      </p:pic>
      <p:sp>
        <p:nvSpPr>
          <p:cNvPr id="2" name="TextBox 1">
            <a:extLst>
              <a:ext uri="{FF2B5EF4-FFF2-40B4-BE49-F238E27FC236}">
                <a16:creationId xmlns:a16="http://schemas.microsoft.com/office/drawing/2014/main" id="{CBA7C967-30B0-82D0-DC76-26BA631D0269}"/>
              </a:ext>
            </a:extLst>
          </p:cNvPr>
          <p:cNvSpPr txBox="1"/>
          <p:nvPr/>
        </p:nvSpPr>
        <p:spPr>
          <a:xfrm>
            <a:off x="3537959" y="666572"/>
            <a:ext cx="1717705" cy="369332"/>
          </a:xfrm>
          <a:prstGeom prst="rect">
            <a:avLst/>
          </a:prstGeom>
          <a:noFill/>
        </p:spPr>
        <p:txBody>
          <a:bodyPr wrap="square" lIns="91440" tIns="45720" rIns="91440" bIns="45720" rtlCol="0" anchor="t">
            <a:spAutoFit/>
          </a:bodyPr>
          <a:lstStyle/>
          <a:p>
            <a:endParaRPr lang="en-AU">
              <a:cs typeface="Calibri"/>
            </a:endParaRPr>
          </a:p>
        </p:txBody>
      </p:sp>
      <p:sp>
        <p:nvSpPr>
          <p:cNvPr id="4" name="TextBox 3">
            <a:extLst>
              <a:ext uri="{FF2B5EF4-FFF2-40B4-BE49-F238E27FC236}">
                <a16:creationId xmlns:a16="http://schemas.microsoft.com/office/drawing/2014/main" id="{4BE5BA10-07F8-83DF-3281-7B91E2E13F9C}"/>
              </a:ext>
            </a:extLst>
          </p:cNvPr>
          <p:cNvSpPr txBox="1"/>
          <p:nvPr/>
        </p:nvSpPr>
        <p:spPr>
          <a:xfrm>
            <a:off x="309501" y="279417"/>
            <a:ext cx="11707928" cy="1046440"/>
          </a:xfrm>
          <a:prstGeom prst="rect">
            <a:avLst/>
          </a:prstGeom>
          <a:solidFill>
            <a:schemeClr val="accent6">
              <a:lumMod val="60000"/>
              <a:lumOff val="40000"/>
            </a:schemeClr>
          </a:solidFill>
        </p:spPr>
        <p:txBody>
          <a:bodyPr wrap="square" rtlCol="0">
            <a:spAutoFit/>
          </a:bodyPr>
          <a:lstStyle/>
          <a:p>
            <a:r>
              <a:rPr lang="en-AU" sz="3100" b="1"/>
              <a:t>Across Victoria, there are different vegetation types, including </a:t>
            </a:r>
            <a:r>
              <a:rPr lang="en-AU" sz="3100" b="1">
                <a:solidFill>
                  <a:schemeClr val="accent2">
                    <a:lumMod val="75000"/>
                  </a:schemeClr>
                </a:solidFill>
              </a:rPr>
              <a:t>forest, woodland, shrubland, scrub, mallee, grassland </a:t>
            </a:r>
            <a:r>
              <a:rPr lang="en-AU" sz="3100" b="1"/>
              <a:t>and </a:t>
            </a:r>
            <a:r>
              <a:rPr lang="en-AU" sz="3100" b="1">
                <a:solidFill>
                  <a:schemeClr val="accent2">
                    <a:lumMod val="75000"/>
                  </a:schemeClr>
                </a:solidFill>
              </a:rPr>
              <a:t>rainforest</a:t>
            </a:r>
            <a:r>
              <a:rPr lang="en-AU" sz="3100" b="1"/>
              <a:t>. </a:t>
            </a:r>
          </a:p>
        </p:txBody>
      </p:sp>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id="{87137F6F-E645-A8FD-F923-EF0757B7715E}"/>
                  </a:ext>
                </a:extLst>
              </p14:cNvPr>
              <p14:cNvContentPartPr/>
              <p14:nvPr/>
            </p14:nvContentPartPr>
            <p14:xfrm>
              <a:off x="309501" y="1685818"/>
              <a:ext cx="6281548" cy="4369545"/>
            </p14:xfrm>
          </p:contentPart>
        </mc:Choice>
        <mc:Fallback xmlns="">
          <p:pic>
            <p:nvPicPr>
              <p:cNvPr id="12" name="Ink 11">
                <a:extLst>
                  <a:ext uri="{FF2B5EF4-FFF2-40B4-BE49-F238E27FC236}">
                    <a16:creationId xmlns:a16="http://schemas.microsoft.com/office/drawing/2014/main" id="{87137F6F-E645-A8FD-F923-EF0757B7715E}"/>
                  </a:ext>
                </a:extLst>
              </p:cNvPr>
              <p:cNvPicPr/>
              <p:nvPr/>
            </p:nvPicPr>
            <p:blipFill>
              <a:blip r:embed="rId5"/>
              <a:stretch>
                <a:fillRect/>
              </a:stretch>
            </p:blipFill>
            <p:spPr>
              <a:xfrm>
                <a:off x="293661" y="1669977"/>
                <a:ext cx="6312868" cy="4400867"/>
              </a:xfrm>
              <a:prstGeom prst="rect">
                <a:avLst/>
              </a:prstGeom>
            </p:spPr>
          </p:pic>
        </mc:Fallback>
      </mc:AlternateContent>
      <p:pic>
        <p:nvPicPr>
          <p:cNvPr id="16" name="Picture 15" descr="A white icon with a question mark&#10;&#10;Description automatically generated">
            <a:extLst>
              <a:ext uri="{FF2B5EF4-FFF2-40B4-BE49-F238E27FC236}">
                <a16:creationId xmlns:a16="http://schemas.microsoft.com/office/drawing/2014/main" id="{9976374C-4D2D-24B7-A960-45A62BFC2BE0}"/>
              </a:ext>
            </a:extLst>
          </p:cNvPr>
          <p:cNvPicPr>
            <a:picLocks noChangeAspect="1"/>
          </p:cNvPicPr>
          <p:nvPr/>
        </p:nvPicPr>
        <p:blipFill>
          <a:blip r:embed="rId6"/>
          <a:stretch>
            <a:fillRect/>
          </a:stretch>
        </p:blipFill>
        <p:spPr>
          <a:xfrm>
            <a:off x="7121131" y="3265161"/>
            <a:ext cx="1136820" cy="1136820"/>
          </a:xfrm>
          <a:prstGeom prst="rect">
            <a:avLst/>
          </a:prstGeom>
        </p:spPr>
      </p:pic>
      <p:sp>
        <p:nvSpPr>
          <p:cNvPr id="18" name="TextBox 17">
            <a:extLst>
              <a:ext uri="{FF2B5EF4-FFF2-40B4-BE49-F238E27FC236}">
                <a16:creationId xmlns:a16="http://schemas.microsoft.com/office/drawing/2014/main" id="{38C29938-612A-2FE0-AC83-014DA211A47A}"/>
              </a:ext>
            </a:extLst>
          </p:cNvPr>
          <p:cNvSpPr txBox="1"/>
          <p:nvPr/>
        </p:nvSpPr>
        <p:spPr>
          <a:xfrm>
            <a:off x="8257951" y="2979491"/>
            <a:ext cx="3594836" cy="1708160"/>
          </a:xfrm>
          <a:prstGeom prst="rect">
            <a:avLst/>
          </a:prstGeom>
          <a:noFill/>
        </p:spPr>
        <p:txBody>
          <a:bodyPr wrap="square" rtlCol="0">
            <a:spAutoFit/>
          </a:bodyPr>
          <a:lstStyle/>
          <a:p>
            <a:r>
              <a:rPr lang="en-AU" sz="3500" b="1">
                <a:solidFill>
                  <a:schemeClr val="bg1"/>
                </a:solidFill>
              </a:rPr>
              <a:t>Which vegetation types do we have in our local area?</a:t>
            </a:r>
          </a:p>
        </p:txBody>
      </p:sp>
    </p:spTree>
    <p:extLst>
      <p:ext uri="{BB962C8B-B14F-4D97-AF65-F5344CB8AC3E}">
        <p14:creationId xmlns:p14="http://schemas.microsoft.com/office/powerpoint/2010/main" val="33268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DE034634-60D8-CBB4-D70A-C3EC4305BF6F}"/>
            </a:ext>
          </a:extLst>
        </p:cNvPr>
        <p:cNvGrpSpPr/>
        <p:nvPr/>
      </p:nvGrpSpPr>
      <p:grpSpPr>
        <a:xfrm>
          <a:off x="0" y="0"/>
          <a:ext cx="0" cy="0"/>
          <a:chOff x="0" y="0"/>
          <a:chExt cx="0" cy="0"/>
        </a:xfrm>
      </p:grpSpPr>
      <p:pic>
        <p:nvPicPr>
          <p:cNvPr id="18438" name="Picture 6" descr="Dry forests and woodlands">
            <a:extLst>
              <a:ext uri="{FF2B5EF4-FFF2-40B4-BE49-F238E27FC236}">
                <a16:creationId xmlns:a16="http://schemas.microsoft.com/office/drawing/2014/main" id="{CC1E3002-4401-1303-E15F-0AECBD8F6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358" y="1590652"/>
            <a:ext cx="5514842" cy="40118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forest of trees&#10;&#10;Description automatically generated with low confidence">
            <a:extLst>
              <a:ext uri="{FF2B5EF4-FFF2-40B4-BE49-F238E27FC236}">
                <a16:creationId xmlns:a16="http://schemas.microsoft.com/office/drawing/2014/main" id="{D0E7E4D4-4896-BD8C-9525-64616A2DBC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5999" y="1604508"/>
            <a:ext cx="5788447" cy="3998006"/>
          </a:xfrm>
          <a:prstGeom prst="rect">
            <a:avLst/>
          </a:prstGeom>
        </p:spPr>
      </p:pic>
      <p:sp>
        <p:nvSpPr>
          <p:cNvPr id="7" name="TextBox 6">
            <a:extLst>
              <a:ext uri="{FF2B5EF4-FFF2-40B4-BE49-F238E27FC236}">
                <a16:creationId xmlns:a16="http://schemas.microsoft.com/office/drawing/2014/main" id="{4413809E-E48F-5C50-8130-C31099CEBE09}"/>
              </a:ext>
            </a:extLst>
          </p:cNvPr>
          <p:cNvSpPr txBox="1"/>
          <p:nvPr/>
        </p:nvSpPr>
        <p:spPr>
          <a:xfrm>
            <a:off x="3197901" y="210048"/>
            <a:ext cx="6096000" cy="1246495"/>
          </a:xfrm>
          <a:prstGeom prst="rect">
            <a:avLst/>
          </a:prstGeom>
          <a:noFill/>
        </p:spPr>
        <p:txBody>
          <a:bodyPr wrap="square">
            <a:spAutoFit/>
          </a:bodyPr>
          <a:lstStyle/>
          <a:p>
            <a:r>
              <a:rPr lang="en-US" sz="2500" b="1"/>
              <a:t>Lots of tall trees </a:t>
            </a:r>
          </a:p>
          <a:p>
            <a:r>
              <a:rPr lang="en-US" sz="2500" b="1"/>
              <a:t>Lots of shrubs</a:t>
            </a:r>
          </a:p>
          <a:p>
            <a:r>
              <a:rPr lang="en-US" sz="2500" b="1"/>
              <a:t>Some grasses and herbs</a:t>
            </a:r>
            <a:endParaRPr lang="en-AU" sz="2500" b="1"/>
          </a:p>
        </p:txBody>
      </p:sp>
      <p:sp>
        <p:nvSpPr>
          <p:cNvPr id="6" name="Rectangle 5">
            <a:extLst>
              <a:ext uri="{FF2B5EF4-FFF2-40B4-BE49-F238E27FC236}">
                <a16:creationId xmlns:a16="http://schemas.microsoft.com/office/drawing/2014/main" id="{E3FB0AB7-8433-7300-1279-774FDAF472F1}"/>
              </a:ext>
            </a:extLst>
          </p:cNvPr>
          <p:cNvSpPr/>
          <p:nvPr/>
        </p:nvSpPr>
        <p:spPr>
          <a:xfrm>
            <a:off x="-588963" y="324384"/>
            <a:ext cx="5216526" cy="11519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6000" b="1">
                <a:solidFill>
                  <a:schemeClr val="tx1"/>
                </a:solidFill>
                <a:latin typeface="Calibri" panose="020F0502020204030204" pitchFamily="34" charset="0"/>
                <a:cs typeface="Calibri" panose="020F0502020204030204" pitchFamily="34" charset="0"/>
              </a:rPr>
              <a:t>Forest</a:t>
            </a:r>
          </a:p>
        </p:txBody>
      </p:sp>
    </p:spTree>
    <p:extLst>
      <p:ext uri="{BB962C8B-B14F-4D97-AF65-F5344CB8AC3E}">
        <p14:creationId xmlns:p14="http://schemas.microsoft.com/office/powerpoint/2010/main" val="1020750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4A87DE5-0842-70A4-17A5-725337DC73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10233BA-D0B7-AA7C-C1D1-16D749B4C8A8}"/>
              </a:ext>
            </a:extLst>
          </p:cNvPr>
          <p:cNvSpPr/>
          <p:nvPr/>
        </p:nvSpPr>
        <p:spPr>
          <a:xfrm>
            <a:off x="-227013" y="543459"/>
            <a:ext cx="5216526" cy="11519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6000" b="1">
                <a:solidFill>
                  <a:schemeClr val="tx1"/>
                </a:solidFill>
                <a:latin typeface="Calibri" panose="020F0502020204030204" pitchFamily="34" charset="0"/>
                <a:cs typeface="Calibri" panose="020F0502020204030204" pitchFamily="34" charset="0"/>
              </a:rPr>
              <a:t>Woodland</a:t>
            </a:r>
          </a:p>
        </p:txBody>
      </p:sp>
      <p:sp>
        <p:nvSpPr>
          <p:cNvPr id="8" name="TextBox 7">
            <a:extLst>
              <a:ext uri="{FF2B5EF4-FFF2-40B4-BE49-F238E27FC236}">
                <a16:creationId xmlns:a16="http://schemas.microsoft.com/office/drawing/2014/main" id="{E840BFBA-EECE-FAA7-15B5-4DB1BBB18292}"/>
              </a:ext>
            </a:extLst>
          </p:cNvPr>
          <p:cNvSpPr txBox="1"/>
          <p:nvPr/>
        </p:nvSpPr>
        <p:spPr>
          <a:xfrm>
            <a:off x="4199053" y="643441"/>
            <a:ext cx="6243636" cy="861774"/>
          </a:xfrm>
          <a:prstGeom prst="rect">
            <a:avLst/>
          </a:prstGeom>
          <a:noFill/>
        </p:spPr>
        <p:txBody>
          <a:bodyPr wrap="square">
            <a:spAutoFit/>
          </a:bodyPr>
          <a:lstStyle/>
          <a:p>
            <a:r>
              <a:rPr lang="en-US" sz="2500" b="1"/>
              <a:t>Some trees and shrubs</a:t>
            </a:r>
          </a:p>
          <a:p>
            <a:r>
              <a:rPr lang="en-US" sz="2500" b="1"/>
              <a:t>Lots of grasses</a:t>
            </a:r>
          </a:p>
        </p:txBody>
      </p:sp>
      <p:pic>
        <p:nvPicPr>
          <p:cNvPr id="20482" name="Picture 2" descr="Restoration thinning to recover habitat">
            <a:extLst>
              <a:ext uri="{FF2B5EF4-FFF2-40B4-BE49-F238E27FC236}">
                <a16:creationId xmlns:a16="http://schemas.microsoft.com/office/drawing/2014/main" id="{4259B7BF-39D6-DEB0-4E75-22A9781619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338" y="1708193"/>
            <a:ext cx="5832662" cy="3952378"/>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Threatened Grassy Woodlands Project">
            <a:extLst>
              <a:ext uri="{FF2B5EF4-FFF2-40B4-BE49-F238E27FC236}">
                <a16:creationId xmlns:a16="http://schemas.microsoft.com/office/drawing/2014/main" id="{F5124195-4955-EA2F-883C-F596016D10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3712" y="1708193"/>
            <a:ext cx="5614947" cy="3952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055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700392CD-2AF4-126A-083F-41FEA1065CA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F10A476-07BB-B739-A39B-92408FA67F21}"/>
              </a:ext>
            </a:extLst>
          </p:cNvPr>
          <p:cNvSpPr/>
          <p:nvPr/>
        </p:nvSpPr>
        <p:spPr>
          <a:xfrm>
            <a:off x="211136" y="248184"/>
            <a:ext cx="7199314" cy="11519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6000" b="1">
                <a:solidFill>
                  <a:schemeClr val="tx1"/>
                </a:solidFill>
                <a:latin typeface="Calibri" panose="020F0502020204030204" pitchFamily="34" charset="0"/>
                <a:cs typeface="Calibri" panose="020F0502020204030204" pitchFamily="34" charset="0"/>
              </a:rPr>
              <a:t>Shrubland and scrub</a:t>
            </a:r>
          </a:p>
        </p:txBody>
      </p:sp>
      <p:pic>
        <p:nvPicPr>
          <p:cNvPr id="21506" name="Picture 2">
            <a:extLst>
              <a:ext uri="{FF2B5EF4-FFF2-40B4-BE49-F238E27FC236}">
                <a16:creationId xmlns:a16="http://schemas.microsoft.com/office/drawing/2014/main" id="{B42F0CA1-8337-7EAB-5C39-8DEAF6DE7B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191" y="1400116"/>
            <a:ext cx="5750809" cy="43185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Photos of Falls to Hotham Alpine Crossing via Australian Alps Walking Track  - Victoria, Australia | AllTrails">
            <a:extLst>
              <a:ext uri="{FF2B5EF4-FFF2-40B4-BE49-F238E27FC236}">
                <a16:creationId xmlns:a16="http://schemas.microsoft.com/office/drawing/2014/main" id="{33047D9A-19FB-9646-388C-8C3C5C60BC3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15314" y="1400116"/>
            <a:ext cx="5431495" cy="4344893"/>
          </a:xfrm>
          <a:prstGeom prst="rect">
            <a:avLst/>
          </a:prstGeom>
          <a:noFill/>
          <a:ln>
            <a:noFill/>
          </a:ln>
        </p:spPr>
      </p:pic>
      <p:sp>
        <p:nvSpPr>
          <p:cNvPr id="12" name="TextBox 11">
            <a:extLst>
              <a:ext uri="{FF2B5EF4-FFF2-40B4-BE49-F238E27FC236}">
                <a16:creationId xmlns:a16="http://schemas.microsoft.com/office/drawing/2014/main" id="{F9075153-4D1E-5CC4-6B33-C3DF7B2C358D}"/>
              </a:ext>
            </a:extLst>
          </p:cNvPr>
          <p:cNvSpPr txBox="1"/>
          <p:nvPr/>
        </p:nvSpPr>
        <p:spPr>
          <a:xfrm>
            <a:off x="7277100" y="374213"/>
            <a:ext cx="6096000" cy="861774"/>
          </a:xfrm>
          <a:prstGeom prst="rect">
            <a:avLst/>
          </a:prstGeom>
          <a:noFill/>
        </p:spPr>
        <p:txBody>
          <a:bodyPr wrap="square">
            <a:spAutoFit/>
          </a:bodyPr>
          <a:lstStyle/>
          <a:p>
            <a:r>
              <a:rPr lang="en-AU" sz="2500" b="1"/>
              <a:t>Lots of shrubs and grasses</a:t>
            </a:r>
          </a:p>
          <a:p>
            <a:r>
              <a:rPr lang="en-AU" sz="2500" b="1"/>
              <a:t>Some smaller trees</a:t>
            </a:r>
          </a:p>
        </p:txBody>
      </p:sp>
    </p:spTree>
    <p:extLst>
      <p:ext uri="{BB962C8B-B14F-4D97-AF65-F5344CB8AC3E}">
        <p14:creationId xmlns:p14="http://schemas.microsoft.com/office/powerpoint/2010/main" val="3114270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1BD8960B-F365-2AEC-52F6-977636D0F3A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6AA1512-CF7A-3069-3BF0-9D962EC877C6}"/>
              </a:ext>
            </a:extLst>
          </p:cNvPr>
          <p:cNvSpPr txBox="1"/>
          <p:nvPr/>
        </p:nvSpPr>
        <p:spPr>
          <a:xfrm>
            <a:off x="2115911" y="303528"/>
            <a:ext cx="3667125" cy="1015663"/>
          </a:xfrm>
          <a:prstGeom prst="rect">
            <a:avLst/>
          </a:prstGeom>
          <a:noFill/>
        </p:spPr>
        <p:txBody>
          <a:bodyPr wrap="square">
            <a:spAutoFit/>
          </a:bodyPr>
          <a:lstStyle/>
          <a:p>
            <a:r>
              <a:rPr lang="en-AU" sz="6000" b="1">
                <a:latin typeface="Calibri" panose="020F0502020204030204" pitchFamily="34" charset="0"/>
                <a:cs typeface="Calibri" panose="020F0502020204030204" pitchFamily="34" charset="0"/>
              </a:rPr>
              <a:t>Mallee</a:t>
            </a:r>
            <a:r>
              <a:rPr lang="en-AU"/>
              <a:t> </a:t>
            </a:r>
          </a:p>
        </p:txBody>
      </p:sp>
      <p:pic>
        <p:nvPicPr>
          <p:cNvPr id="23554" name="Picture 2" descr="Mallee woodland | Kimba region, South Australia. | Stephen Zozaya | Flickr">
            <a:extLst>
              <a:ext uri="{FF2B5EF4-FFF2-40B4-BE49-F238E27FC236}">
                <a16:creationId xmlns:a16="http://schemas.microsoft.com/office/drawing/2014/main" id="{D023120A-1797-FE93-27C2-5E2EAEB44B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647"/>
          <a:stretch/>
        </p:blipFill>
        <p:spPr bwMode="auto">
          <a:xfrm>
            <a:off x="2115911" y="1624517"/>
            <a:ext cx="8218262" cy="492995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4A800E7-A061-41AD-3B81-09319AC60701}"/>
              </a:ext>
            </a:extLst>
          </p:cNvPr>
          <p:cNvSpPr txBox="1"/>
          <p:nvPr/>
        </p:nvSpPr>
        <p:spPr>
          <a:xfrm>
            <a:off x="4943023" y="188113"/>
            <a:ext cx="6096000" cy="1246495"/>
          </a:xfrm>
          <a:prstGeom prst="rect">
            <a:avLst/>
          </a:prstGeom>
          <a:noFill/>
        </p:spPr>
        <p:txBody>
          <a:bodyPr wrap="square">
            <a:spAutoFit/>
          </a:bodyPr>
          <a:lstStyle/>
          <a:p>
            <a:r>
              <a:rPr lang="en-US" sz="2500" b="1"/>
              <a:t>Low multi-stemmed trees</a:t>
            </a:r>
          </a:p>
          <a:p>
            <a:r>
              <a:rPr lang="en-US" sz="2500" b="1"/>
              <a:t>Very few shrubs</a:t>
            </a:r>
          </a:p>
          <a:p>
            <a:r>
              <a:rPr lang="en-US" sz="2500" b="1"/>
              <a:t>Lots of tussocky grasses</a:t>
            </a:r>
            <a:endParaRPr lang="en-AU" sz="2500" b="1"/>
          </a:p>
        </p:txBody>
      </p:sp>
    </p:spTree>
    <p:extLst>
      <p:ext uri="{BB962C8B-B14F-4D97-AF65-F5344CB8AC3E}">
        <p14:creationId xmlns:p14="http://schemas.microsoft.com/office/powerpoint/2010/main" val="1214614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13DFFCA6-39D6-2657-C850-C84CDDFB54F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04A454F-63E7-0EED-90F1-5B93D64CD458}"/>
              </a:ext>
            </a:extLst>
          </p:cNvPr>
          <p:cNvSpPr txBox="1"/>
          <p:nvPr/>
        </p:nvSpPr>
        <p:spPr>
          <a:xfrm>
            <a:off x="552450" y="241636"/>
            <a:ext cx="3667125" cy="1015663"/>
          </a:xfrm>
          <a:prstGeom prst="rect">
            <a:avLst/>
          </a:prstGeom>
          <a:noFill/>
        </p:spPr>
        <p:txBody>
          <a:bodyPr wrap="square">
            <a:spAutoFit/>
          </a:bodyPr>
          <a:lstStyle/>
          <a:p>
            <a:r>
              <a:rPr lang="en-AU" sz="6000" b="1">
                <a:latin typeface="Calibri" panose="020F0502020204030204" pitchFamily="34" charset="0"/>
                <a:cs typeface="Calibri" panose="020F0502020204030204" pitchFamily="34" charset="0"/>
              </a:rPr>
              <a:t>Grassland </a:t>
            </a:r>
            <a:r>
              <a:rPr lang="en-AU"/>
              <a:t> </a:t>
            </a:r>
          </a:p>
        </p:txBody>
      </p:sp>
      <p:pic>
        <p:nvPicPr>
          <p:cNvPr id="24582" name="Picture 6" descr="Victorian Volcanic Plain Stewardship Program | Riverspace">
            <a:extLst>
              <a:ext uri="{FF2B5EF4-FFF2-40B4-BE49-F238E27FC236}">
                <a16:creationId xmlns:a16="http://schemas.microsoft.com/office/drawing/2014/main" id="{7F97D3C7-E619-708D-A25B-D6B4B83F39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890"/>
          <a:stretch/>
        </p:blipFill>
        <p:spPr bwMode="auto">
          <a:xfrm>
            <a:off x="1754588" y="1345961"/>
            <a:ext cx="8294914" cy="498869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6B43553-7F09-CD2A-48AE-17F97E478BD3}"/>
              </a:ext>
            </a:extLst>
          </p:cNvPr>
          <p:cNvSpPr txBox="1"/>
          <p:nvPr/>
        </p:nvSpPr>
        <p:spPr>
          <a:xfrm>
            <a:off x="3952875" y="241636"/>
            <a:ext cx="6096000" cy="861774"/>
          </a:xfrm>
          <a:prstGeom prst="rect">
            <a:avLst/>
          </a:prstGeom>
          <a:noFill/>
        </p:spPr>
        <p:txBody>
          <a:bodyPr wrap="square">
            <a:spAutoFit/>
          </a:bodyPr>
          <a:lstStyle/>
          <a:p>
            <a:r>
              <a:rPr lang="en-US" sz="2500" b="1"/>
              <a:t>Lots of grasses and herbs</a:t>
            </a:r>
          </a:p>
          <a:p>
            <a:r>
              <a:rPr lang="en-US" sz="2500" b="1"/>
              <a:t>Very few trees </a:t>
            </a:r>
            <a:endParaRPr lang="en-AU" sz="2500" b="1"/>
          </a:p>
        </p:txBody>
      </p:sp>
    </p:spTree>
    <p:extLst>
      <p:ext uri="{BB962C8B-B14F-4D97-AF65-F5344CB8AC3E}">
        <p14:creationId xmlns:p14="http://schemas.microsoft.com/office/powerpoint/2010/main" val="2939908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46920CB5-DBFE-9D85-4C4A-547242B969A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2668DDD-185A-3F10-9956-9DC32E2C3DCC}"/>
              </a:ext>
            </a:extLst>
          </p:cNvPr>
          <p:cNvSpPr txBox="1"/>
          <p:nvPr/>
        </p:nvSpPr>
        <p:spPr>
          <a:xfrm>
            <a:off x="952500" y="243959"/>
            <a:ext cx="3667125" cy="1015663"/>
          </a:xfrm>
          <a:prstGeom prst="rect">
            <a:avLst/>
          </a:prstGeom>
          <a:noFill/>
        </p:spPr>
        <p:txBody>
          <a:bodyPr wrap="square">
            <a:spAutoFit/>
          </a:bodyPr>
          <a:lstStyle/>
          <a:p>
            <a:r>
              <a:rPr lang="en-AU" sz="6000" b="1">
                <a:latin typeface="Calibri" panose="020F0502020204030204" pitchFamily="34" charset="0"/>
                <a:cs typeface="Calibri" panose="020F0502020204030204" pitchFamily="34" charset="0"/>
              </a:rPr>
              <a:t>Rainforest</a:t>
            </a:r>
            <a:r>
              <a:rPr lang="en-AU"/>
              <a:t> </a:t>
            </a:r>
          </a:p>
        </p:txBody>
      </p:sp>
      <p:sp>
        <p:nvSpPr>
          <p:cNvPr id="10" name="TextBox 9">
            <a:extLst>
              <a:ext uri="{FF2B5EF4-FFF2-40B4-BE49-F238E27FC236}">
                <a16:creationId xmlns:a16="http://schemas.microsoft.com/office/drawing/2014/main" id="{62CD20AE-7867-A042-2135-B185F21F4FF1}"/>
              </a:ext>
            </a:extLst>
          </p:cNvPr>
          <p:cNvSpPr txBox="1"/>
          <p:nvPr/>
        </p:nvSpPr>
        <p:spPr>
          <a:xfrm>
            <a:off x="4457700" y="158598"/>
            <a:ext cx="6096000" cy="1246495"/>
          </a:xfrm>
          <a:prstGeom prst="rect">
            <a:avLst/>
          </a:prstGeom>
          <a:noFill/>
        </p:spPr>
        <p:txBody>
          <a:bodyPr wrap="square">
            <a:spAutoFit/>
          </a:bodyPr>
          <a:lstStyle/>
          <a:p>
            <a:r>
              <a:rPr lang="en-AU" sz="2500" b="1"/>
              <a:t>Lots of tall trees </a:t>
            </a:r>
          </a:p>
          <a:p>
            <a:r>
              <a:rPr lang="en-AU" sz="2500" b="1"/>
              <a:t>Lots of ferns and vines </a:t>
            </a:r>
          </a:p>
          <a:p>
            <a:r>
              <a:rPr lang="en-AU" sz="2500" b="1"/>
              <a:t>Very few grasses  </a:t>
            </a:r>
          </a:p>
        </p:txBody>
      </p:sp>
      <p:pic>
        <p:nvPicPr>
          <p:cNvPr id="22532" name="Picture 4" descr="Glen Nayook Reserve, Gippsland, Victoria, Australia">
            <a:extLst>
              <a:ext uri="{FF2B5EF4-FFF2-40B4-BE49-F238E27FC236}">
                <a16:creationId xmlns:a16="http://schemas.microsoft.com/office/drawing/2014/main" id="{88F51DE4-D457-56E0-90FC-1329143990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542" y="1490454"/>
            <a:ext cx="10203543" cy="4841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3340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72E440F-FFE2-1154-870B-9CCA5539AB3B}"/>
              </a:ext>
            </a:extLst>
          </p:cNvPr>
          <p:cNvSpPr txBox="1"/>
          <p:nvPr/>
        </p:nvSpPr>
        <p:spPr>
          <a:xfrm>
            <a:off x="2779206" y="4974066"/>
            <a:ext cx="6197535" cy="1323439"/>
          </a:xfrm>
          <a:prstGeom prst="rect">
            <a:avLst/>
          </a:prstGeom>
          <a:noFill/>
        </p:spPr>
        <p:txBody>
          <a:bodyPr wrap="square" rtlCol="0">
            <a:spAutoFit/>
          </a:bodyPr>
          <a:lstStyle/>
          <a:p>
            <a:r>
              <a:rPr lang="en-AU" sz="4000" b="1">
                <a:solidFill>
                  <a:schemeClr val="bg1"/>
                </a:solidFill>
              </a:rPr>
              <a:t>Are our local vegetation types fire prone?</a:t>
            </a:r>
          </a:p>
        </p:txBody>
      </p:sp>
      <p:pic>
        <p:nvPicPr>
          <p:cNvPr id="5" name="Picture 6" descr="Dry forests and woodlands">
            <a:extLst>
              <a:ext uri="{FF2B5EF4-FFF2-40B4-BE49-F238E27FC236}">
                <a16:creationId xmlns:a16="http://schemas.microsoft.com/office/drawing/2014/main" id="{8435A79C-EA45-173D-1318-7F24221F79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093" y="371007"/>
            <a:ext cx="2493113" cy="18136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forest of trees&#10;&#10;Description automatically generated with low confidence">
            <a:extLst>
              <a:ext uri="{FF2B5EF4-FFF2-40B4-BE49-F238E27FC236}">
                <a16:creationId xmlns:a16="http://schemas.microsoft.com/office/drawing/2014/main" id="{FB071D11-60E1-CC54-E38D-9AD1857D16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18616" y="371216"/>
            <a:ext cx="2654529" cy="1798575"/>
          </a:xfrm>
          <a:prstGeom prst="rect">
            <a:avLst/>
          </a:prstGeom>
        </p:spPr>
      </p:pic>
      <p:pic>
        <p:nvPicPr>
          <p:cNvPr id="7" name="Picture 2" descr="Restoration thinning to recover habitat">
            <a:extLst>
              <a:ext uri="{FF2B5EF4-FFF2-40B4-BE49-F238E27FC236}">
                <a16:creationId xmlns:a16="http://schemas.microsoft.com/office/drawing/2014/main" id="{2194C0DD-91F4-AE09-E981-17F37ED526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2555" y="385879"/>
            <a:ext cx="2654529" cy="17987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Threatened Grassy Woodlands Project">
            <a:extLst>
              <a:ext uri="{FF2B5EF4-FFF2-40B4-BE49-F238E27FC236}">
                <a16:creationId xmlns:a16="http://schemas.microsoft.com/office/drawing/2014/main" id="{E31B4C51-1BA8-E4E6-BF4A-9D05EAB694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06494" y="371007"/>
            <a:ext cx="2654529" cy="18399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7C48D1FD-22FD-3C3F-86C3-87D8058DEA9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2666" y="2454083"/>
            <a:ext cx="2493113" cy="194983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hotos of Falls to Hotham Alpine Crossing via Australian Alps Walking Track  - Victoria, Australia | AllTrails">
            <a:extLst>
              <a:ext uri="{FF2B5EF4-FFF2-40B4-BE49-F238E27FC236}">
                <a16:creationId xmlns:a16="http://schemas.microsoft.com/office/drawing/2014/main" id="{B3DFF6F1-AC13-3915-4CF7-CD5A58839D7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18616" y="2454083"/>
            <a:ext cx="2654529" cy="1949833"/>
          </a:xfrm>
          <a:prstGeom prst="rect">
            <a:avLst/>
          </a:prstGeom>
          <a:noFill/>
          <a:ln>
            <a:noFill/>
          </a:ln>
        </p:spPr>
      </p:pic>
      <p:pic>
        <p:nvPicPr>
          <p:cNvPr id="11" name="Picture 2" descr="Mallee woodland | Kimba region, South Australia. | Stephen Zozaya | Flickr">
            <a:extLst>
              <a:ext uri="{FF2B5EF4-FFF2-40B4-BE49-F238E27FC236}">
                <a16:creationId xmlns:a16="http://schemas.microsoft.com/office/drawing/2014/main" id="{A5080D32-31D7-E56A-C815-BDC6E56ED04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1878" b="4647"/>
          <a:stretch/>
        </p:blipFill>
        <p:spPr bwMode="auto">
          <a:xfrm>
            <a:off x="6096000" y="2454083"/>
            <a:ext cx="2706316" cy="19235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Victorian Volcanic Plain Stewardship Program | Riverspace">
            <a:extLst>
              <a:ext uri="{FF2B5EF4-FFF2-40B4-BE49-F238E27FC236}">
                <a16:creationId xmlns:a16="http://schemas.microsoft.com/office/drawing/2014/main" id="{252BC60F-3ECC-3831-D140-17E673E428C4}"/>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33327" r="2504"/>
          <a:stretch/>
        </p:blipFill>
        <p:spPr bwMode="auto">
          <a:xfrm>
            <a:off x="9106493" y="2526100"/>
            <a:ext cx="2654529" cy="187781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Glen Nayook Reserve, Gippsland, Victoria, Australia">
            <a:extLst>
              <a:ext uri="{FF2B5EF4-FFF2-40B4-BE49-F238E27FC236}">
                <a16:creationId xmlns:a16="http://schemas.microsoft.com/office/drawing/2014/main" id="{25EE5864-24C5-363C-D5AB-E0D6A26C0F2D}"/>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9134"/>
          <a:stretch/>
        </p:blipFill>
        <p:spPr bwMode="auto">
          <a:xfrm>
            <a:off x="9106492" y="4674032"/>
            <a:ext cx="2654529" cy="192350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CD9740BE-6959-D84D-5571-549EADBF2FAD}"/>
              </a:ext>
            </a:extLst>
          </p:cNvPr>
          <p:cNvPicPr>
            <a:picLocks noChangeAspect="1"/>
          </p:cNvPicPr>
          <p:nvPr/>
        </p:nvPicPr>
        <p:blipFill>
          <a:blip r:embed="rId12"/>
          <a:stretch>
            <a:fillRect/>
          </a:stretch>
        </p:blipFill>
        <p:spPr>
          <a:xfrm>
            <a:off x="1539222" y="5041993"/>
            <a:ext cx="1187584" cy="1187584"/>
          </a:xfrm>
          <a:prstGeom prst="rect">
            <a:avLst/>
          </a:prstGeom>
        </p:spPr>
      </p:pic>
    </p:spTree>
    <p:extLst>
      <p:ext uri="{BB962C8B-B14F-4D97-AF65-F5344CB8AC3E}">
        <p14:creationId xmlns:p14="http://schemas.microsoft.com/office/powerpoint/2010/main" val="351681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F4F103F-7CB0-B60D-7C1C-7FC367E75AE8}"/>
              </a:ext>
            </a:extLst>
          </p:cNvPr>
          <p:cNvSpPr txBox="1"/>
          <p:nvPr/>
        </p:nvSpPr>
        <p:spPr>
          <a:xfrm>
            <a:off x="6584871" y="4885143"/>
            <a:ext cx="4744625" cy="1077218"/>
          </a:xfrm>
          <a:prstGeom prst="rect">
            <a:avLst/>
          </a:prstGeom>
          <a:noFill/>
        </p:spPr>
        <p:txBody>
          <a:bodyPr wrap="square" rtlCol="0">
            <a:spAutoFit/>
          </a:bodyPr>
          <a:lstStyle/>
          <a:p>
            <a:r>
              <a:rPr lang="en-AU" sz="3200" b="1">
                <a:solidFill>
                  <a:schemeClr val="bg1"/>
                </a:solidFill>
                <a:latin typeface="Calibri" panose="020F0502020204030204" pitchFamily="34" charset="0"/>
                <a:cs typeface="Calibri" panose="020F0502020204030204" pitchFamily="34" charset="0"/>
              </a:rPr>
              <a:t>Could there be a bushfire in our local area? </a:t>
            </a:r>
          </a:p>
        </p:txBody>
      </p:sp>
      <p:pic>
        <p:nvPicPr>
          <p:cNvPr id="8" name="Picture 2" descr="Australia from outer space - ABC News (Australian Broadcasting Corporation)">
            <a:extLst>
              <a:ext uri="{FF2B5EF4-FFF2-40B4-BE49-F238E27FC236}">
                <a16:creationId xmlns:a16="http://schemas.microsoft.com/office/drawing/2014/main" id="{787AFDA7-FECD-068A-5441-4750BF0776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2"/>
          <a:stretch/>
        </p:blipFill>
        <p:spPr bwMode="auto">
          <a:xfrm>
            <a:off x="391887" y="930516"/>
            <a:ext cx="4884858" cy="484662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7D8C2B5-1ECE-3CA0-0AC6-17335193B008}"/>
              </a:ext>
            </a:extLst>
          </p:cNvPr>
          <p:cNvSpPr txBox="1"/>
          <p:nvPr/>
        </p:nvSpPr>
        <p:spPr>
          <a:xfrm>
            <a:off x="5399315" y="909871"/>
            <a:ext cx="6260566" cy="3801041"/>
          </a:xfrm>
          <a:prstGeom prst="rect">
            <a:avLst/>
          </a:prstGeom>
          <a:noFill/>
        </p:spPr>
        <p:txBody>
          <a:bodyPr wrap="square" lIns="91440" tIns="45720" rIns="91440" bIns="45720" anchor="t">
            <a:spAutoFit/>
          </a:bodyPr>
          <a:lstStyle/>
          <a:p>
            <a:pPr marL="342900" indent="-342900">
              <a:spcBef>
                <a:spcPts val="600"/>
              </a:spcBef>
              <a:buFont typeface="Wingdings" panose="05000000000000000000" pitchFamily="2" charset="2"/>
              <a:buChar char="Ø"/>
            </a:pPr>
            <a:r>
              <a:rPr lang="en-US" sz="2700" b="1" dirty="0"/>
              <a:t>Open google maps on your laptop</a:t>
            </a:r>
          </a:p>
          <a:p>
            <a:pPr>
              <a:spcBef>
                <a:spcPts val="600"/>
              </a:spcBef>
            </a:pPr>
            <a:r>
              <a:rPr lang="en-US" sz="2700" b="1" dirty="0"/>
              <a:t>       </a:t>
            </a:r>
            <a:r>
              <a:rPr lang="en-US" sz="2700" b="1" dirty="0">
                <a:hlinkClick r:id="rId4"/>
              </a:rPr>
              <a:t>www.google.com/maps</a:t>
            </a:r>
            <a:endParaRPr lang="en-US" sz="2700" b="1" dirty="0"/>
          </a:p>
          <a:p>
            <a:pPr marL="342900" indent="-342900">
              <a:spcBef>
                <a:spcPts val="600"/>
              </a:spcBef>
              <a:buFont typeface="Wingdings" panose="05000000000000000000" pitchFamily="2" charset="2"/>
              <a:buChar char="Ø"/>
            </a:pPr>
            <a:r>
              <a:rPr lang="en-US" sz="2700" b="1" dirty="0"/>
              <a:t>Select satellite view</a:t>
            </a:r>
            <a:endParaRPr lang="en-US" sz="2700" b="1" dirty="0">
              <a:ea typeface="Calibri"/>
              <a:cs typeface="Calibri"/>
            </a:endParaRPr>
          </a:p>
          <a:p>
            <a:pPr marL="342900" indent="-342900">
              <a:spcBef>
                <a:spcPts val="600"/>
              </a:spcBef>
              <a:buFont typeface="Wingdings" panose="05000000000000000000" pitchFamily="2" charset="2"/>
              <a:buChar char="Ø"/>
            </a:pPr>
            <a:r>
              <a:rPr lang="en-US" sz="2700" b="1" dirty="0"/>
              <a:t>Type our school address into the search bar </a:t>
            </a:r>
            <a:endParaRPr lang="en-US" sz="2700" b="1" dirty="0">
              <a:ea typeface="Calibri"/>
              <a:cs typeface="Calibri"/>
            </a:endParaRPr>
          </a:p>
          <a:p>
            <a:pPr marL="342900" indent="-342900">
              <a:spcBef>
                <a:spcPts val="600"/>
              </a:spcBef>
              <a:buFont typeface="Wingdings" panose="05000000000000000000" pitchFamily="2" charset="2"/>
              <a:buChar char="Ø"/>
            </a:pPr>
            <a:r>
              <a:rPr lang="en-US" sz="2700" b="1" dirty="0"/>
              <a:t>Zoom in for a closeup up of the school </a:t>
            </a:r>
            <a:endParaRPr lang="en-US" sz="2700" b="1" dirty="0">
              <a:ea typeface="Calibri"/>
              <a:cs typeface="Calibri"/>
            </a:endParaRPr>
          </a:p>
          <a:p>
            <a:pPr marL="342900" indent="-342900">
              <a:spcBef>
                <a:spcPts val="600"/>
              </a:spcBef>
              <a:buFont typeface="Wingdings" panose="05000000000000000000" pitchFamily="2" charset="2"/>
              <a:buChar char="Ø"/>
            </a:pPr>
            <a:r>
              <a:rPr lang="en-US" sz="2700" b="1" dirty="0"/>
              <a:t>Zoom back out to see the surrounding area </a:t>
            </a:r>
            <a:endParaRPr lang="en-US" sz="2700" b="1" dirty="0">
              <a:ea typeface="Calibri"/>
              <a:cs typeface="Calibri"/>
            </a:endParaRPr>
          </a:p>
        </p:txBody>
      </p:sp>
      <p:pic>
        <p:nvPicPr>
          <p:cNvPr id="2" name="Graphic 1" descr="Pencil">
            <a:extLst>
              <a:ext uri="{FF2B5EF4-FFF2-40B4-BE49-F238E27FC236}">
                <a16:creationId xmlns:a16="http://schemas.microsoft.com/office/drawing/2014/main" id="{08A673CD-8151-03D7-9B9A-20954295136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8641566">
            <a:off x="6103225" y="5181377"/>
            <a:ext cx="579760" cy="579760"/>
          </a:xfrm>
          <a:prstGeom prst="rect">
            <a:avLst/>
          </a:prstGeom>
        </p:spPr>
      </p:pic>
      <p:pic>
        <p:nvPicPr>
          <p:cNvPr id="3" name="Graphic 2" descr="Closed book">
            <a:extLst>
              <a:ext uri="{FF2B5EF4-FFF2-40B4-BE49-F238E27FC236}">
                <a16:creationId xmlns:a16="http://schemas.microsoft.com/office/drawing/2014/main" id="{82898EF6-AA22-FF3B-2193-38210A32E6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478705" y="4961732"/>
            <a:ext cx="914400" cy="914400"/>
          </a:xfrm>
          <a:prstGeom prst="rect">
            <a:avLst/>
          </a:prstGeom>
        </p:spPr>
      </p:pic>
    </p:spTree>
    <p:extLst>
      <p:ext uri="{BB962C8B-B14F-4D97-AF65-F5344CB8AC3E}">
        <p14:creationId xmlns:p14="http://schemas.microsoft.com/office/powerpoint/2010/main" val="1812264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4D4E57EC-2749-9EB3-68E6-43981D54703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91755BB-C915-56E4-6315-01100D640FB7}"/>
              </a:ext>
            </a:extLst>
          </p:cNvPr>
          <p:cNvSpPr txBox="1"/>
          <p:nvPr/>
        </p:nvSpPr>
        <p:spPr>
          <a:xfrm>
            <a:off x="1484282" y="544830"/>
            <a:ext cx="9658864" cy="5478423"/>
          </a:xfrm>
          <a:prstGeom prst="rect">
            <a:avLst/>
          </a:prstGeom>
          <a:noFill/>
        </p:spPr>
        <p:txBody>
          <a:bodyPr wrap="square" lIns="91440" tIns="45720" rIns="91440" bIns="45720" numCol="1" anchor="t">
            <a:spAutoFit/>
          </a:bodyPr>
          <a:lstStyle/>
          <a:p>
            <a:pPr marL="0" marR="0" lvl="0" indent="0" algn="ctr" defTabSz="914400" rtl="0" eaLnBrk="1" latinLnBrk="0" hangingPunct="1">
              <a:lnSpc>
                <a:spcPct val="100000"/>
              </a:lnSpc>
              <a:spcBef>
                <a:spcPts val="0"/>
              </a:spcBef>
              <a:spcAft>
                <a:spcPts val="0"/>
              </a:spcAft>
              <a:buClrTx/>
              <a:buSzTx/>
              <a:buFontTx/>
              <a:buNone/>
              <a:tabLst/>
              <a:defRPr/>
            </a:pPr>
            <a:r>
              <a:rPr kumimoji="0" lang="en-US" sz="5000" b="1" i="0" u="none" strike="noStrike" kern="1200" cap="none" spc="0" normalizeH="0" baseline="0" noProof="0">
                <a:ln>
                  <a:noFill/>
                </a:ln>
                <a:solidFill>
                  <a:prstClr val="black"/>
                </a:solidFill>
                <a:effectLst/>
                <a:uLnTx/>
                <a:uFillTx/>
                <a:latin typeface="Calibri" panose="020F0502020204030204"/>
                <a:ea typeface="+mn-ea"/>
                <a:cs typeface="+mn-cs"/>
              </a:rPr>
              <a:t>PART 2</a:t>
            </a:r>
          </a:p>
          <a:p>
            <a:pPr algn="ctr">
              <a:defRPr/>
            </a:pPr>
            <a:r>
              <a:rPr kumimoji="0" lang="en-US" sz="10000" b="1" i="0" u="none" strike="noStrike" kern="1200" cap="none" spc="0" normalizeH="0" baseline="0" noProof="0">
                <a:ln>
                  <a:noFill/>
                </a:ln>
                <a:effectLst/>
                <a:uLnTx/>
                <a:uFillTx/>
                <a:latin typeface="Calibri" panose="020F0502020204030204"/>
                <a:ea typeface="+mn-ea"/>
                <a:cs typeface="+mn-cs"/>
              </a:rPr>
              <a:t>SURVIVING AND THRIVING </a:t>
            </a:r>
            <a:r>
              <a:rPr lang="en-US" sz="10000" b="1">
                <a:latin typeface="Calibri" panose="020F0502020204030204"/>
              </a:rPr>
              <a:t>IN THIS FIERY PLACE </a:t>
            </a:r>
            <a:endParaRPr kumimoji="0" lang="en-AU" altLang="en-AU" sz="8000" b="1"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574197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E6484725-661A-FFEC-A123-11EDAEA02A0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3AD6142-F63E-E41E-2168-C2D5C17DB484}"/>
              </a:ext>
            </a:extLst>
          </p:cNvPr>
          <p:cNvSpPr txBox="1"/>
          <p:nvPr/>
        </p:nvSpPr>
        <p:spPr>
          <a:xfrm>
            <a:off x="3122769" y="1589344"/>
            <a:ext cx="7414139" cy="2862322"/>
          </a:xfrm>
          <a:prstGeom prst="rect">
            <a:avLst/>
          </a:prstGeom>
          <a:noFill/>
        </p:spPr>
        <p:txBody>
          <a:bodyPr wrap="square" lIns="91440" tIns="45720" rIns="91440" bIns="45720" rtlCol="0" anchor="t">
            <a:spAutoFit/>
          </a:bodyPr>
          <a:lstStyle/>
          <a:p>
            <a:r>
              <a:rPr lang="en-US" sz="4500" b="1" dirty="0">
                <a:solidFill>
                  <a:schemeClr val="bg1"/>
                </a:solidFill>
                <a:latin typeface="Calibri"/>
                <a:ea typeface="Calibri"/>
                <a:cs typeface="Calibri"/>
              </a:rPr>
              <a:t>If there was a bushfire in our local area, what impact would it have on the wildlife and vegetation? </a:t>
            </a:r>
            <a:endParaRPr lang="en-AU" sz="4500" b="1" dirty="0">
              <a:solidFill>
                <a:schemeClr val="bg1"/>
              </a:solidFill>
              <a:latin typeface="Calibri"/>
              <a:ea typeface="Calibri"/>
              <a:cs typeface="Calibri"/>
            </a:endParaRPr>
          </a:p>
        </p:txBody>
      </p:sp>
      <p:pic>
        <p:nvPicPr>
          <p:cNvPr id="7" name="Picture 6">
            <a:extLst>
              <a:ext uri="{FF2B5EF4-FFF2-40B4-BE49-F238E27FC236}">
                <a16:creationId xmlns:a16="http://schemas.microsoft.com/office/drawing/2014/main" id="{18C1BBE7-41F0-DD9E-B74B-51C00778B392}"/>
              </a:ext>
            </a:extLst>
          </p:cNvPr>
          <p:cNvPicPr>
            <a:picLocks noChangeAspect="1"/>
          </p:cNvPicPr>
          <p:nvPr/>
        </p:nvPicPr>
        <p:blipFill>
          <a:blip r:embed="rId3"/>
          <a:stretch>
            <a:fillRect/>
          </a:stretch>
        </p:blipFill>
        <p:spPr>
          <a:xfrm>
            <a:off x="1425892" y="2184603"/>
            <a:ext cx="1511861" cy="1511861"/>
          </a:xfrm>
          <a:prstGeom prst="rect">
            <a:avLst/>
          </a:prstGeom>
        </p:spPr>
      </p:pic>
    </p:spTree>
    <p:extLst>
      <p:ext uri="{BB962C8B-B14F-4D97-AF65-F5344CB8AC3E}">
        <p14:creationId xmlns:p14="http://schemas.microsoft.com/office/powerpoint/2010/main" val="19039904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ABAECD2-76B4-F582-22C1-B60050B4B41A}"/>
              </a:ext>
            </a:extLst>
          </p:cNvPr>
          <p:cNvSpPr txBox="1"/>
          <p:nvPr/>
        </p:nvSpPr>
        <p:spPr>
          <a:xfrm>
            <a:off x="323272" y="813132"/>
            <a:ext cx="5555014" cy="4154984"/>
          </a:xfrm>
          <a:prstGeom prst="rect">
            <a:avLst/>
          </a:prstGeom>
          <a:solidFill>
            <a:schemeClr val="accent6">
              <a:lumMod val="60000"/>
              <a:lumOff val="40000"/>
            </a:schemeClr>
          </a:solidFill>
        </p:spPr>
        <p:txBody>
          <a:bodyPr wrap="square" rtlCol="0">
            <a:spAutoFit/>
          </a:bodyPr>
          <a:lstStyle/>
          <a:p>
            <a:r>
              <a:rPr lang="en-AU" sz="3300" b="1"/>
              <a:t>Victoria is one of the most bushfire prone places in the world. Over millions of years, many of the plants and animals have developed </a:t>
            </a:r>
            <a:r>
              <a:rPr lang="en-AU" sz="3300" b="1">
                <a:solidFill>
                  <a:schemeClr val="accent2">
                    <a:lumMod val="75000"/>
                  </a:schemeClr>
                </a:solidFill>
              </a:rPr>
              <a:t>adaptive traits </a:t>
            </a:r>
            <a:r>
              <a:rPr lang="en-AU" sz="3300" b="1"/>
              <a:t>that enable them to survive and thrive in this fiery place. </a:t>
            </a:r>
          </a:p>
        </p:txBody>
      </p:sp>
      <p:pic>
        <p:nvPicPr>
          <p:cNvPr id="7" name="Picture 6" descr="A picture containing tree, outdoor, forest, sunset&#10;&#10;Description automatically generated">
            <a:extLst>
              <a:ext uri="{FF2B5EF4-FFF2-40B4-BE49-F238E27FC236}">
                <a16:creationId xmlns:a16="http://schemas.microsoft.com/office/drawing/2014/main" id="{FADCF9D5-C14A-F011-4CAD-79C172F6D7EC}"/>
              </a:ext>
            </a:extLst>
          </p:cNvPr>
          <p:cNvPicPr>
            <a:picLocks noChangeAspect="1"/>
          </p:cNvPicPr>
          <p:nvPr/>
        </p:nvPicPr>
        <p:blipFill rotWithShape="1">
          <a:blip r:embed="rId3">
            <a:extLst>
              <a:ext uri="{28A0092B-C50C-407E-A947-70E740481C1C}">
                <a14:useLocalDpi xmlns:a14="http://schemas.microsoft.com/office/drawing/2010/main" val="0"/>
              </a:ext>
            </a:extLst>
          </a:blip>
          <a:srcRect t="1776"/>
          <a:stretch/>
        </p:blipFill>
        <p:spPr>
          <a:xfrm>
            <a:off x="6095999" y="813133"/>
            <a:ext cx="5772728" cy="4154983"/>
          </a:xfrm>
          <a:prstGeom prst="rect">
            <a:avLst/>
          </a:prstGeom>
        </p:spPr>
      </p:pic>
      <p:sp>
        <p:nvSpPr>
          <p:cNvPr id="8" name="Title 1">
            <a:extLst>
              <a:ext uri="{FF2B5EF4-FFF2-40B4-BE49-F238E27FC236}">
                <a16:creationId xmlns:a16="http://schemas.microsoft.com/office/drawing/2014/main" id="{0BBC67A9-DB9C-3215-D33F-C943823E1F2A}"/>
              </a:ext>
            </a:extLst>
          </p:cNvPr>
          <p:cNvSpPr txBox="1">
            <a:spLocks/>
          </p:cNvSpPr>
          <p:nvPr/>
        </p:nvSpPr>
        <p:spPr>
          <a:xfrm>
            <a:off x="323272" y="5258735"/>
            <a:ext cx="11545455" cy="1116317"/>
          </a:xfrm>
          <a:prstGeom prst="rect">
            <a:avLst/>
          </a:prstGeom>
          <a:solidFill>
            <a:schemeClr val="accent2"/>
          </a:solidFill>
        </p:spPr>
        <p:txBody>
          <a:bodyPr vert="horz" lIns="91440" tIns="45720" rIns="91440" bIns="45720" numCol="1"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base">
              <a:lnSpc>
                <a:spcPct val="107000"/>
              </a:lnSpc>
              <a:spcAft>
                <a:spcPts val="800"/>
              </a:spcAft>
            </a:pPr>
            <a:r>
              <a:rPr lang="en-AU" altLang="en-AU" sz="3300" b="1">
                <a:effectLst/>
                <a:latin typeface="Calibri" panose="020F0502020204030204" pitchFamily="34" charset="0"/>
                <a:ea typeface="Times New Roman" panose="02020603050405020304" pitchFamily="18" charset="0"/>
                <a:cs typeface="Times New Roman" panose="02020603050405020304" pitchFamily="18" charset="0"/>
              </a:rPr>
              <a:t>An </a:t>
            </a:r>
            <a:r>
              <a:rPr lang="en-AU" altLang="en-AU" sz="33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adaptive trait </a:t>
            </a:r>
            <a:r>
              <a:rPr lang="en-AU" altLang="en-AU" sz="3300" b="1">
                <a:effectLst/>
                <a:latin typeface="Calibri" panose="020F0502020204030204" pitchFamily="34" charset="0"/>
                <a:ea typeface="Times New Roman" panose="02020603050405020304" pitchFamily="18" charset="0"/>
                <a:cs typeface="Times New Roman" panose="02020603050405020304" pitchFamily="18" charset="0"/>
              </a:rPr>
              <a:t>is a specific characteristic of a plant or animal that helps it to survive and reproduce in its environment. </a:t>
            </a:r>
            <a:endParaRPr lang="en-AU" altLang="en-AU" sz="33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75840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uman adaptations">
            <a:hlinkClick r:id="" action="ppaction://media"/>
            <a:extLst>
              <a:ext uri="{FF2B5EF4-FFF2-40B4-BE49-F238E27FC236}">
                <a16:creationId xmlns:a16="http://schemas.microsoft.com/office/drawing/2014/main" id="{2732EAEF-68E5-A81D-8543-72081CBF26E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07873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FE13C-A472-411E-A321-A1FE6A0F26B7}"/>
              </a:ext>
            </a:extLst>
          </p:cNvPr>
          <p:cNvSpPr>
            <a:spLocks noGrp="1"/>
          </p:cNvSpPr>
          <p:nvPr>
            <p:ph type="title"/>
          </p:nvPr>
        </p:nvSpPr>
        <p:spPr>
          <a:xfrm>
            <a:off x="773545" y="189634"/>
            <a:ext cx="10515600" cy="1325563"/>
          </a:xfrm>
        </p:spPr>
        <p:txBody>
          <a:bodyPr numCol="1">
            <a:normAutofit/>
          </a:bodyPr>
          <a:lstStyle/>
          <a:p>
            <a:pPr algn="ctr"/>
            <a:r>
              <a:rPr lang="en-AU" altLang="en-AU" sz="5000" b="1">
                <a:latin typeface="Calibri" panose="020F0502020204030204" pitchFamily="34" charset="0"/>
                <a:cs typeface="Calibri" panose="020F0502020204030204" pitchFamily="34" charset="0"/>
              </a:rPr>
              <a:t>THE AMAZING EUCALYPTUS</a:t>
            </a:r>
          </a:p>
        </p:txBody>
      </p:sp>
      <p:sp>
        <p:nvSpPr>
          <p:cNvPr id="4" name="TextBox 3">
            <a:extLst>
              <a:ext uri="{FF2B5EF4-FFF2-40B4-BE49-F238E27FC236}">
                <a16:creationId xmlns:a16="http://schemas.microsoft.com/office/drawing/2014/main" id="{6590FEEE-BEB7-4A0B-96AD-EDC00A3490C6}"/>
              </a:ext>
            </a:extLst>
          </p:cNvPr>
          <p:cNvSpPr txBox="1"/>
          <p:nvPr/>
        </p:nvSpPr>
        <p:spPr>
          <a:xfrm>
            <a:off x="545969" y="1515197"/>
            <a:ext cx="5257800" cy="4031873"/>
          </a:xfrm>
          <a:prstGeom prst="rect">
            <a:avLst/>
          </a:prstGeom>
          <a:solidFill>
            <a:schemeClr val="accent6">
              <a:lumMod val="60000"/>
              <a:lumOff val="40000"/>
            </a:schemeClr>
          </a:solidFill>
        </p:spPr>
        <p:txBody>
          <a:bodyPr wrap="square" numCol="1" rtlCol="0">
            <a:spAutoFit/>
          </a:bodyPr>
          <a:lstStyle/>
          <a:p>
            <a:r>
              <a:rPr lang="en-AU" altLang="en-AU" sz="3200" b="1"/>
              <a:t>Eucalyptus trees are common and widespread across Victoria. Over millions of years, these trees have developed many </a:t>
            </a:r>
            <a:r>
              <a:rPr lang="en-AU" altLang="en-AU" sz="3200" b="1">
                <a:solidFill>
                  <a:schemeClr val="accent2">
                    <a:lumMod val="75000"/>
                  </a:schemeClr>
                </a:solidFill>
              </a:rPr>
              <a:t>adaptive traits </a:t>
            </a:r>
            <a:r>
              <a:rPr lang="en-AU" altLang="en-AU" sz="3200" b="1"/>
              <a:t>that help them to survive in Victoria’s bushfire prone environment. </a:t>
            </a:r>
          </a:p>
        </p:txBody>
      </p:sp>
      <p:pic>
        <p:nvPicPr>
          <p:cNvPr id="2050" name="Picture 2" descr="Photographic Print: Eucalyptus Trees in Evening Light, Wilson's Promontory  National Park, Victoria, Austra… | Australian trees, Australia landscape, Eucalyptus  tree">
            <a:extLst>
              <a:ext uri="{FF2B5EF4-FFF2-40B4-BE49-F238E27FC236}">
                <a16:creationId xmlns:a16="http://schemas.microsoft.com/office/drawing/2014/main" id="{729F34D8-A0BC-45FF-B2F8-AB9B00E06A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031345" y="1515197"/>
            <a:ext cx="5372046" cy="4031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81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2A58FBE-26C9-4D2A-97BF-DB10CC08D58F}"/>
              </a:ext>
            </a:extLst>
          </p:cNvPr>
          <p:cNvSpPr txBox="1"/>
          <p:nvPr/>
        </p:nvSpPr>
        <p:spPr>
          <a:xfrm>
            <a:off x="145143" y="-10964"/>
            <a:ext cx="12345975" cy="861774"/>
          </a:xfrm>
          <a:prstGeom prst="rect">
            <a:avLst/>
          </a:prstGeom>
          <a:noFill/>
        </p:spPr>
        <p:txBody>
          <a:bodyPr wrap="square" numCol="1" rtlCol="0">
            <a:spAutoFit/>
          </a:bodyPr>
          <a:lstStyle/>
          <a:p>
            <a:r>
              <a:rPr lang="en-US" sz="5000" b="1">
                <a:latin typeface="Calibri" panose="020F0502020204030204" pitchFamily="34" charset="0"/>
                <a:cs typeface="Calibri" panose="020F0502020204030204" pitchFamily="34" charset="0"/>
              </a:rPr>
              <a:t>Messmate stringybark </a:t>
            </a:r>
            <a:r>
              <a:rPr lang="en-US" sz="3800" b="1">
                <a:latin typeface="Calibri" panose="020F0502020204030204" pitchFamily="34" charset="0"/>
                <a:cs typeface="Calibri" panose="020F0502020204030204" pitchFamily="34" charset="0"/>
              </a:rPr>
              <a:t>(</a:t>
            </a:r>
            <a:r>
              <a:rPr lang="en-US" sz="3800" b="1" i="1">
                <a:latin typeface="Calibri" panose="020F0502020204030204" pitchFamily="34" charset="0"/>
                <a:cs typeface="Calibri" panose="020F0502020204030204" pitchFamily="34" charset="0"/>
              </a:rPr>
              <a:t>Eucalyptus </a:t>
            </a:r>
            <a:r>
              <a:rPr lang="en-US" sz="3800" b="1" i="1" err="1">
                <a:latin typeface="Calibri" panose="020F0502020204030204" pitchFamily="34" charset="0"/>
                <a:cs typeface="Calibri" panose="020F0502020204030204" pitchFamily="34" charset="0"/>
              </a:rPr>
              <a:t>Obliqua</a:t>
            </a:r>
            <a:r>
              <a:rPr lang="en-US" sz="3800" b="1" i="1">
                <a:latin typeface="Calibri" panose="020F0502020204030204" pitchFamily="34" charset="0"/>
                <a:cs typeface="Calibri" panose="020F0502020204030204" pitchFamily="34" charset="0"/>
              </a:rPr>
              <a:t>) </a:t>
            </a:r>
            <a:endParaRPr lang="en-AU" altLang="en-AU" sz="3800" b="1" i="1">
              <a:latin typeface="Calibri" panose="020F0502020204030204" pitchFamily="34" charset="0"/>
              <a:cs typeface="Calibri" panose="020F0502020204030204" pitchFamily="34" charset="0"/>
            </a:endParaRPr>
          </a:p>
        </p:txBody>
      </p:sp>
      <p:pic>
        <p:nvPicPr>
          <p:cNvPr id="2056" name="Picture 8" descr="Eucalyptus obliqua - Messmate Stringybark">
            <a:extLst>
              <a:ext uri="{FF2B5EF4-FFF2-40B4-BE49-F238E27FC236}">
                <a16:creationId xmlns:a16="http://schemas.microsoft.com/office/drawing/2014/main" id="{8F858C1C-FD66-4267-A8C6-6942AB23B7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1"/>
          <a:stretch/>
        </p:blipFill>
        <p:spPr>
          <a:xfrm>
            <a:off x="248899" y="1915886"/>
            <a:ext cx="3336130" cy="46477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22F9721-93C8-4A17-9465-7958E59FF457}"/>
              </a:ext>
            </a:extLst>
          </p:cNvPr>
          <p:cNvSpPr txBox="1"/>
          <p:nvPr/>
        </p:nvSpPr>
        <p:spPr>
          <a:xfrm>
            <a:off x="248899" y="769929"/>
            <a:ext cx="11694202" cy="1015663"/>
          </a:xfrm>
          <a:prstGeom prst="rect">
            <a:avLst/>
          </a:prstGeom>
          <a:solidFill>
            <a:schemeClr val="accent6">
              <a:lumMod val="60000"/>
              <a:lumOff val="40000"/>
            </a:schemeClr>
          </a:solidFill>
        </p:spPr>
        <p:txBody>
          <a:bodyPr wrap="square" numCol="1" rtlCol="0">
            <a:spAutoFit/>
          </a:bodyPr>
          <a:lstStyle/>
          <a:p>
            <a:r>
              <a:rPr lang="en-AU" altLang="en-AU" sz="3000" b="1">
                <a:latin typeface="Calibri" panose="020F0502020204030204" pitchFamily="34" charset="0"/>
                <a:cs typeface="Calibri" panose="020F0502020204030204" pitchFamily="34" charset="0"/>
              </a:rPr>
              <a:t>The messmate stringy bark has </a:t>
            </a:r>
            <a:r>
              <a:rPr lang="en-AU" altLang="en-AU" sz="3000" b="1">
                <a:solidFill>
                  <a:schemeClr val="accent2">
                    <a:lumMod val="75000"/>
                  </a:schemeClr>
                </a:solidFill>
                <a:latin typeface="Calibri" panose="020F0502020204030204" pitchFamily="34" charset="0"/>
                <a:cs typeface="Calibri" panose="020F0502020204030204" pitchFamily="34" charset="0"/>
              </a:rPr>
              <a:t>adaptive traits </a:t>
            </a:r>
            <a:r>
              <a:rPr lang="en-AU" altLang="en-AU" sz="3000" b="1">
                <a:latin typeface="Calibri" panose="020F0502020204030204" pitchFamily="34" charset="0"/>
                <a:cs typeface="Calibri" panose="020F0502020204030204" pitchFamily="34" charset="0"/>
              </a:rPr>
              <a:t>that help it to survive a bushfire and re-sprout afterwards. </a:t>
            </a:r>
          </a:p>
        </p:txBody>
      </p:sp>
      <p:pic>
        <p:nvPicPr>
          <p:cNvPr id="5" name="Picture 4">
            <a:extLst>
              <a:ext uri="{FF2B5EF4-FFF2-40B4-BE49-F238E27FC236}">
                <a16:creationId xmlns:a16="http://schemas.microsoft.com/office/drawing/2014/main" id="{62FEBFA4-104A-224D-B8E8-681105800D5C}"/>
              </a:ext>
            </a:extLst>
          </p:cNvPr>
          <p:cNvPicPr>
            <a:picLocks noChangeAspect="1"/>
          </p:cNvPicPr>
          <p:nvPr/>
        </p:nvPicPr>
        <p:blipFill>
          <a:blip r:embed="rId4"/>
          <a:stretch>
            <a:fillRect/>
          </a:stretch>
        </p:blipFill>
        <p:spPr>
          <a:xfrm>
            <a:off x="2049235" y="5353016"/>
            <a:ext cx="2502961" cy="341406"/>
          </a:xfrm>
          <a:prstGeom prst="rect">
            <a:avLst/>
          </a:prstGeom>
        </p:spPr>
      </p:pic>
      <p:sp>
        <p:nvSpPr>
          <p:cNvPr id="6" name="TextBox 5">
            <a:extLst>
              <a:ext uri="{FF2B5EF4-FFF2-40B4-BE49-F238E27FC236}">
                <a16:creationId xmlns:a16="http://schemas.microsoft.com/office/drawing/2014/main" id="{B1D275F2-F31F-B5F2-7F0D-A8B2511902E9}"/>
              </a:ext>
            </a:extLst>
          </p:cNvPr>
          <p:cNvSpPr txBox="1"/>
          <p:nvPr/>
        </p:nvSpPr>
        <p:spPr>
          <a:xfrm>
            <a:off x="3823328" y="4878814"/>
            <a:ext cx="8119773" cy="1631216"/>
          </a:xfrm>
          <a:prstGeom prst="rect">
            <a:avLst/>
          </a:prstGeom>
          <a:solidFill>
            <a:schemeClr val="accent6">
              <a:lumMod val="60000"/>
              <a:lumOff val="40000"/>
            </a:schemeClr>
          </a:solidFill>
        </p:spPr>
        <p:txBody>
          <a:bodyPr wrap="square" numCol="1" rtlCol="0">
            <a:spAutoFit/>
          </a:bodyPr>
          <a:lstStyle/>
          <a:p>
            <a:r>
              <a:rPr lang="en-AU" altLang="en-AU" sz="2500" b="1">
                <a:solidFill>
                  <a:schemeClr val="accent2">
                    <a:lumMod val="75000"/>
                  </a:schemeClr>
                </a:solidFill>
                <a:latin typeface="Calibri" panose="020F0502020204030204" pitchFamily="34" charset="0"/>
                <a:cs typeface="Calibri" panose="020F0502020204030204" pitchFamily="34" charset="0"/>
              </a:rPr>
              <a:t>Lignotubers</a:t>
            </a:r>
            <a:r>
              <a:rPr lang="en-AU" altLang="en-AU" sz="2500" b="1">
                <a:latin typeface="Calibri" panose="020F0502020204030204" pitchFamily="34" charset="0"/>
                <a:cs typeface="Calibri" panose="020F0502020204030204" pitchFamily="34" charset="0"/>
              </a:rPr>
              <a:t> are woody bulges at the base of the tree. They connect the trunk to the roots underground (like a carrot!). They store extra nutrients which allows the tree to grow new stems if it is damaged by fire. </a:t>
            </a:r>
          </a:p>
        </p:txBody>
      </p:sp>
      <p:pic>
        <p:nvPicPr>
          <p:cNvPr id="7" name="Picture 6" descr="Trees with bulges (lignotubers) at the base of their trunks">
            <a:extLst>
              <a:ext uri="{FF2B5EF4-FFF2-40B4-BE49-F238E27FC236}">
                <a16:creationId xmlns:a16="http://schemas.microsoft.com/office/drawing/2014/main" id="{842F22AB-30E2-1821-44DF-27CA3ED42C3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6349" t="25289" r="-733" b="8131"/>
          <a:stretch/>
        </p:blipFill>
        <p:spPr>
          <a:xfrm>
            <a:off x="4776448" y="2093371"/>
            <a:ext cx="2478286" cy="2449602"/>
          </a:xfrm>
          <a:prstGeom prst="rect">
            <a:avLst/>
          </a:prstGeom>
          <a:noFill/>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34050D29-803D-AC35-B358-DC56FD680EF8}"/>
              </a:ext>
            </a:extLst>
          </p:cNvPr>
          <p:cNvSpPr txBox="1"/>
          <p:nvPr/>
        </p:nvSpPr>
        <p:spPr>
          <a:xfrm>
            <a:off x="4776448" y="2052023"/>
            <a:ext cx="1271185" cy="369332"/>
          </a:xfrm>
          <a:prstGeom prst="rect">
            <a:avLst/>
          </a:prstGeom>
          <a:solidFill>
            <a:schemeClr val="bg1"/>
          </a:solidFill>
        </p:spPr>
        <p:txBody>
          <a:bodyPr wrap="square" numCol="1" rtlCol="0">
            <a:spAutoFit/>
          </a:bodyPr>
          <a:lstStyle/>
          <a:p>
            <a:r>
              <a:rPr lang="en-AU" altLang="en-AU" b="1"/>
              <a:t>Before fire</a:t>
            </a:r>
          </a:p>
        </p:txBody>
      </p:sp>
      <p:pic>
        <p:nvPicPr>
          <p:cNvPr id="9" name="Picture 16" descr="Australian Bushfires Aftermath: Eucalyptus Trees Recovering After Severe  Fire Damage. Eucalyptus Can Survive And Re-sprout From Buds Under Their  Bark Or From A Lignotuber At The Base Of The Tree Stock Photo,">
            <a:extLst>
              <a:ext uri="{FF2B5EF4-FFF2-40B4-BE49-F238E27FC236}">
                <a16:creationId xmlns:a16="http://schemas.microsoft.com/office/drawing/2014/main" id="{67FAC53B-B97A-C300-998A-882208BCF9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886" t="11098" b="9974"/>
          <a:stretch/>
        </p:blipFill>
        <p:spPr>
          <a:xfrm>
            <a:off x="8066972" y="2093370"/>
            <a:ext cx="3474391" cy="244960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BDE9397-1D11-D28F-6AD2-A860FC9B6701}"/>
              </a:ext>
            </a:extLst>
          </p:cNvPr>
          <p:cNvSpPr txBox="1"/>
          <p:nvPr/>
        </p:nvSpPr>
        <p:spPr>
          <a:xfrm>
            <a:off x="8066972" y="2080524"/>
            <a:ext cx="1166587" cy="369332"/>
          </a:xfrm>
          <a:prstGeom prst="rect">
            <a:avLst/>
          </a:prstGeom>
          <a:solidFill>
            <a:schemeClr val="bg1"/>
          </a:solidFill>
        </p:spPr>
        <p:txBody>
          <a:bodyPr wrap="square" numCol="1" rtlCol="0">
            <a:spAutoFit/>
          </a:bodyPr>
          <a:lstStyle/>
          <a:p>
            <a:r>
              <a:rPr lang="en-AU" altLang="en-AU" b="1"/>
              <a:t>After fire</a:t>
            </a:r>
          </a:p>
        </p:txBody>
      </p:sp>
    </p:spTree>
    <p:extLst>
      <p:ext uri="{BB962C8B-B14F-4D97-AF65-F5344CB8AC3E}">
        <p14:creationId xmlns:p14="http://schemas.microsoft.com/office/powerpoint/2010/main" val="1368294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FF9A3CC7-1D44-4F34-893B-8207BCE3B8B3}"/>
              </a:ext>
            </a:extLst>
          </p:cNvPr>
          <p:cNvSpPr txBox="1"/>
          <p:nvPr/>
        </p:nvSpPr>
        <p:spPr>
          <a:xfrm>
            <a:off x="462054" y="303213"/>
            <a:ext cx="11483265" cy="861774"/>
          </a:xfrm>
          <a:prstGeom prst="rect">
            <a:avLst/>
          </a:prstGeom>
          <a:solidFill>
            <a:schemeClr val="accent6">
              <a:lumMod val="60000"/>
              <a:lumOff val="40000"/>
            </a:schemeClr>
          </a:solidFill>
        </p:spPr>
        <p:txBody>
          <a:bodyPr wrap="square" lIns="91440" tIns="45720" rIns="91440" bIns="45720" numCol="1" anchor="t">
            <a:spAutoFit/>
          </a:bodyPr>
          <a:lstStyle/>
          <a:p>
            <a:r>
              <a:rPr lang="en-AU" altLang="en-AU" sz="2500" b="1" dirty="0">
                <a:solidFill>
                  <a:schemeClr val="accent2">
                    <a:lumMod val="75000"/>
                  </a:schemeClr>
                </a:solidFill>
                <a:latin typeface="Calibri"/>
                <a:ea typeface="Times New Roman" panose="02020603050405020304" pitchFamily="18" charset="0"/>
                <a:cs typeface="Calibri"/>
              </a:rPr>
              <a:t>T</a:t>
            </a:r>
            <a:r>
              <a:rPr lang="en-AU" altLang="en-AU" sz="2500" b="1" dirty="0">
                <a:solidFill>
                  <a:schemeClr val="accent2">
                    <a:lumMod val="75000"/>
                  </a:schemeClr>
                </a:solidFill>
                <a:effectLst/>
                <a:latin typeface="Calibri"/>
                <a:ea typeface="Times New Roman" panose="02020603050405020304" pitchFamily="18" charset="0"/>
                <a:cs typeface="Calibri"/>
              </a:rPr>
              <a:t>hick tough bark </a:t>
            </a:r>
            <a:r>
              <a:rPr lang="en-AU" altLang="en-AU" sz="2500" b="1" dirty="0">
                <a:effectLst/>
                <a:latin typeface="Calibri"/>
                <a:ea typeface="Times New Roman" panose="02020603050405020304" pitchFamily="18" charset="0"/>
                <a:cs typeface="Calibri"/>
              </a:rPr>
              <a:t>acts as insulation and helps to protect the sensitive wood inside the tree from the damaging heat of the fire. </a:t>
            </a:r>
            <a:endParaRPr lang="en-AU" altLang="en-AU" sz="2500" b="1" dirty="0">
              <a:latin typeface="Calibri"/>
              <a:cs typeface="Calibri"/>
            </a:endParaRPr>
          </a:p>
        </p:txBody>
      </p:sp>
      <p:pic>
        <p:nvPicPr>
          <p:cNvPr id="2056" name="Picture 8" descr="Eucalyptus obliqua - Messmate Stringybark">
            <a:extLst>
              <a:ext uri="{FF2B5EF4-FFF2-40B4-BE49-F238E27FC236}">
                <a16:creationId xmlns:a16="http://schemas.microsoft.com/office/drawing/2014/main" id="{8F858C1C-FD66-4267-A8C6-6942AB23B7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1"/>
          <a:stretch/>
        </p:blipFill>
        <p:spPr>
          <a:xfrm>
            <a:off x="462054" y="1380573"/>
            <a:ext cx="3879636" cy="517421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picture containing outdoor, plant, tree, dirt  Description automatically generated">
            <a:extLst>
              <a:ext uri="{FF2B5EF4-FFF2-40B4-BE49-F238E27FC236}">
                <a16:creationId xmlns:a16="http://schemas.microsoft.com/office/drawing/2014/main" id="{BBE5CFB1-2ABF-6CB9-3A8B-DC4D9A008AE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986" t="2684"/>
          <a:stretch/>
        </p:blipFill>
        <p:spPr>
          <a:xfrm>
            <a:off x="8956703" y="1387546"/>
            <a:ext cx="2988616" cy="2041454"/>
          </a:xfrm>
          <a:prstGeom prst="rect">
            <a:avLst/>
          </a:prstGeom>
          <a:noFill/>
          <a:ln>
            <a:noFill/>
          </a:ln>
        </p:spPr>
      </p:pic>
      <p:sp>
        <p:nvSpPr>
          <p:cNvPr id="4" name="TextBox 3">
            <a:extLst>
              <a:ext uri="{FF2B5EF4-FFF2-40B4-BE49-F238E27FC236}">
                <a16:creationId xmlns:a16="http://schemas.microsoft.com/office/drawing/2014/main" id="{60522F82-CD33-BCA8-FF30-D5F6546EE999}"/>
              </a:ext>
            </a:extLst>
          </p:cNvPr>
          <p:cNvSpPr txBox="1"/>
          <p:nvPr/>
        </p:nvSpPr>
        <p:spPr>
          <a:xfrm>
            <a:off x="4562726" y="3630910"/>
            <a:ext cx="4118799" cy="2923877"/>
          </a:xfrm>
          <a:prstGeom prst="rect">
            <a:avLst/>
          </a:prstGeom>
          <a:solidFill>
            <a:schemeClr val="accent6">
              <a:lumMod val="60000"/>
              <a:lumOff val="40000"/>
            </a:schemeClr>
          </a:solidFill>
        </p:spPr>
        <p:txBody>
          <a:bodyPr wrap="square" lIns="91440" tIns="45720" rIns="91440" bIns="45720" numCol="1" anchor="t">
            <a:spAutoFit/>
          </a:bodyPr>
          <a:lstStyle/>
          <a:p>
            <a:r>
              <a:rPr lang="en-AU" altLang="en-AU" sz="2300" b="1">
                <a:effectLst/>
                <a:latin typeface="Calibri"/>
                <a:ea typeface="Times New Roman" panose="02020603050405020304" pitchFamily="18" charset="0"/>
                <a:cs typeface="Calibri"/>
              </a:rPr>
              <a:t>Underneath the bark there are </a:t>
            </a:r>
            <a:r>
              <a:rPr lang="en-AU" altLang="en-AU" sz="2300" b="1">
                <a:solidFill>
                  <a:schemeClr val="accent2">
                    <a:lumMod val="75000"/>
                  </a:schemeClr>
                </a:solidFill>
                <a:effectLst/>
                <a:latin typeface="Calibri"/>
                <a:ea typeface="Times New Roman" panose="02020603050405020304" pitchFamily="18" charset="0"/>
                <a:cs typeface="Calibri"/>
              </a:rPr>
              <a:t>epicormic buds. </a:t>
            </a:r>
            <a:r>
              <a:rPr lang="en-AU" altLang="en-AU" sz="2300" b="1">
                <a:effectLst/>
                <a:latin typeface="Calibri"/>
                <a:ea typeface="Times New Roman" panose="02020603050405020304" pitchFamily="18" charset="0"/>
                <a:cs typeface="Calibri"/>
              </a:rPr>
              <a:t>After a fire, they shoot new growth out of the trunk and branches. Sometimes the whole tree will be completely covered in </a:t>
            </a:r>
            <a:r>
              <a:rPr lang="en-AU" altLang="en-AU" sz="2300" b="1">
                <a:solidFill>
                  <a:schemeClr val="accent2">
                    <a:lumMod val="75000"/>
                  </a:schemeClr>
                </a:solidFill>
                <a:effectLst/>
                <a:latin typeface="Calibri"/>
                <a:ea typeface="Times New Roman" panose="02020603050405020304" pitchFamily="18" charset="0"/>
                <a:cs typeface="Calibri"/>
              </a:rPr>
              <a:t>epicormic growth </a:t>
            </a:r>
            <a:r>
              <a:rPr lang="en-AU" altLang="en-AU" sz="2300" b="1">
                <a:effectLst/>
                <a:latin typeface="Calibri"/>
                <a:ea typeface="Times New Roman" panose="02020603050405020304" pitchFamily="18" charset="0"/>
                <a:cs typeface="Calibri"/>
              </a:rPr>
              <a:t>and this makes the tree </a:t>
            </a:r>
            <a:r>
              <a:rPr lang="en-AU" altLang="en-AU" sz="2300" b="1">
                <a:latin typeface="Calibri"/>
                <a:ea typeface="Times New Roman" panose="02020603050405020304" pitchFamily="18" charset="0"/>
                <a:cs typeface="Calibri"/>
              </a:rPr>
              <a:t>look</a:t>
            </a:r>
            <a:r>
              <a:rPr lang="en-AU" altLang="en-AU" sz="2300" b="1">
                <a:effectLst/>
                <a:latin typeface="Calibri"/>
                <a:ea typeface="Times New Roman" panose="02020603050405020304" pitchFamily="18" charset="0"/>
                <a:cs typeface="Calibri"/>
              </a:rPr>
              <a:t> fuzzy. </a:t>
            </a:r>
            <a:endParaRPr lang="en-AU" altLang="en-AU" sz="2300">
              <a:latin typeface="Calibri"/>
              <a:cs typeface="Calibri"/>
            </a:endParaRPr>
          </a:p>
        </p:txBody>
      </p:sp>
      <p:sp>
        <p:nvSpPr>
          <p:cNvPr id="5" name="Arrow: Left 4">
            <a:extLst>
              <a:ext uri="{FF2B5EF4-FFF2-40B4-BE49-F238E27FC236}">
                <a16:creationId xmlns:a16="http://schemas.microsoft.com/office/drawing/2014/main" id="{FF439AE1-69E2-32F0-ED85-9A2776506294}"/>
              </a:ext>
            </a:extLst>
          </p:cNvPr>
          <p:cNvSpPr/>
          <p:nvPr/>
        </p:nvSpPr>
        <p:spPr>
          <a:xfrm>
            <a:off x="2627086" y="4253457"/>
            <a:ext cx="1997387" cy="392540"/>
          </a:xfrm>
          <a:prstGeom prst="lef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AU" altLang="en-AU"/>
          </a:p>
        </p:txBody>
      </p:sp>
      <p:pic>
        <p:nvPicPr>
          <p:cNvPr id="6" name="Picture 5">
            <a:extLst>
              <a:ext uri="{FF2B5EF4-FFF2-40B4-BE49-F238E27FC236}">
                <a16:creationId xmlns:a16="http://schemas.microsoft.com/office/drawing/2014/main" id="{CA09607B-E952-6AAF-5083-F170EA4A61FE}"/>
              </a:ext>
            </a:extLst>
          </p:cNvPr>
          <p:cNvPicPr>
            <a:picLocks noChangeAspect="1"/>
          </p:cNvPicPr>
          <p:nvPr/>
        </p:nvPicPr>
        <p:blipFill rotWithShape="1">
          <a:blip r:embed="rId5"/>
          <a:srcRect l="7622" t="2393" r="2803" b="4706"/>
          <a:stretch/>
        </p:blipFill>
        <p:spPr>
          <a:xfrm>
            <a:off x="4616869" y="1387545"/>
            <a:ext cx="4064655" cy="2041455"/>
          </a:xfrm>
          <a:prstGeom prst="rect">
            <a:avLst/>
          </a:prstGeom>
        </p:spPr>
      </p:pic>
      <p:pic>
        <p:nvPicPr>
          <p:cNvPr id="7" name="Picture 2">
            <a:extLst>
              <a:ext uri="{FF2B5EF4-FFF2-40B4-BE49-F238E27FC236}">
                <a16:creationId xmlns:a16="http://schemas.microsoft.com/office/drawing/2014/main" id="{A020A122-3868-AC15-0DF6-0D3A45349D7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8956703" y="3651559"/>
            <a:ext cx="2988616" cy="2903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2290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3E7532-E5DA-0436-28F2-130C21FB77FE}"/>
              </a:ext>
            </a:extLst>
          </p:cNvPr>
          <p:cNvSpPr txBox="1"/>
          <p:nvPr/>
        </p:nvSpPr>
        <p:spPr>
          <a:xfrm>
            <a:off x="1661885" y="258633"/>
            <a:ext cx="10406743" cy="707886"/>
          </a:xfrm>
          <a:prstGeom prst="rect">
            <a:avLst/>
          </a:prstGeom>
          <a:noFill/>
        </p:spPr>
        <p:txBody>
          <a:bodyPr wrap="square" rtlCol="0">
            <a:spAutoFit/>
          </a:bodyPr>
          <a:lstStyle/>
          <a:p>
            <a:r>
              <a:rPr lang="en-AU" sz="4000" b="1"/>
              <a:t>BANKSIA SERRATA </a:t>
            </a:r>
          </a:p>
        </p:txBody>
      </p:sp>
      <p:pic>
        <p:nvPicPr>
          <p:cNvPr id="4098" name="Picture 2" descr="Banksia 'Old Man/Saw Tooth' 10&quot; Pot - Hello Hello Plants">
            <a:extLst>
              <a:ext uri="{FF2B5EF4-FFF2-40B4-BE49-F238E27FC236}">
                <a16:creationId xmlns:a16="http://schemas.microsoft.com/office/drawing/2014/main" id="{D1FBF8F2-02F3-882B-39F3-EA44C80477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058" y="966519"/>
            <a:ext cx="4071256" cy="546463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anksia serrata — Australian Plants ...">
            <a:extLst>
              <a:ext uri="{FF2B5EF4-FFF2-40B4-BE49-F238E27FC236}">
                <a16:creationId xmlns:a16="http://schemas.microsoft.com/office/drawing/2014/main" id="{EC8D4007-7EFB-5471-5BEA-91FC0BE94E7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1061"/>
          <a:stretch/>
        </p:blipFill>
        <p:spPr bwMode="auto">
          <a:xfrm>
            <a:off x="6284687" y="966519"/>
            <a:ext cx="3846286" cy="236148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Banksia Serrata | Online Plants Melbourne">
            <a:extLst>
              <a:ext uri="{FF2B5EF4-FFF2-40B4-BE49-F238E27FC236}">
                <a16:creationId xmlns:a16="http://schemas.microsoft.com/office/drawing/2014/main" id="{129DCEA1-03FA-4864-DBC2-95F3E1A451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4687" y="3558978"/>
            <a:ext cx="3846286" cy="287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904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Old Man Banksia - Banksia serrata">
            <a:hlinkClick r:id="" action="ppaction://media"/>
            <a:extLst>
              <a:ext uri="{FF2B5EF4-FFF2-40B4-BE49-F238E27FC236}">
                <a16:creationId xmlns:a16="http://schemas.microsoft.com/office/drawing/2014/main" id="{E4658E82-860A-23AF-E0D2-7BCB0AA927D0}"/>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144853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DC88BC9-CC93-B10A-E54A-2D0B89C359F3}"/>
              </a:ext>
            </a:extLst>
          </p:cNvPr>
          <p:cNvPicPr>
            <a:picLocks noChangeAspect="1"/>
          </p:cNvPicPr>
          <p:nvPr/>
        </p:nvPicPr>
        <p:blipFill>
          <a:blip r:embed="rId3">
            <a:extLst>
              <a:ext uri="{28A0092B-C50C-407E-A947-70E740481C1C}">
                <a14:useLocalDpi xmlns:a14="http://schemas.microsoft.com/office/drawing/2010/main" val="0"/>
              </a:ext>
            </a:extLst>
          </a:blip>
          <a:srcRect t="7909" b="6916"/>
          <a:stretch/>
        </p:blipFill>
        <p:spPr>
          <a:xfrm>
            <a:off x="164495" y="152401"/>
            <a:ext cx="6323669" cy="3276600"/>
          </a:xfrm>
          <a:prstGeom prst="rect">
            <a:avLst/>
          </a:prstGeom>
        </p:spPr>
      </p:pic>
      <p:pic>
        <p:nvPicPr>
          <p:cNvPr id="7" name="Picture 6">
            <a:extLst>
              <a:ext uri="{FF2B5EF4-FFF2-40B4-BE49-F238E27FC236}">
                <a16:creationId xmlns:a16="http://schemas.microsoft.com/office/drawing/2014/main" id="{D5B27D07-1FE1-5B8E-96FB-BC3B13D6E80B}"/>
              </a:ext>
            </a:extLst>
          </p:cNvPr>
          <p:cNvPicPr>
            <a:picLocks noChangeAspect="1"/>
          </p:cNvPicPr>
          <p:nvPr/>
        </p:nvPicPr>
        <p:blipFill>
          <a:blip r:embed="rId4">
            <a:extLst>
              <a:ext uri="{28A0092B-C50C-407E-A947-70E740481C1C}">
                <a14:useLocalDpi xmlns:a14="http://schemas.microsoft.com/office/drawing/2010/main" val="0"/>
              </a:ext>
            </a:extLst>
          </a:blip>
          <a:srcRect t="22095" b="1037"/>
          <a:stretch/>
        </p:blipFill>
        <p:spPr>
          <a:xfrm>
            <a:off x="164496" y="3617083"/>
            <a:ext cx="6323668" cy="3088515"/>
          </a:xfrm>
          <a:prstGeom prst="rect">
            <a:avLst/>
          </a:prstGeom>
        </p:spPr>
      </p:pic>
      <p:pic>
        <p:nvPicPr>
          <p:cNvPr id="9" name="Picture 8">
            <a:extLst>
              <a:ext uri="{FF2B5EF4-FFF2-40B4-BE49-F238E27FC236}">
                <a16:creationId xmlns:a16="http://schemas.microsoft.com/office/drawing/2014/main" id="{8A475739-7206-AA94-64ED-B2BE91F8B5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5599" y="1166601"/>
            <a:ext cx="5321905" cy="4900964"/>
          </a:xfrm>
          <a:prstGeom prst="rect">
            <a:avLst/>
          </a:prstGeom>
        </p:spPr>
      </p:pic>
      <p:sp>
        <p:nvSpPr>
          <p:cNvPr id="2" name="TextBox 1">
            <a:extLst>
              <a:ext uri="{FF2B5EF4-FFF2-40B4-BE49-F238E27FC236}">
                <a16:creationId xmlns:a16="http://schemas.microsoft.com/office/drawing/2014/main" id="{580E341C-62BC-BD95-A521-B1F8C218AE5F}"/>
              </a:ext>
            </a:extLst>
          </p:cNvPr>
          <p:cNvSpPr txBox="1"/>
          <p:nvPr/>
        </p:nvSpPr>
        <p:spPr>
          <a:xfrm>
            <a:off x="164495" y="2951946"/>
            <a:ext cx="1706880" cy="477054"/>
          </a:xfrm>
          <a:prstGeom prst="rect">
            <a:avLst/>
          </a:prstGeom>
          <a:solidFill>
            <a:schemeClr val="bg1"/>
          </a:solidFill>
        </p:spPr>
        <p:txBody>
          <a:bodyPr wrap="square" rtlCol="0">
            <a:spAutoFit/>
          </a:bodyPr>
          <a:lstStyle/>
          <a:p>
            <a:r>
              <a:rPr lang="en-AU" sz="2500" b="1"/>
              <a:t>Lignotuber</a:t>
            </a:r>
            <a:r>
              <a:rPr lang="en-AU"/>
              <a:t> </a:t>
            </a:r>
          </a:p>
        </p:txBody>
      </p:sp>
      <p:sp>
        <p:nvSpPr>
          <p:cNvPr id="3" name="TextBox 2">
            <a:extLst>
              <a:ext uri="{FF2B5EF4-FFF2-40B4-BE49-F238E27FC236}">
                <a16:creationId xmlns:a16="http://schemas.microsoft.com/office/drawing/2014/main" id="{DEFB3B72-4E0E-19AC-DDD8-5719BC7106D0}"/>
              </a:ext>
            </a:extLst>
          </p:cNvPr>
          <p:cNvSpPr txBox="1"/>
          <p:nvPr/>
        </p:nvSpPr>
        <p:spPr>
          <a:xfrm>
            <a:off x="164494" y="6228544"/>
            <a:ext cx="2609186" cy="477054"/>
          </a:xfrm>
          <a:prstGeom prst="rect">
            <a:avLst/>
          </a:prstGeom>
          <a:solidFill>
            <a:schemeClr val="bg1"/>
          </a:solidFill>
        </p:spPr>
        <p:txBody>
          <a:bodyPr wrap="square" rtlCol="0">
            <a:spAutoFit/>
          </a:bodyPr>
          <a:lstStyle/>
          <a:p>
            <a:r>
              <a:rPr lang="en-AU" sz="2500" b="1"/>
              <a:t>Epicormic growth</a:t>
            </a:r>
            <a:r>
              <a:rPr lang="en-AU"/>
              <a:t> </a:t>
            </a:r>
          </a:p>
        </p:txBody>
      </p:sp>
      <p:sp>
        <p:nvSpPr>
          <p:cNvPr id="4" name="TextBox 3">
            <a:extLst>
              <a:ext uri="{FF2B5EF4-FFF2-40B4-BE49-F238E27FC236}">
                <a16:creationId xmlns:a16="http://schemas.microsoft.com/office/drawing/2014/main" id="{F03AFE98-F4BE-5CD3-5F30-B1EADE85ACEB}"/>
              </a:ext>
            </a:extLst>
          </p:cNvPr>
          <p:cNvSpPr txBox="1"/>
          <p:nvPr/>
        </p:nvSpPr>
        <p:spPr>
          <a:xfrm>
            <a:off x="6705599" y="5590511"/>
            <a:ext cx="4297681" cy="477054"/>
          </a:xfrm>
          <a:prstGeom prst="rect">
            <a:avLst/>
          </a:prstGeom>
          <a:solidFill>
            <a:schemeClr val="bg1"/>
          </a:solidFill>
        </p:spPr>
        <p:txBody>
          <a:bodyPr wrap="square" rtlCol="0">
            <a:spAutoFit/>
          </a:bodyPr>
          <a:lstStyle/>
          <a:p>
            <a:r>
              <a:rPr lang="en-AU" sz="2500" b="1"/>
              <a:t>Heat-triggered release of seeds</a:t>
            </a:r>
            <a:endParaRPr lang="en-AU" sz="2500"/>
          </a:p>
        </p:txBody>
      </p:sp>
    </p:spTree>
    <p:extLst>
      <p:ext uri="{BB962C8B-B14F-4D97-AF65-F5344CB8AC3E}">
        <p14:creationId xmlns:p14="http://schemas.microsoft.com/office/powerpoint/2010/main" val="45948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Flora recovery after bushfire at Cape Conran Coastal Park">
            <a:hlinkClick r:id="" action="ppaction://media"/>
            <a:extLst>
              <a:ext uri="{FF2B5EF4-FFF2-40B4-BE49-F238E27FC236}">
                <a16:creationId xmlns:a16="http://schemas.microsoft.com/office/drawing/2014/main" id="{B3E9457D-55D5-FDC7-9FC6-4B4949B49D1F}"/>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1005065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2A58FBE-26C9-4D2A-97BF-DB10CC08D58F}"/>
              </a:ext>
            </a:extLst>
          </p:cNvPr>
          <p:cNvSpPr txBox="1"/>
          <p:nvPr/>
        </p:nvSpPr>
        <p:spPr>
          <a:xfrm>
            <a:off x="1570779" y="-113649"/>
            <a:ext cx="12345975" cy="1446550"/>
          </a:xfrm>
          <a:prstGeom prst="rect">
            <a:avLst/>
          </a:prstGeom>
          <a:noFill/>
        </p:spPr>
        <p:txBody>
          <a:bodyPr wrap="square" numCol="1" rtlCol="0">
            <a:spAutoFit/>
          </a:bodyPr>
          <a:lstStyle/>
          <a:p>
            <a:r>
              <a:rPr lang="en-US" sz="5000" b="1">
                <a:latin typeface="Calibri" panose="020F0502020204030204" pitchFamily="34" charset="0"/>
                <a:cs typeface="Calibri" panose="020F0502020204030204" pitchFamily="34" charset="0"/>
              </a:rPr>
              <a:t>Mountain Ash </a:t>
            </a:r>
            <a:r>
              <a:rPr lang="en-US" sz="3800" b="1">
                <a:latin typeface="Calibri" panose="020F0502020204030204" pitchFamily="34" charset="0"/>
                <a:cs typeface="Calibri" panose="020F0502020204030204" pitchFamily="34" charset="0"/>
              </a:rPr>
              <a:t>(</a:t>
            </a:r>
            <a:r>
              <a:rPr lang="en-AU" altLang="en-AU" sz="4000" b="1" i="1">
                <a:solidFill>
                  <a:srgbClr val="000000"/>
                </a:solidFill>
                <a:effectLst/>
                <a:latin typeface="Linux Libertine"/>
              </a:rPr>
              <a:t>Eucalyptus </a:t>
            </a:r>
            <a:r>
              <a:rPr lang="en-AU" altLang="en-AU" sz="4000" b="1" i="1" err="1">
                <a:solidFill>
                  <a:srgbClr val="000000"/>
                </a:solidFill>
                <a:effectLst/>
                <a:latin typeface="Linux Libertine"/>
              </a:rPr>
              <a:t>regnans</a:t>
            </a:r>
            <a:r>
              <a:rPr lang="en-AU" altLang="en-AU" sz="4000" b="1" i="1">
                <a:solidFill>
                  <a:srgbClr val="000000"/>
                </a:solidFill>
                <a:effectLst/>
                <a:latin typeface="Linux Libertine"/>
              </a:rPr>
              <a:t>)</a:t>
            </a:r>
            <a:endParaRPr lang="en-AU" altLang="en-AU" sz="4000" b="1" i="0">
              <a:solidFill>
                <a:srgbClr val="000000"/>
              </a:solidFill>
              <a:effectLst/>
              <a:latin typeface="Linux Libertine"/>
            </a:endParaRPr>
          </a:p>
          <a:p>
            <a:endParaRPr lang="en-AU" altLang="en-AU" sz="3800" b="1" i="1">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A776DE81-07FD-404F-BC06-A8953356A9C5}"/>
              </a:ext>
            </a:extLst>
          </p:cNvPr>
          <p:cNvSpPr txBox="1"/>
          <p:nvPr/>
        </p:nvSpPr>
        <p:spPr>
          <a:xfrm>
            <a:off x="7907810" y="4703974"/>
            <a:ext cx="4028478" cy="2015936"/>
          </a:xfrm>
          <a:prstGeom prst="rect">
            <a:avLst/>
          </a:prstGeom>
          <a:solidFill>
            <a:schemeClr val="accent6">
              <a:lumMod val="60000"/>
              <a:lumOff val="40000"/>
            </a:schemeClr>
          </a:solidFill>
        </p:spPr>
        <p:txBody>
          <a:bodyPr wrap="square" numCol="1">
            <a:spAutoFit/>
          </a:bodyPr>
          <a:lstStyle/>
          <a:p>
            <a:r>
              <a:rPr lang="en-AU" altLang="en-AU" sz="2500" b="1">
                <a:solidFill>
                  <a:srgbClr val="000000"/>
                </a:solidFill>
                <a:effectLst/>
                <a:latin typeface="Calibri" panose="020F0502020204030204" pitchFamily="34" charset="0"/>
                <a:ea typeface="Calibri" panose="020F0502020204030204" pitchFamily="34" charset="0"/>
                <a:cs typeface="Calibri" panose="020F0502020204030204" pitchFamily="34" charset="0"/>
              </a:rPr>
              <a:t>During an intense bushfire, the heat causes the gumnuts to release the seeds which fall into the ash bed on the forest floor.</a:t>
            </a:r>
            <a:endParaRPr lang="en-AU" altLang="en-AU" sz="2500" b="1">
              <a:latin typeface="Calibri" panose="020F0502020204030204" pitchFamily="34" charset="0"/>
              <a:cs typeface="Calibri" panose="020F0502020204030204" pitchFamily="34" charset="0"/>
            </a:endParaRPr>
          </a:p>
        </p:txBody>
      </p:sp>
      <p:pic>
        <p:nvPicPr>
          <p:cNvPr id="8194" name="Picture 2" descr="Reseeding the Alpine Ash and Mountain Ash forests – Mountain Journal">
            <a:extLst>
              <a:ext uri="{FF2B5EF4-FFF2-40B4-BE49-F238E27FC236}">
                <a16:creationId xmlns:a16="http://schemas.microsoft.com/office/drawing/2014/main" id="{B116E0D4-BA50-44E7-92F8-5AAB91DD38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764505" y="4717618"/>
            <a:ext cx="3143305" cy="19964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98DB5AD-E150-4F7F-8B1C-45580A5FC7E2}"/>
              </a:ext>
            </a:extLst>
          </p:cNvPr>
          <p:cNvPicPr>
            <a:picLocks noChangeAspect="1"/>
          </p:cNvPicPr>
          <p:nvPr/>
        </p:nvPicPr>
        <p:blipFill rotWithShape="1">
          <a:blip r:embed="rId4"/>
          <a:srcRect l="475" t="2671" r="1005" b="3823"/>
          <a:stretch/>
        </p:blipFill>
        <p:spPr>
          <a:xfrm>
            <a:off x="4774696" y="1776311"/>
            <a:ext cx="3560460" cy="1882969"/>
          </a:xfrm>
          <a:prstGeom prst="rect">
            <a:avLst/>
          </a:prstGeom>
        </p:spPr>
      </p:pic>
      <p:pic>
        <p:nvPicPr>
          <p:cNvPr id="8204" name="Picture 12" descr="Australian Suppliers of Native Seed | Seeds, Seed company, Seed pods">
            <a:extLst>
              <a:ext uri="{FF2B5EF4-FFF2-40B4-BE49-F238E27FC236}">
                <a16:creationId xmlns:a16="http://schemas.microsoft.com/office/drawing/2014/main" id="{409BDB55-11EC-4CA1-8BC1-79DBF1C236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8324965" y="1787501"/>
            <a:ext cx="3611323" cy="191856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4452E412-EEBF-42FB-96FE-CDE108D11A83}"/>
              </a:ext>
            </a:extLst>
          </p:cNvPr>
          <p:cNvSpPr txBox="1"/>
          <p:nvPr/>
        </p:nvSpPr>
        <p:spPr>
          <a:xfrm>
            <a:off x="4764505" y="3648090"/>
            <a:ext cx="7171783" cy="861774"/>
          </a:xfrm>
          <a:prstGeom prst="rect">
            <a:avLst/>
          </a:prstGeom>
          <a:solidFill>
            <a:schemeClr val="accent6">
              <a:lumMod val="60000"/>
              <a:lumOff val="40000"/>
            </a:schemeClr>
          </a:solidFill>
        </p:spPr>
        <p:txBody>
          <a:bodyPr wrap="square" numCol="1">
            <a:spAutoFit/>
          </a:bodyPr>
          <a:lstStyle/>
          <a:p>
            <a:r>
              <a:rPr lang="en-AU" altLang="en-AU" sz="2500" b="1">
                <a:solidFill>
                  <a:srgbClr val="000000"/>
                </a:solidFill>
                <a:effectLst/>
                <a:latin typeface="Calibri" panose="020F0502020204030204" pitchFamily="34" charset="0"/>
                <a:ea typeface="Calibri" panose="020F0502020204030204" pitchFamily="34" charset="0"/>
                <a:cs typeface="Calibri" panose="020F0502020204030204" pitchFamily="34" charset="0"/>
              </a:rPr>
              <a:t>The seeds of the Mountain Ash are encased in hard capsules, called gumnuts. </a:t>
            </a:r>
          </a:p>
        </p:txBody>
      </p:sp>
      <p:pic>
        <p:nvPicPr>
          <p:cNvPr id="19" name="Picture 2" descr="Mountain ash forest - ABC News (Australian Broadcasting Corporation)">
            <a:extLst>
              <a:ext uri="{FF2B5EF4-FFF2-40B4-BE49-F238E27FC236}">
                <a16:creationId xmlns:a16="http://schemas.microsoft.com/office/drawing/2014/main" id="{1D7204A0-5CB5-4BB0-B20C-A96E7541266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377"/>
          <a:stretch/>
        </p:blipFill>
        <p:spPr>
          <a:xfrm>
            <a:off x="323340" y="1809350"/>
            <a:ext cx="4281755" cy="49242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2FEA3FF-EB1A-BB58-0B15-5BA589E81AE6}"/>
              </a:ext>
            </a:extLst>
          </p:cNvPr>
          <p:cNvSpPr txBox="1"/>
          <p:nvPr/>
        </p:nvSpPr>
        <p:spPr>
          <a:xfrm>
            <a:off x="255711" y="762000"/>
            <a:ext cx="11680578" cy="861774"/>
          </a:xfrm>
          <a:prstGeom prst="rect">
            <a:avLst/>
          </a:prstGeom>
          <a:solidFill>
            <a:schemeClr val="accent6">
              <a:lumMod val="60000"/>
              <a:lumOff val="40000"/>
            </a:schemeClr>
          </a:solidFill>
        </p:spPr>
        <p:txBody>
          <a:bodyPr wrap="square" rtlCol="0">
            <a:spAutoFit/>
          </a:bodyPr>
          <a:lstStyle/>
          <a:p>
            <a:r>
              <a:rPr lang="en-US" sz="2500" b="1">
                <a:latin typeface="Calibri" panose="020F0502020204030204" pitchFamily="34" charset="0"/>
                <a:cs typeface="Calibri" panose="020F0502020204030204" pitchFamily="34" charset="0"/>
              </a:rPr>
              <a:t>An intense bushfire will kill this tree, but it has </a:t>
            </a:r>
            <a:r>
              <a:rPr lang="en-US" sz="2500" b="1">
                <a:solidFill>
                  <a:schemeClr val="accent2">
                    <a:lumMod val="75000"/>
                  </a:schemeClr>
                </a:solidFill>
                <a:latin typeface="Calibri" panose="020F0502020204030204" pitchFamily="34" charset="0"/>
                <a:cs typeface="Calibri" panose="020F0502020204030204" pitchFamily="34" charset="0"/>
              </a:rPr>
              <a:t>adaptive traits  </a:t>
            </a:r>
            <a:r>
              <a:rPr lang="en-US" sz="2500" b="1">
                <a:latin typeface="Calibri" panose="020F0502020204030204" pitchFamily="34" charset="0"/>
                <a:cs typeface="Calibri" panose="020F0502020204030204" pitchFamily="34" charset="0"/>
              </a:rPr>
              <a:t>which ensure new seeds will germinate after a fire has gone through. </a:t>
            </a:r>
            <a:endParaRPr lang="en-AU" altLang="en-AU" sz="2500" b="1">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47603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Picture 6" descr="Enhanced decomposition and nitrogen mineralization sustain rapid growth of Eucalyptus  regnans after wildfire - Dijkstra - 2017 - Journal of Ecology - Wiley  Online Library">
            <a:extLst>
              <a:ext uri="{FF2B5EF4-FFF2-40B4-BE49-F238E27FC236}">
                <a16:creationId xmlns:a16="http://schemas.microsoft.com/office/drawing/2014/main" id="{0CA7144C-1CE3-47A4-986A-4E8616A293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648085" y="2069750"/>
            <a:ext cx="6175203" cy="45294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83913F4-7D5C-4BAC-ACCB-9761435D6271}"/>
              </a:ext>
            </a:extLst>
          </p:cNvPr>
          <p:cNvSpPr txBox="1"/>
          <p:nvPr/>
        </p:nvSpPr>
        <p:spPr>
          <a:xfrm>
            <a:off x="472440" y="258793"/>
            <a:ext cx="11350848" cy="1631216"/>
          </a:xfrm>
          <a:prstGeom prst="rect">
            <a:avLst/>
          </a:prstGeom>
          <a:solidFill>
            <a:schemeClr val="accent6">
              <a:lumMod val="60000"/>
              <a:lumOff val="40000"/>
            </a:schemeClr>
          </a:solidFill>
        </p:spPr>
        <p:txBody>
          <a:bodyPr wrap="square" numCol="1" rtlCol="0">
            <a:spAutoFit/>
          </a:bodyPr>
          <a:lstStyle/>
          <a:p>
            <a:r>
              <a:rPr lang="en-AU" altLang="en-AU" sz="2500" b="1">
                <a:solidFill>
                  <a:srgbClr val="000000"/>
                </a:solidFill>
                <a:effectLst/>
                <a:ea typeface="Calibri" panose="020F0502020204030204" pitchFamily="34" charset="0"/>
                <a:cs typeface="Times New Roman" panose="02020603050405020304" pitchFamily="18" charset="0"/>
              </a:rPr>
              <a:t>The seeds </a:t>
            </a:r>
            <a:r>
              <a:rPr lang="en-AU" altLang="en-AU" sz="2500" b="1">
                <a:solidFill>
                  <a:schemeClr val="accent2">
                    <a:lumMod val="75000"/>
                  </a:schemeClr>
                </a:solidFill>
                <a:effectLst/>
                <a:ea typeface="Calibri" panose="020F0502020204030204" pitchFamily="34" charset="0"/>
                <a:cs typeface="Times New Roman" panose="02020603050405020304" pitchFamily="18" charset="0"/>
              </a:rPr>
              <a:t>germinate</a:t>
            </a:r>
            <a:r>
              <a:rPr lang="en-AU" altLang="en-AU" sz="2500" b="1">
                <a:solidFill>
                  <a:srgbClr val="000000"/>
                </a:solidFill>
                <a:effectLst/>
                <a:ea typeface="Calibri" panose="020F0502020204030204" pitchFamily="34" charset="0"/>
                <a:cs typeface="Times New Roman" panose="02020603050405020304" pitchFamily="18" charset="0"/>
              </a:rPr>
              <a:t> on the forest floor, receiving a boost of nutrients from the ashes left behind by the fire. This new generation of trees flourishes in the sunlight which reaches the ground through bare tree branches. Without fire, Mountain Ash forests would eventually die out. </a:t>
            </a:r>
            <a:endParaRPr lang="en-AU" altLang="en-AU" sz="2500" b="1"/>
          </a:p>
        </p:txBody>
      </p:sp>
      <p:pic>
        <p:nvPicPr>
          <p:cNvPr id="9218" name="Picture 2" descr="Fire blog 6: The eucalypts will be back | Know Our Plants">
            <a:extLst>
              <a:ext uri="{FF2B5EF4-FFF2-40B4-BE49-F238E27FC236}">
                <a16:creationId xmlns:a16="http://schemas.microsoft.com/office/drawing/2014/main" id="{EAB0EE70-BB8C-4CAE-AEE3-B59059F29E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472440" y="2069750"/>
            <a:ext cx="4813700" cy="4529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9407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Graphic 5" descr="Pencil">
            <a:extLst>
              <a:ext uri="{FF2B5EF4-FFF2-40B4-BE49-F238E27FC236}">
                <a16:creationId xmlns:a16="http://schemas.microsoft.com/office/drawing/2014/main" id="{A9F59671-D111-AA38-E90E-DF8FD9920C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1995813" y="449283"/>
            <a:ext cx="876515" cy="876515"/>
          </a:xfrm>
          <a:prstGeom prst="rect">
            <a:avLst/>
          </a:prstGeom>
        </p:spPr>
      </p:pic>
      <p:pic>
        <p:nvPicPr>
          <p:cNvPr id="7" name="Graphic 6" descr="Closed book">
            <a:extLst>
              <a:ext uri="{FF2B5EF4-FFF2-40B4-BE49-F238E27FC236}">
                <a16:creationId xmlns:a16="http://schemas.microsoft.com/office/drawing/2014/main" id="{F7873B47-E818-D225-1AD5-012AAE1DFD2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1347" y="154867"/>
            <a:ext cx="1402082" cy="1402082"/>
          </a:xfrm>
          <a:prstGeom prst="rect">
            <a:avLst/>
          </a:prstGeom>
        </p:spPr>
      </p:pic>
      <p:pic>
        <p:nvPicPr>
          <p:cNvPr id="3074" name="Picture 2" descr="Label the Parts of a Tree (and Trunk)">
            <a:extLst>
              <a:ext uri="{FF2B5EF4-FFF2-40B4-BE49-F238E27FC236}">
                <a16:creationId xmlns:a16="http://schemas.microsoft.com/office/drawing/2014/main" id="{C7E9DD54-8A64-054D-6378-2EB8B89EB35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9524"/>
          <a:stretch/>
        </p:blipFill>
        <p:spPr bwMode="auto">
          <a:xfrm>
            <a:off x="664576" y="1799898"/>
            <a:ext cx="3769025" cy="478267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58905FF-D6B9-E887-7686-A49D49F928F8}"/>
              </a:ext>
            </a:extLst>
          </p:cNvPr>
          <p:cNvSpPr txBox="1"/>
          <p:nvPr/>
        </p:nvSpPr>
        <p:spPr>
          <a:xfrm>
            <a:off x="2941320" y="176217"/>
            <a:ext cx="6842760" cy="1323439"/>
          </a:xfrm>
          <a:prstGeom prst="rect">
            <a:avLst/>
          </a:prstGeom>
          <a:noFill/>
        </p:spPr>
        <p:txBody>
          <a:bodyPr wrap="square" rtlCol="0">
            <a:spAutoFit/>
          </a:bodyPr>
          <a:lstStyle/>
          <a:p>
            <a:r>
              <a:rPr lang="en-AU" sz="4000" b="1">
                <a:solidFill>
                  <a:schemeClr val="bg1"/>
                </a:solidFill>
              </a:rPr>
              <a:t>SURVIVING AND THRIVING IN THIS FIERY PLACE </a:t>
            </a:r>
          </a:p>
        </p:txBody>
      </p:sp>
      <p:sp>
        <p:nvSpPr>
          <p:cNvPr id="10" name="TextBox 9">
            <a:extLst>
              <a:ext uri="{FF2B5EF4-FFF2-40B4-BE49-F238E27FC236}">
                <a16:creationId xmlns:a16="http://schemas.microsoft.com/office/drawing/2014/main" id="{82AF0DC1-78B1-EF14-CF13-27036DF68685}"/>
              </a:ext>
            </a:extLst>
          </p:cNvPr>
          <p:cNvSpPr txBox="1"/>
          <p:nvPr/>
        </p:nvSpPr>
        <p:spPr>
          <a:xfrm>
            <a:off x="4556760" y="1710322"/>
            <a:ext cx="7513320" cy="4939814"/>
          </a:xfrm>
          <a:prstGeom prst="rect">
            <a:avLst/>
          </a:prstGeom>
          <a:noFill/>
        </p:spPr>
        <p:txBody>
          <a:bodyPr wrap="square" lIns="91440" tIns="45720" rIns="91440" bIns="45720" rtlCol="0" anchor="t">
            <a:spAutoFit/>
          </a:bodyPr>
          <a:lstStyle/>
          <a:p>
            <a:pPr>
              <a:spcAft>
                <a:spcPts val="1200"/>
              </a:spcAft>
            </a:pPr>
            <a:r>
              <a:rPr lang="en-AU" sz="2500" b="1" dirty="0"/>
              <a:t>Create a labelled diagram of a fire adapted tree (e.g. Messmate stringybark or Banksia Serrata).  </a:t>
            </a:r>
          </a:p>
          <a:p>
            <a:pPr marL="800100" lvl="1" indent="-342900">
              <a:buFont typeface="Arial" panose="020B0604020202020204" pitchFamily="34" charset="0"/>
              <a:buChar char="•"/>
            </a:pPr>
            <a:r>
              <a:rPr lang="en-AU" sz="2500" dirty="0"/>
              <a:t>Title your drawing at the top centre of the page. </a:t>
            </a:r>
            <a:endParaRPr lang="en-AU" sz="2500" dirty="0">
              <a:ea typeface="Calibri"/>
              <a:cs typeface="Calibri"/>
            </a:endParaRPr>
          </a:p>
          <a:p>
            <a:pPr lvl="1"/>
            <a:endParaRPr lang="en-AU" sz="500"/>
          </a:p>
          <a:p>
            <a:pPr marL="800100" lvl="1" indent="-342900">
              <a:buFont typeface="Arial" panose="020B0604020202020204" pitchFamily="34" charset="0"/>
              <a:buChar char="•"/>
            </a:pPr>
            <a:r>
              <a:rPr lang="en-AU" sz="2500" dirty="0"/>
              <a:t>Use grey lead pencil. You can use </a:t>
            </a:r>
            <a:r>
              <a:rPr lang="en-AU" sz="2500" dirty="0" err="1"/>
              <a:t>fineliner</a:t>
            </a:r>
            <a:r>
              <a:rPr lang="en-AU" sz="2500" dirty="0"/>
              <a:t> and coloured pencil to finish it later. </a:t>
            </a:r>
            <a:endParaRPr lang="en-AU" sz="2500" dirty="0">
              <a:ea typeface="Calibri"/>
              <a:cs typeface="Calibri"/>
            </a:endParaRPr>
          </a:p>
          <a:p>
            <a:pPr marL="800100" lvl="1" indent="-342900">
              <a:buFont typeface="Arial" panose="020B0604020202020204" pitchFamily="34" charset="0"/>
              <a:buChar char="•"/>
            </a:pPr>
            <a:r>
              <a:rPr lang="en-AU" sz="2500" dirty="0"/>
              <a:t>Include all features of the tree including the fire adaptive traits. </a:t>
            </a:r>
            <a:endParaRPr lang="en-AU" sz="2500" dirty="0">
              <a:ea typeface="Calibri"/>
              <a:cs typeface="Calibri"/>
            </a:endParaRPr>
          </a:p>
          <a:p>
            <a:pPr marL="800100" lvl="1" indent="-342900">
              <a:buFont typeface="Arial" panose="020B0604020202020204" pitchFamily="34" charset="0"/>
              <a:buChar char="•"/>
            </a:pPr>
            <a:r>
              <a:rPr lang="en-AU" sz="2500" dirty="0"/>
              <a:t>Include closeups or cross sections of particular features (e.g. epicormic buds, heat-triggered seed release). </a:t>
            </a:r>
            <a:endParaRPr lang="en-AU" sz="2500" dirty="0">
              <a:ea typeface="Calibri"/>
              <a:cs typeface="Calibri"/>
            </a:endParaRPr>
          </a:p>
          <a:p>
            <a:pPr marL="800100" lvl="1" indent="-342900">
              <a:buFont typeface="Arial" panose="020B0604020202020204" pitchFamily="34" charset="0"/>
              <a:buChar char="•"/>
            </a:pPr>
            <a:r>
              <a:rPr lang="en-AU" sz="2500" dirty="0"/>
              <a:t>Use the example of a labelled diagram on the left for inspiration.</a:t>
            </a:r>
            <a:endParaRPr lang="en-AU" sz="2500" dirty="0">
              <a:ea typeface="Calibri"/>
              <a:cs typeface="Calibri"/>
            </a:endParaRPr>
          </a:p>
        </p:txBody>
      </p:sp>
    </p:spTree>
    <p:extLst>
      <p:ext uri="{BB962C8B-B14F-4D97-AF65-F5344CB8AC3E}">
        <p14:creationId xmlns:p14="http://schemas.microsoft.com/office/powerpoint/2010/main" val="3236757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9CADA5A-CAE9-43C5-BE13-62CD3C927304}"/>
              </a:ext>
            </a:extLst>
          </p:cNvPr>
          <p:cNvSpPr txBox="1"/>
          <p:nvPr/>
        </p:nvSpPr>
        <p:spPr>
          <a:xfrm>
            <a:off x="1524000" y="1184448"/>
            <a:ext cx="9144000" cy="393954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000" b="1" i="0" u="none" strike="noStrike" kern="1200" cap="none" spc="0" normalizeH="0" baseline="0" noProof="0">
                <a:ln>
                  <a:noFill/>
                </a:ln>
                <a:solidFill>
                  <a:prstClr val="black"/>
                </a:solidFill>
                <a:effectLst/>
                <a:uLnTx/>
                <a:uFillTx/>
                <a:latin typeface="Calibri" panose="020F0502020204030204"/>
                <a:ea typeface="+mn-ea"/>
                <a:cs typeface="+mn-cs"/>
              </a:rPr>
              <a:t>PART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0" b="1" i="0" u="none" strike="noStrike" kern="1200" cap="none" spc="0" normalizeH="0" baseline="0" noProof="0">
                <a:ln>
                  <a:noFill/>
                </a:ln>
                <a:solidFill>
                  <a:prstClr val="black"/>
                </a:solidFill>
                <a:effectLst/>
                <a:uLnTx/>
                <a:uFillTx/>
                <a:latin typeface="Calibri" panose="020F0502020204030204"/>
                <a:ea typeface="+mn-ea"/>
                <a:cs typeface="+mn-cs"/>
              </a:rPr>
              <a:t>THE CLIMATE IN THIS PLACE </a:t>
            </a:r>
            <a:endParaRPr kumimoji="0" lang="en-AU" sz="8000" b="1"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63657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0F21B4-CC1C-43BB-9CE9-56AAEDE7398F}"/>
              </a:ext>
            </a:extLst>
          </p:cNvPr>
          <p:cNvSpPr txBox="1"/>
          <p:nvPr/>
        </p:nvSpPr>
        <p:spPr>
          <a:xfrm>
            <a:off x="456102" y="1841351"/>
            <a:ext cx="5846644" cy="3170099"/>
          </a:xfrm>
          <a:prstGeom prst="rect">
            <a:avLst/>
          </a:prstGeom>
          <a:solidFill>
            <a:schemeClr val="accent6">
              <a:lumMod val="60000"/>
              <a:lumOff val="40000"/>
            </a:schemeClr>
          </a:solidFill>
        </p:spPr>
        <p:txBody>
          <a:bodyPr wrap="square" lIns="91440" tIns="45720" rIns="91440" bIns="45720" anchor="t">
            <a:spAutoFit/>
          </a:bodyPr>
          <a:lstStyle/>
          <a:p>
            <a:pPr>
              <a:spcAft>
                <a:spcPts val="800"/>
              </a:spcAft>
            </a:pPr>
            <a:r>
              <a:rPr lang="en-AU" sz="4000" b="1">
                <a:effectLst/>
                <a:latin typeface="Calibri"/>
                <a:ea typeface="Calibri"/>
                <a:cs typeface="Times New Roman"/>
              </a:rPr>
              <a:t>To understand how Victoria’s trees and plants became so well adapted to fire, we need to start with the climate. </a:t>
            </a:r>
            <a:endParaRPr lang="en-AU" sz="4000">
              <a:solidFill>
                <a:schemeClr val="tx1"/>
              </a:solidFill>
              <a:latin typeface="Calibri"/>
              <a:ea typeface="Calibri"/>
              <a:cs typeface="Times New Roman"/>
            </a:endParaRPr>
          </a:p>
        </p:txBody>
      </p:sp>
      <p:pic>
        <p:nvPicPr>
          <p:cNvPr id="5124" name="Picture 4" descr="How plants recover after fire | Sunbury &amp; Macedon Ranges">
            <a:extLst>
              <a:ext uri="{FF2B5EF4-FFF2-40B4-BE49-F238E27FC236}">
                <a16:creationId xmlns:a16="http://schemas.microsoft.com/office/drawing/2014/main" id="{CA97FE7E-A946-A492-A802-D7BF9C0C9B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154" y="259842"/>
            <a:ext cx="5152170" cy="5995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4991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9F9B4B-B6EE-4386-A890-36C4528D4FC9}"/>
              </a:ext>
            </a:extLst>
          </p:cNvPr>
          <p:cNvPicPr>
            <a:picLocks noChangeAspect="1"/>
          </p:cNvPicPr>
          <p:nvPr/>
        </p:nvPicPr>
        <p:blipFill>
          <a:blip r:embed="rId3"/>
          <a:stretch>
            <a:fillRect/>
          </a:stretch>
        </p:blipFill>
        <p:spPr>
          <a:xfrm>
            <a:off x="648438" y="2274943"/>
            <a:ext cx="2308114" cy="2308114"/>
          </a:xfrm>
          <a:prstGeom prst="rect">
            <a:avLst/>
          </a:prstGeom>
        </p:spPr>
      </p:pic>
      <p:sp>
        <p:nvSpPr>
          <p:cNvPr id="5" name="TextBox 4">
            <a:extLst>
              <a:ext uri="{FF2B5EF4-FFF2-40B4-BE49-F238E27FC236}">
                <a16:creationId xmlns:a16="http://schemas.microsoft.com/office/drawing/2014/main" id="{5D7086D5-80E6-43E3-B6C7-509ABA56C846}"/>
              </a:ext>
            </a:extLst>
          </p:cNvPr>
          <p:cNvSpPr txBox="1"/>
          <p:nvPr/>
        </p:nvSpPr>
        <p:spPr>
          <a:xfrm>
            <a:off x="3147798" y="1558872"/>
            <a:ext cx="8395764" cy="4555093"/>
          </a:xfrm>
          <a:prstGeom prst="rect">
            <a:avLst/>
          </a:prstGeom>
          <a:noFill/>
        </p:spPr>
        <p:txBody>
          <a:bodyPr wrap="square">
            <a:spAutoFit/>
          </a:bodyPr>
          <a:lstStyle/>
          <a:p>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What is </a:t>
            </a:r>
            <a:r>
              <a:rPr lang="en-AU" sz="5000" b="1">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rPr>
              <a:t>climate</a:t>
            </a:r>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t>
            </a:r>
          </a:p>
          <a:p>
            <a:endParaRPr lang="en-AU" sz="2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p>
            <a:r>
              <a:rPr lang="en-AU" sz="5000" b="1">
                <a:solidFill>
                  <a:schemeClr val="bg1"/>
                </a:solidFill>
                <a:latin typeface="Calibri" panose="020F0502020204030204" pitchFamily="34" charset="0"/>
                <a:ea typeface="Times New Roman" panose="02020603050405020304" pitchFamily="18" charset="0"/>
                <a:cs typeface="Times New Roman" panose="02020603050405020304" pitchFamily="18" charset="0"/>
              </a:rPr>
              <a:t>What is </a:t>
            </a:r>
            <a:r>
              <a:rPr lang="en-AU" sz="5000" b="1">
                <a:solidFill>
                  <a:schemeClr val="accent2"/>
                </a:solidFill>
                <a:latin typeface="Calibri" panose="020F0502020204030204" pitchFamily="34" charset="0"/>
                <a:ea typeface="Times New Roman" panose="02020603050405020304" pitchFamily="18" charset="0"/>
                <a:cs typeface="Times New Roman" panose="02020603050405020304" pitchFamily="18" charset="0"/>
              </a:rPr>
              <a:t>weather</a:t>
            </a:r>
            <a:r>
              <a:rPr lang="en-AU" sz="5000" b="1">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AU" sz="2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a:p>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What is the difference between </a:t>
            </a:r>
            <a:r>
              <a:rPr lang="en-AU" sz="5000" b="1">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rPr>
              <a:t>climate</a:t>
            </a:r>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and </a:t>
            </a:r>
            <a:r>
              <a:rPr lang="en-AU" sz="5000" b="1">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rPr>
              <a:t>weather</a:t>
            </a:r>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AU" sz="5000" b="1">
              <a:solidFill>
                <a:schemeClr val="bg1"/>
              </a:solidFill>
            </a:endParaRPr>
          </a:p>
          <a:p>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AU" sz="5000" b="1">
              <a:solidFill>
                <a:schemeClr val="bg1"/>
              </a:solidFill>
            </a:endParaRPr>
          </a:p>
        </p:txBody>
      </p:sp>
    </p:spTree>
    <p:extLst>
      <p:ext uri="{BB962C8B-B14F-4D97-AF65-F5344CB8AC3E}">
        <p14:creationId xmlns:p14="http://schemas.microsoft.com/office/powerpoint/2010/main" val="15746613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2" name="Online Media 1" title="Weather vs. Climate: Crash Course Kids #28.1">
            <a:hlinkClick r:id="" action="ppaction://media"/>
            <a:extLst>
              <a:ext uri="{FF2B5EF4-FFF2-40B4-BE49-F238E27FC236}">
                <a16:creationId xmlns:a16="http://schemas.microsoft.com/office/drawing/2014/main" id="{B9CAF548-6870-27FA-6C06-2D7DE9247C45}"/>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73207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DC6949B-15EF-4172-A64F-934DB54C71AF}"/>
              </a:ext>
            </a:extLst>
          </p:cNvPr>
          <p:cNvSpPr txBox="1"/>
          <p:nvPr/>
        </p:nvSpPr>
        <p:spPr>
          <a:xfrm>
            <a:off x="1905001" y="4336730"/>
            <a:ext cx="9844042" cy="2939266"/>
          </a:xfrm>
          <a:prstGeom prst="rect">
            <a:avLst/>
          </a:prstGeom>
          <a:noFill/>
        </p:spPr>
        <p:txBody>
          <a:bodyPr wrap="square">
            <a:spAutoFit/>
          </a:bodyPr>
          <a:lstStyle/>
          <a:p>
            <a:r>
              <a:rPr lang="en-AU" sz="4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What is the climate like in our local area</a:t>
            </a:r>
            <a:r>
              <a:rPr lang="en-AU" sz="4000" b="1">
                <a:solidFill>
                  <a:schemeClr val="bg1"/>
                </a:solidFill>
                <a:latin typeface="Calibri" panose="020F0502020204030204" pitchFamily="34" charset="0"/>
                <a:ea typeface="Times New Roman" panose="02020603050405020304" pitchFamily="18" charset="0"/>
                <a:cs typeface="Times New Roman" panose="02020603050405020304" pitchFamily="18" charset="0"/>
              </a:rPr>
              <a:t>?</a:t>
            </a:r>
          </a:p>
          <a:p>
            <a:endParaRPr lang="en-AU" sz="1500" b="1">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r>
              <a:rPr lang="en-AU" sz="4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Does everywhere in Australia have the same climate as us? </a:t>
            </a:r>
            <a:endParaRPr lang="en-AU" sz="4000" b="1">
              <a:solidFill>
                <a:schemeClr val="bg1"/>
              </a:solidFill>
            </a:endParaRPr>
          </a:p>
          <a:p>
            <a:r>
              <a:rPr lang="en-AU" sz="5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AU" sz="5000" b="1">
              <a:solidFill>
                <a:schemeClr val="bg1"/>
              </a:solidFill>
            </a:endParaRPr>
          </a:p>
        </p:txBody>
      </p:sp>
      <p:pic>
        <p:nvPicPr>
          <p:cNvPr id="6" name="Picture 5">
            <a:extLst>
              <a:ext uri="{FF2B5EF4-FFF2-40B4-BE49-F238E27FC236}">
                <a16:creationId xmlns:a16="http://schemas.microsoft.com/office/drawing/2014/main" id="{F5D08897-C426-47F7-9733-3C3CECF8BADA}"/>
              </a:ext>
            </a:extLst>
          </p:cNvPr>
          <p:cNvPicPr>
            <a:picLocks noChangeAspect="1"/>
          </p:cNvPicPr>
          <p:nvPr/>
        </p:nvPicPr>
        <p:blipFill>
          <a:blip r:embed="rId3"/>
          <a:stretch>
            <a:fillRect/>
          </a:stretch>
        </p:blipFill>
        <p:spPr>
          <a:xfrm>
            <a:off x="244375" y="4588825"/>
            <a:ext cx="1553946" cy="1553946"/>
          </a:xfrm>
          <a:prstGeom prst="rect">
            <a:avLst/>
          </a:prstGeom>
        </p:spPr>
      </p:pic>
      <p:sp>
        <p:nvSpPr>
          <p:cNvPr id="12" name="TextBox 11">
            <a:extLst>
              <a:ext uri="{FF2B5EF4-FFF2-40B4-BE49-F238E27FC236}">
                <a16:creationId xmlns:a16="http://schemas.microsoft.com/office/drawing/2014/main" id="{269F3CA8-252E-4C78-B459-D6DC74042008}"/>
              </a:ext>
            </a:extLst>
          </p:cNvPr>
          <p:cNvSpPr txBox="1"/>
          <p:nvPr/>
        </p:nvSpPr>
        <p:spPr>
          <a:xfrm>
            <a:off x="1461515" y="214042"/>
            <a:ext cx="4634485" cy="3677930"/>
          </a:xfrm>
          <a:prstGeom prst="rect">
            <a:avLst/>
          </a:prstGeom>
          <a:solidFill>
            <a:schemeClr val="accent6">
              <a:lumMod val="60000"/>
              <a:lumOff val="40000"/>
            </a:schemeClr>
          </a:solidFill>
        </p:spPr>
        <p:txBody>
          <a:bodyPr wrap="square">
            <a:spAutoFit/>
          </a:bodyPr>
          <a:lstStyle/>
          <a:p>
            <a:pPr algn="ctr">
              <a:spcAft>
                <a:spcPts val="1800"/>
              </a:spcAft>
            </a:pPr>
            <a:r>
              <a:rPr lang="en-AU" sz="6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WEATHER</a:t>
            </a:r>
            <a:endParaRPr lang="en-AU" sz="6000" b="1">
              <a:solidFill>
                <a:schemeClr val="accent4"/>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r>
              <a:rPr lang="en-AU" sz="4000" b="1">
                <a:solidFill>
                  <a:schemeClr val="accent2">
                    <a:lumMod val="75000"/>
                  </a:schemeClr>
                </a:solidFill>
                <a:latin typeface="Calibri" panose="020F0502020204030204" pitchFamily="34" charset="0"/>
                <a:cs typeface="Times New Roman" panose="02020603050405020304" pitchFamily="18" charset="0"/>
              </a:rPr>
              <a:t>MINUTE-BY-MINUTE</a:t>
            </a:r>
          </a:p>
          <a:p>
            <a:pPr algn="ctr"/>
            <a:r>
              <a:rPr lang="en-AU" sz="4000" b="1">
                <a:solidFill>
                  <a:schemeClr val="bg1"/>
                </a:solidFill>
                <a:latin typeface="Calibri" panose="020F0502020204030204" pitchFamily="34" charset="0"/>
                <a:cs typeface="Times New Roman" panose="02020603050405020304" pitchFamily="18" charset="0"/>
              </a:rPr>
              <a:t>CHANGES IN THE ATMOSPHERE  </a:t>
            </a:r>
          </a:p>
          <a:p>
            <a:pPr algn="ctr"/>
            <a:endParaRPr lang="en-AU" sz="3800" b="1">
              <a:solidFill>
                <a:schemeClr val="bg1"/>
              </a:solidFill>
              <a:latin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1327A64D-06E8-4ECD-BDA0-C0AAC4ADB271}"/>
              </a:ext>
            </a:extLst>
          </p:cNvPr>
          <p:cNvSpPr txBox="1"/>
          <p:nvPr/>
        </p:nvSpPr>
        <p:spPr>
          <a:xfrm>
            <a:off x="6285959" y="183264"/>
            <a:ext cx="4634485" cy="3708708"/>
          </a:xfrm>
          <a:prstGeom prst="rect">
            <a:avLst/>
          </a:prstGeom>
          <a:solidFill>
            <a:schemeClr val="accent4"/>
          </a:solidFill>
        </p:spPr>
        <p:txBody>
          <a:bodyPr wrap="square">
            <a:spAutoFit/>
          </a:bodyPr>
          <a:lstStyle/>
          <a:p>
            <a:pPr algn="ctr">
              <a:spcAft>
                <a:spcPts val="1800"/>
              </a:spcAft>
            </a:pPr>
            <a:r>
              <a:rPr lang="en-AU" sz="6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CLIMATE</a:t>
            </a:r>
          </a:p>
          <a:p>
            <a:pPr algn="ctr"/>
            <a:r>
              <a:rPr lang="en-AU" sz="4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WHAT THE WEATHER IS LIKE OVER A </a:t>
            </a:r>
            <a:r>
              <a:rPr lang="en-AU" sz="4000" b="1">
                <a:solidFill>
                  <a:schemeClr val="accent2">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rPr>
              <a:t>LONG PERIOD </a:t>
            </a:r>
            <a:r>
              <a:rPr lang="en-AU" sz="4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OF TIME </a:t>
            </a:r>
          </a:p>
          <a:p>
            <a:pPr algn="ctr"/>
            <a:r>
              <a:rPr lang="en-AU" sz="4000" b="1">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054574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Online Media 5" title="AskBOM: Why do we have different climates across Australia?">
            <a:hlinkClick r:id="" action="ppaction://media"/>
            <a:extLst>
              <a:ext uri="{FF2B5EF4-FFF2-40B4-BE49-F238E27FC236}">
                <a16:creationId xmlns:a16="http://schemas.microsoft.com/office/drawing/2014/main" id="{BDF7E44B-595E-41EE-915D-D90AB56FCD47}"/>
              </a:ext>
            </a:extLst>
          </p:cNvPr>
          <p:cNvPicPr>
            <a:picLocks noRot="1" noChangeAspect="1"/>
          </p:cNvPicPr>
          <p:nvPr>
            <a:videoFile r:link="rId1"/>
          </p:nvPr>
        </p:nvPicPr>
        <p:blipFill>
          <a:blip r:embed="rId4"/>
          <a:stretch>
            <a:fillRect/>
          </a:stretch>
        </p:blipFill>
        <p:spPr>
          <a:xfrm>
            <a:off x="390706" y="205509"/>
            <a:ext cx="11410588" cy="6446982"/>
          </a:xfrm>
          <a:prstGeom prst="rect">
            <a:avLst/>
          </a:prstGeom>
        </p:spPr>
      </p:pic>
    </p:spTree>
    <p:extLst>
      <p:ext uri="{BB962C8B-B14F-4D97-AF65-F5344CB8AC3E}">
        <p14:creationId xmlns:p14="http://schemas.microsoft.com/office/powerpoint/2010/main" val="1969848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8DC8D73-303B-4530-A872-527641A7AFD6}"/>
              </a:ext>
            </a:extLst>
          </p:cNvPr>
          <p:cNvPicPr>
            <a:picLocks noChangeAspect="1"/>
          </p:cNvPicPr>
          <p:nvPr/>
        </p:nvPicPr>
        <p:blipFill>
          <a:blip r:embed="rId3"/>
          <a:stretch>
            <a:fillRect/>
          </a:stretch>
        </p:blipFill>
        <p:spPr>
          <a:xfrm>
            <a:off x="0" y="1"/>
            <a:ext cx="12192000" cy="6858000"/>
          </a:xfrm>
          <a:prstGeom prst="rect">
            <a:avLst/>
          </a:prstGeom>
        </p:spPr>
      </p:pic>
      <p:sp>
        <p:nvSpPr>
          <p:cNvPr id="2" name="TextBox 1">
            <a:extLst>
              <a:ext uri="{FF2B5EF4-FFF2-40B4-BE49-F238E27FC236}">
                <a16:creationId xmlns:a16="http://schemas.microsoft.com/office/drawing/2014/main" id="{23FD87E6-A143-4A25-F4DB-570D0D197461}"/>
              </a:ext>
            </a:extLst>
          </p:cNvPr>
          <p:cNvSpPr txBox="1"/>
          <p:nvPr/>
        </p:nvSpPr>
        <p:spPr>
          <a:xfrm>
            <a:off x="3297516" y="5418641"/>
            <a:ext cx="9150956"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800" b="1">
                <a:solidFill>
                  <a:srgbClr val="000000"/>
                </a:solidFill>
                <a:ea typeface="Calibri"/>
                <a:cs typeface="Calibri"/>
              </a:rPr>
              <a:t>What climate zone is </a:t>
            </a:r>
            <a:endParaRPr lang="en-US"/>
          </a:p>
          <a:p>
            <a:r>
              <a:rPr lang="en-US" sz="3800" b="1">
                <a:solidFill>
                  <a:srgbClr val="000000"/>
                </a:solidFill>
                <a:ea typeface="Calibri"/>
                <a:cs typeface="Calibri"/>
              </a:rPr>
              <a:t>Victoria in?</a:t>
            </a:r>
            <a:endParaRPr lang="en-US"/>
          </a:p>
        </p:txBody>
      </p:sp>
    </p:spTree>
    <p:extLst>
      <p:ext uri="{BB962C8B-B14F-4D97-AF65-F5344CB8AC3E}">
        <p14:creationId xmlns:p14="http://schemas.microsoft.com/office/powerpoint/2010/main" val="26546354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0F7600-18E7-4508-BE4B-136A32967D3D}"/>
              </a:ext>
            </a:extLst>
          </p:cNvPr>
          <p:cNvSpPr txBox="1"/>
          <p:nvPr/>
        </p:nvSpPr>
        <p:spPr>
          <a:xfrm>
            <a:off x="0" y="1423273"/>
            <a:ext cx="6000749" cy="2339102"/>
          </a:xfrm>
          <a:prstGeom prst="rect">
            <a:avLst/>
          </a:prstGeom>
          <a:solidFill>
            <a:schemeClr val="accent6">
              <a:lumMod val="60000"/>
              <a:lumOff val="40000"/>
            </a:schemeClr>
          </a:solidFill>
        </p:spPr>
        <p:txBody>
          <a:bodyPr wrap="square" rtlCol="0">
            <a:spAutoFit/>
          </a:bodyPr>
          <a:lstStyle/>
          <a:p>
            <a:pPr algn="ctr"/>
            <a:r>
              <a:rPr lang="en-AU" sz="3600" b="1">
                <a:solidFill>
                  <a:schemeClr val="bg1"/>
                </a:solidFill>
              </a:rPr>
              <a:t>WINTER</a:t>
            </a:r>
          </a:p>
          <a:p>
            <a:pPr algn="ctr"/>
            <a:r>
              <a:rPr lang="en-AU" sz="2500" b="1">
                <a:solidFill>
                  <a:schemeClr val="accent5"/>
                </a:solidFill>
              </a:rPr>
              <a:t>HIGH RAINFALL </a:t>
            </a:r>
            <a:r>
              <a:rPr lang="en-AU" sz="2500" b="1"/>
              <a:t>AND </a:t>
            </a:r>
            <a:r>
              <a:rPr lang="en-AU" sz="2500" b="1">
                <a:solidFill>
                  <a:schemeClr val="accent5"/>
                </a:solidFill>
              </a:rPr>
              <a:t>COOL TEMPERATURES </a:t>
            </a:r>
            <a:r>
              <a:rPr lang="en-AU" sz="2500" b="1"/>
              <a:t>KEEPS THE PLANTS LUSH AND MOIST.</a:t>
            </a:r>
          </a:p>
          <a:p>
            <a:pPr algn="ctr"/>
            <a:endParaRPr lang="en-AU" sz="1000" b="1"/>
          </a:p>
          <a:p>
            <a:pPr algn="ctr"/>
            <a:r>
              <a:rPr lang="en-AU" sz="2500" b="1"/>
              <a:t>THESE CONDITIONS HELP THE PLANTS TO GROW AND FLOURISH. </a:t>
            </a:r>
          </a:p>
        </p:txBody>
      </p:sp>
      <p:sp>
        <p:nvSpPr>
          <p:cNvPr id="9" name="TextBox 8">
            <a:extLst>
              <a:ext uri="{FF2B5EF4-FFF2-40B4-BE49-F238E27FC236}">
                <a16:creationId xmlns:a16="http://schemas.microsoft.com/office/drawing/2014/main" id="{3E6AD973-15BC-43F8-B988-56D1205F308A}"/>
              </a:ext>
            </a:extLst>
          </p:cNvPr>
          <p:cNvSpPr txBox="1"/>
          <p:nvPr/>
        </p:nvSpPr>
        <p:spPr>
          <a:xfrm>
            <a:off x="6191253" y="1423273"/>
            <a:ext cx="6005515" cy="2339102"/>
          </a:xfrm>
          <a:prstGeom prst="rect">
            <a:avLst/>
          </a:prstGeom>
          <a:solidFill>
            <a:schemeClr val="accent4"/>
          </a:solidFill>
        </p:spPr>
        <p:txBody>
          <a:bodyPr wrap="square" rtlCol="0">
            <a:spAutoFit/>
          </a:bodyPr>
          <a:lstStyle/>
          <a:p>
            <a:pPr algn="ctr"/>
            <a:r>
              <a:rPr lang="en-AU" sz="3600" b="1">
                <a:solidFill>
                  <a:schemeClr val="bg1"/>
                </a:solidFill>
              </a:rPr>
              <a:t>SUMMER</a:t>
            </a:r>
            <a:r>
              <a:rPr lang="en-AU" sz="2500" b="1">
                <a:solidFill>
                  <a:schemeClr val="bg1"/>
                </a:solidFill>
              </a:rPr>
              <a:t> </a:t>
            </a:r>
          </a:p>
          <a:p>
            <a:pPr algn="ctr"/>
            <a:r>
              <a:rPr lang="en-AU" sz="2500" b="1">
                <a:solidFill>
                  <a:schemeClr val="accent2">
                    <a:lumMod val="75000"/>
                  </a:schemeClr>
                </a:solidFill>
              </a:rPr>
              <a:t>LOW RAINFALL </a:t>
            </a:r>
            <a:r>
              <a:rPr lang="en-AU" sz="2500" b="1"/>
              <a:t>AND </a:t>
            </a:r>
            <a:r>
              <a:rPr lang="en-AU" sz="2500" b="1">
                <a:solidFill>
                  <a:schemeClr val="accent2">
                    <a:lumMod val="75000"/>
                  </a:schemeClr>
                </a:solidFill>
              </a:rPr>
              <a:t>WARM TEMPERATURES </a:t>
            </a:r>
            <a:r>
              <a:rPr lang="en-AU" sz="2500" b="1"/>
              <a:t>CAUSE THE PLANTS TO DRY OUT.</a:t>
            </a:r>
          </a:p>
          <a:p>
            <a:pPr algn="ctr"/>
            <a:endParaRPr lang="en-AU" sz="1000" b="1"/>
          </a:p>
          <a:p>
            <a:pPr algn="ctr"/>
            <a:r>
              <a:rPr lang="en-AU" sz="2500" b="1"/>
              <a:t>THESE CONDITIONS HELP FIRES TO SPREAD THROUGH THE LANDSCAPE. </a:t>
            </a:r>
          </a:p>
        </p:txBody>
      </p:sp>
      <p:pic>
        <p:nvPicPr>
          <p:cNvPr id="12292" name="Picture 4" descr="Forest Secrets - Melbourne Museum">
            <a:extLst>
              <a:ext uri="{FF2B5EF4-FFF2-40B4-BE49-F238E27FC236}">
                <a16:creationId xmlns:a16="http://schemas.microsoft.com/office/drawing/2014/main" id="{EE3526DA-DDF0-4218-BB9A-EE320AAF5B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67124"/>
            <a:ext cx="6000748" cy="31908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picture containing tree, outdoor, forest, sunset&#10;&#10;Description automatically generated">
            <a:extLst>
              <a:ext uri="{FF2B5EF4-FFF2-40B4-BE49-F238E27FC236}">
                <a16:creationId xmlns:a16="http://schemas.microsoft.com/office/drawing/2014/main" id="{C1A0D97F-8EC7-4D13-BDEE-CF6E9B14ED12}"/>
              </a:ext>
            </a:extLst>
          </p:cNvPr>
          <p:cNvPicPr>
            <a:picLocks noChangeAspect="1"/>
          </p:cNvPicPr>
          <p:nvPr/>
        </p:nvPicPr>
        <p:blipFill rotWithShape="1">
          <a:blip r:embed="rId4">
            <a:extLst>
              <a:ext uri="{28A0092B-C50C-407E-A947-70E740481C1C}">
                <a14:useLocalDpi xmlns:a14="http://schemas.microsoft.com/office/drawing/2010/main" val="0"/>
              </a:ext>
            </a:extLst>
          </a:blip>
          <a:srcRect t="1776"/>
          <a:stretch/>
        </p:blipFill>
        <p:spPr>
          <a:xfrm>
            <a:off x="6193634" y="3667123"/>
            <a:ext cx="6000751" cy="3190876"/>
          </a:xfrm>
          <a:prstGeom prst="rect">
            <a:avLst/>
          </a:prstGeom>
        </p:spPr>
      </p:pic>
      <p:sp>
        <p:nvSpPr>
          <p:cNvPr id="10" name="Rectangle 9">
            <a:extLst>
              <a:ext uri="{FF2B5EF4-FFF2-40B4-BE49-F238E27FC236}">
                <a16:creationId xmlns:a16="http://schemas.microsoft.com/office/drawing/2014/main" id="{EB251D27-B136-4AC7-8333-45E00E3572B9}"/>
              </a:ext>
            </a:extLst>
          </p:cNvPr>
          <p:cNvSpPr/>
          <p:nvPr/>
        </p:nvSpPr>
        <p:spPr>
          <a:xfrm>
            <a:off x="1719262" y="257175"/>
            <a:ext cx="8391525" cy="885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500" b="1">
                <a:solidFill>
                  <a:schemeClr val="tx1"/>
                </a:solidFill>
                <a:latin typeface="Calibri" panose="020F0502020204030204" pitchFamily="34" charset="0"/>
                <a:cs typeface="Calibri" panose="020F0502020204030204" pitchFamily="34" charset="0"/>
              </a:rPr>
              <a:t>VICTORIA’S TEMPERATE CLIMATE MAKES IT VERY PRONE TO BUSHFIRES </a:t>
            </a:r>
          </a:p>
        </p:txBody>
      </p:sp>
    </p:spTree>
    <p:extLst>
      <p:ext uri="{BB962C8B-B14F-4D97-AF65-F5344CB8AC3E}">
        <p14:creationId xmlns:p14="http://schemas.microsoft.com/office/powerpoint/2010/main" val="3465361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18665B5E-8A74-456A-9A20-82F77AEEA55F}"/>
              </a:ext>
            </a:extLst>
          </p:cNvPr>
          <p:cNvGraphicFramePr/>
          <p:nvPr>
            <p:extLst>
              <p:ext uri="{D42A27DB-BD31-4B8C-83A1-F6EECF244321}">
                <p14:modId xmlns:p14="http://schemas.microsoft.com/office/powerpoint/2010/main" val="2062746801"/>
              </p:ext>
            </p:extLst>
          </p:nvPr>
        </p:nvGraphicFramePr>
        <p:xfrm>
          <a:off x="2727325" y="538691"/>
          <a:ext cx="6407150" cy="4280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4" descr="Forest Secrets - Melbourne Museum">
            <a:extLst>
              <a:ext uri="{FF2B5EF4-FFF2-40B4-BE49-F238E27FC236}">
                <a16:creationId xmlns:a16="http://schemas.microsoft.com/office/drawing/2014/main" id="{DAF6CACF-64BF-4934-8E1A-1816FEFDB3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0283" y="1210489"/>
            <a:ext cx="3208189" cy="18332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tree, outdoor, forest, sunset&#10;&#10;Description automatically generated">
            <a:extLst>
              <a:ext uri="{FF2B5EF4-FFF2-40B4-BE49-F238E27FC236}">
                <a16:creationId xmlns:a16="http://schemas.microsoft.com/office/drawing/2014/main" id="{EE299EF4-DEDB-4758-A833-B32D0668A9BA}"/>
              </a:ext>
            </a:extLst>
          </p:cNvPr>
          <p:cNvPicPr>
            <a:picLocks noChangeAspect="1"/>
          </p:cNvPicPr>
          <p:nvPr/>
        </p:nvPicPr>
        <p:blipFill rotWithShape="1">
          <a:blip r:embed="rId9">
            <a:extLst>
              <a:ext uri="{28A0092B-C50C-407E-A947-70E740481C1C}">
                <a14:useLocalDpi xmlns:a14="http://schemas.microsoft.com/office/drawing/2010/main" val="0"/>
              </a:ext>
            </a:extLst>
          </a:blip>
          <a:srcRect t="1776"/>
          <a:stretch/>
        </p:blipFill>
        <p:spPr>
          <a:xfrm>
            <a:off x="6687197" y="1164097"/>
            <a:ext cx="3370559" cy="1926035"/>
          </a:xfrm>
          <a:prstGeom prst="rect">
            <a:avLst/>
          </a:prstGeom>
        </p:spPr>
      </p:pic>
      <p:sp>
        <p:nvSpPr>
          <p:cNvPr id="7" name="TextBox 6">
            <a:extLst>
              <a:ext uri="{FF2B5EF4-FFF2-40B4-BE49-F238E27FC236}">
                <a16:creationId xmlns:a16="http://schemas.microsoft.com/office/drawing/2014/main" id="{3798CDDA-A63D-41B9-A057-183BE8411D47}"/>
              </a:ext>
            </a:extLst>
          </p:cNvPr>
          <p:cNvSpPr txBox="1"/>
          <p:nvPr/>
        </p:nvSpPr>
        <p:spPr>
          <a:xfrm>
            <a:off x="209550" y="4397284"/>
            <a:ext cx="11625265" cy="1077218"/>
          </a:xfrm>
          <a:prstGeom prst="rect">
            <a:avLst/>
          </a:prstGeom>
          <a:solidFill>
            <a:schemeClr val="accent6">
              <a:lumMod val="60000"/>
              <a:lumOff val="40000"/>
            </a:schemeClr>
          </a:solidFill>
        </p:spPr>
        <p:txBody>
          <a:bodyPr wrap="square" rtlCol="0">
            <a:spAutoFit/>
          </a:bodyPr>
          <a:lstStyle/>
          <a:p>
            <a:pPr algn="ctr"/>
            <a:r>
              <a:rPr lang="en-AU" sz="3200" b="1"/>
              <a:t>For how long has this continuous cycle of growing, </a:t>
            </a:r>
          </a:p>
          <a:p>
            <a:pPr algn="ctr"/>
            <a:r>
              <a:rPr lang="en-AU" sz="3200" b="1"/>
              <a:t>drying and burning been going on?</a:t>
            </a:r>
          </a:p>
        </p:txBody>
      </p:sp>
      <p:sp>
        <p:nvSpPr>
          <p:cNvPr id="8" name="TextBox 7">
            <a:extLst>
              <a:ext uri="{FF2B5EF4-FFF2-40B4-BE49-F238E27FC236}">
                <a16:creationId xmlns:a16="http://schemas.microsoft.com/office/drawing/2014/main" id="{42FB9186-2421-47AA-81BB-E1A4B35E42AF}"/>
              </a:ext>
            </a:extLst>
          </p:cNvPr>
          <p:cNvSpPr txBox="1"/>
          <p:nvPr/>
        </p:nvSpPr>
        <p:spPr>
          <a:xfrm>
            <a:off x="222643" y="5703210"/>
            <a:ext cx="3714750" cy="584775"/>
          </a:xfrm>
          <a:prstGeom prst="rect">
            <a:avLst/>
          </a:prstGeom>
          <a:solidFill>
            <a:schemeClr val="accent2"/>
          </a:solidFill>
        </p:spPr>
        <p:txBody>
          <a:bodyPr wrap="square" rtlCol="0">
            <a:spAutoFit/>
          </a:bodyPr>
          <a:lstStyle/>
          <a:p>
            <a:r>
              <a:rPr lang="en-AU" sz="3200" b="1"/>
              <a:t>A. Hundreds of years</a:t>
            </a:r>
          </a:p>
        </p:txBody>
      </p:sp>
      <p:sp>
        <p:nvSpPr>
          <p:cNvPr id="12" name="TextBox 11">
            <a:extLst>
              <a:ext uri="{FF2B5EF4-FFF2-40B4-BE49-F238E27FC236}">
                <a16:creationId xmlns:a16="http://schemas.microsoft.com/office/drawing/2014/main" id="{22B521C8-6352-46FE-92AE-09CDF35D11F1}"/>
              </a:ext>
            </a:extLst>
          </p:cNvPr>
          <p:cNvSpPr txBox="1"/>
          <p:nvPr/>
        </p:nvSpPr>
        <p:spPr>
          <a:xfrm>
            <a:off x="4189808" y="5703212"/>
            <a:ext cx="3930254" cy="584775"/>
          </a:xfrm>
          <a:prstGeom prst="rect">
            <a:avLst/>
          </a:prstGeom>
          <a:solidFill>
            <a:schemeClr val="accent2"/>
          </a:solidFill>
        </p:spPr>
        <p:txBody>
          <a:bodyPr wrap="square" rtlCol="0">
            <a:spAutoFit/>
          </a:bodyPr>
          <a:lstStyle/>
          <a:p>
            <a:r>
              <a:rPr lang="en-AU" sz="3200" b="1"/>
              <a:t>B. Thousands of years</a:t>
            </a:r>
          </a:p>
        </p:txBody>
      </p:sp>
      <p:sp>
        <p:nvSpPr>
          <p:cNvPr id="14" name="TextBox 13">
            <a:extLst>
              <a:ext uri="{FF2B5EF4-FFF2-40B4-BE49-F238E27FC236}">
                <a16:creationId xmlns:a16="http://schemas.microsoft.com/office/drawing/2014/main" id="{761BCD55-BD56-4E12-8354-CA1A7D05A0F6}"/>
              </a:ext>
            </a:extLst>
          </p:cNvPr>
          <p:cNvSpPr txBox="1"/>
          <p:nvPr/>
        </p:nvSpPr>
        <p:spPr>
          <a:xfrm>
            <a:off x="8326587" y="5693903"/>
            <a:ext cx="3462338" cy="584775"/>
          </a:xfrm>
          <a:prstGeom prst="rect">
            <a:avLst/>
          </a:prstGeom>
          <a:solidFill>
            <a:schemeClr val="accent2"/>
          </a:solidFill>
        </p:spPr>
        <p:txBody>
          <a:bodyPr wrap="square" rtlCol="0">
            <a:spAutoFit/>
          </a:bodyPr>
          <a:lstStyle/>
          <a:p>
            <a:r>
              <a:rPr lang="en-AU" sz="3200" b="1"/>
              <a:t>C. Millions of years</a:t>
            </a:r>
          </a:p>
        </p:txBody>
      </p:sp>
    </p:spTree>
    <p:extLst>
      <p:ext uri="{BB962C8B-B14F-4D97-AF65-F5344CB8AC3E}">
        <p14:creationId xmlns:p14="http://schemas.microsoft.com/office/powerpoint/2010/main" val="34293688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42C7590-D0FF-F1F3-2F38-8DB40070545A}"/>
              </a:ext>
            </a:extLst>
          </p:cNvPr>
          <p:cNvSpPr txBox="1"/>
          <p:nvPr/>
        </p:nvSpPr>
        <p:spPr>
          <a:xfrm>
            <a:off x="5212080" y="1219200"/>
            <a:ext cx="2011680" cy="861774"/>
          </a:xfrm>
          <a:prstGeom prst="rect">
            <a:avLst/>
          </a:prstGeom>
          <a:noFill/>
        </p:spPr>
        <p:txBody>
          <a:bodyPr wrap="square" rtlCol="0">
            <a:spAutoFit/>
          </a:bodyPr>
          <a:lstStyle/>
          <a:p>
            <a:r>
              <a:rPr lang="en-AU" sz="5000" b="1"/>
              <a:t>Part 4</a:t>
            </a:r>
            <a:endParaRPr lang="en-AU"/>
          </a:p>
        </p:txBody>
      </p:sp>
      <p:sp>
        <p:nvSpPr>
          <p:cNvPr id="9" name="TextBox 8">
            <a:extLst>
              <a:ext uri="{FF2B5EF4-FFF2-40B4-BE49-F238E27FC236}">
                <a16:creationId xmlns:a16="http://schemas.microsoft.com/office/drawing/2014/main" id="{447B1341-F2DE-1622-7517-8CA581B9F0E4}"/>
              </a:ext>
            </a:extLst>
          </p:cNvPr>
          <p:cNvSpPr txBox="1"/>
          <p:nvPr/>
        </p:nvSpPr>
        <p:spPr>
          <a:xfrm>
            <a:off x="1524000" y="2080974"/>
            <a:ext cx="9387840" cy="3170099"/>
          </a:xfrm>
          <a:prstGeom prst="rect">
            <a:avLst/>
          </a:prstGeom>
          <a:noFill/>
        </p:spPr>
        <p:txBody>
          <a:bodyPr wrap="square" rtlCol="0">
            <a:spAutoFit/>
          </a:bodyPr>
          <a:lstStyle/>
          <a:p>
            <a:pPr algn="ctr"/>
            <a:r>
              <a:rPr lang="en-AU" sz="10000" b="1"/>
              <a:t>WHAT ABOUT THE ANIMALS? </a:t>
            </a:r>
          </a:p>
        </p:txBody>
      </p:sp>
    </p:spTree>
    <p:extLst>
      <p:ext uri="{BB962C8B-B14F-4D97-AF65-F5344CB8AC3E}">
        <p14:creationId xmlns:p14="http://schemas.microsoft.com/office/powerpoint/2010/main" val="2278749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8B5287C8-B9E8-4BBA-8AA7-D5BEE92BDFD3}"/>
              </a:ext>
            </a:extLst>
          </p:cNvPr>
          <p:cNvSpPr txBox="1"/>
          <p:nvPr/>
        </p:nvSpPr>
        <p:spPr>
          <a:xfrm>
            <a:off x="507714" y="1074668"/>
            <a:ext cx="11374863" cy="1569660"/>
          </a:xfrm>
          <a:prstGeom prst="rect">
            <a:avLst/>
          </a:prstGeom>
          <a:solidFill>
            <a:schemeClr val="accent4"/>
          </a:solidFill>
        </p:spPr>
        <p:txBody>
          <a:bodyPr wrap="square" numCol="1">
            <a:spAutoFit/>
          </a:bodyPr>
          <a:lstStyle/>
          <a:p>
            <a:r>
              <a:rPr lang="en-AU" altLang="en-AU" sz="3200" b="1">
                <a:effectLst/>
                <a:latin typeface="Calibri" panose="020F0502020204030204" pitchFamily="34" charset="0"/>
                <a:ea typeface="Calibri" panose="020F0502020204030204" pitchFamily="34" charset="0"/>
                <a:cs typeface="Times New Roman" panose="02020603050405020304" pitchFamily="18" charset="0"/>
              </a:rPr>
              <a:t>Kangaroos and wallabies can quickly hop away from the fire in search of water. </a:t>
            </a:r>
            <a:r>
              <a:rPr lang="en-US" altLang="en-AU" sz="3200" b="1">
                <a:latin typeface="Calibri" panose="020F0502020204030204" pitchFamily="34" charset="0"/>
                <a:ea typeface="Calibri" panose="020F0502020204030204" pitchFamily="34" charset="0"/>
                <a:cs typeface="Times New Roman" panose="02020603050405020304" pitchFamily="18" charset="0"/>
              </a:rPr>
              <a:t>S</a:t>
            </a:r>
            <a:r>
              <a:rPr lang="en-US" altLang="en-AU" sz="3200" b="1">
                <a:effectLst/>
                <a:latin typeface="Calibri" panose="020F0502020204030204" pitchFamily="34" charset="0"/>
                <a:ea typeface="Calibri" panose="020F0502020204030204" pitchFamily="34" charset="0"/>
                <a:cs typeface="Times New Roman" panose="02020603050405020304" pitchFamily="18" charset="0"/>
              </a:rPr>
              <a:t>ometimes they double back through a fire front to find safety in areas </a:t>
            </a:r>
            <a:r>
              <a:rPr lang="en-US" altLang="en-AU" sz="3200" b="1">
                <a:latin typeface="Calibri" panose="020F0502020204030204" pitchFamily="34" charset="0"/>
                <a:ea typeface="Calibri" panose="020F0502020204030204" pitchFamily="34" charset="0"/>
                <a:cs typeface="Times New Roman" panose="02020603050405020304" pitchFamily="18" charset="0"/>
              </a:rPr>
              <a:t>that have already </a:t>
            </a:r>
            <a:r>
              <a:rPr lang="en-US" altLang="en-AU" sz="3200" b="1">
                <a:effectLst/>
                <a:latin typeface="Calibri" panose="020F0502020204030204" pitchFamily="34" charset="0"/>
                <a:ea typeface="Calibri" panose="020F0502020204030204" pitchFamily="34" charset="0"/>
                <a:cs typeface="Times New Roman" panose="02020603050405020304" pitchFamily="18" charset="0"/>
              </a:rPr>
              <a:t>burned.</a:t>
            </a:r>
            <a:endParaRPr lang="en-AU" altLang="en-AU" sz="3200" b="1"/>
          </a:p>
        </p:txBody>
      </p:sp>
      <p:pic>
        <p:nvPicPr>
          <p:cNvPr id="5126" name="Picture 6" descr="Kangaroo running from bushfire - ABC News (Australian Broadcasting  Corporation)">
            <a:extLst>
              <a:ext uri="{FF2B5EF4-FFF2-40B4-BE49-F238E27FC236}">
                <a16:creationId xmlns:a16="http://schemas.microsoft.com/office/drawing/2014/main" id="{83A2F41B-8A79-46B6-85F2-88C6833F11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07712" y="2651917"/>
            <a:ext cx="5141768" cy="37264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1446335-2A5F-13AA-EC39-E1736A77C33B}"/>
              </a:ext>
            </a:extLst>
          </p:cNvPr>
          <p:cNvSpPr txBox="1"/>
          <p:nvPr/>
        </p:nvSpPr>
        <p:spPr>
          <a:xfrm>
            <a:off x="0" y="238211"/>
            <a:ext cx="11995019" cy="677108"/>
          </a:xfrm>
          <a:prstGeom prst="rect">
            <a:avLst/>
          </a:prstGeom>
          <a:noFill/>
        </p:spPr>
        <p:txBody>
          <a:bodyPr wrap="square" lIns="91440" tIns="45720" rIns="91440" bIns="45720" rtlCol="0" anchor="t">
            <a:spAutoFit/>
          </a:bodyPr>
          <a:lstStyle/>
          <a:p>
            <a:pPr algn="ctr"/>
            <a:r>
              <a:rPr lang="en-AU" sz="3800" b="1"/>
              <a:t>KANGAROOS AND WALLABIES</a:t>
            </a:r>
          </a:p>
        </p:txBody>
      </p:sp>
      <p:pic>
        <p:nvPicPr>
          <p:cNvPr id="6" name="Picture 8" descr="Homes lost, firefighter injured as Queanbeyan blaze burns out of control |  The Examiner | Launceston, TAS">
            <a:extLst>
              <a:ext uri="{FF2B5EF4-FFF2-40B4-BE49-F238E27FC236}">
                <a16:creationId xmlns:a16="http://schemas.microsoft.com/office/drawing/2014/main" id="{A5E5A5C3-D9B7-44E2-BCBE-2EDC698291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5649480" y="2644329"/>
            <a:ext cx="6233099" cy="3733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24961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26BFAAC-AA2B-4A9B-A03C-B4E383D4F615}"/>
              </a:ext>
            </a:extLst>
          </p:cNvPr>
          <p:cNvSpPr txBox="1"/>
          <p:nvPr/>
        </p:nvSpPr>
        <p:spPr>
          <a:xfrm>
            <a:off x="479859" y="337159"/>
            <a:ext cx="11382846" cy="993926"/>
          </a:xfrm>
          <a:prstGeom prst="rect">
            <a:avLst/>
          </a:prstGeom>
          <a:solidFill>
            <a:schemeClr val="accent6">
              <a:lumMod val="60000"/>
              <a:lumOff val="40000"/>
            </a:schemeClr>
          </a:solidFill>
        </p:spPr>
        <p:txBody>
          <a:bodyPr wrap="square" numCol="1" rtlCol="0">
            <a:spAutoFit/>
          </a:bodyPr>
          <a:lstStyle/>
          <a:p>
            <a:pPr lvl="0" fontAlgn="base">
              <a:lnSpc>
                <a:spcPct val="107000"/>
              </a:lnSpc>
            </a:pPr>
            <a:r>
              <a:rPr lang="en-AU" altLang="en-AU" sz="2800" b="1">
                <a:effectLst/>
                <a:latin typeface="Calibri" panose="020F0502020204030204" pitchFamily="34" charset="0"/>
                <a:ea typeface="Calibri" panose="020F0502020204030204" pitchFamily="34" charset="0"/>
              </a:rPr>
              <a:t>With their little legs, echidnas can’t run so they hide in hollow logs or burrow quickly underground with their sharp claws. </a:t>
            </a:r>
          </a:p>
        </p:txBody>
      </p:sp>
      <p:sp>
        <p:nvSpPr>
          <p:cNvPr id="7" name="TextBox 6">
            <a:extLst>
              <a:ext uri="{FF2B5EF4-FFF2-40B4-BE49-F238E27FC236}">
                <a16:creationId xmlns:a16="http://schemas.microsoft.com/office/drawing/2014/main" id="{58DE7238-593F-4E6F-9EC2-8BE9C32EA00E}"/>
              </a:ext>
            </a:extLst>
          </p:cNvPr>
          <p:cNvSpPr txBox="1"/>
          <p:nvPr/>
        </p:nvSpPr>
        <p:spPr>
          <a:xfrm>
            <a:off x="3586684" y="1508017"/>
            <a:ext cx="8276020" cy="954107"/>
          </a:xfrm>
          <a:prstGeom prst="rect">
            <a:avLst/>
          </a:prstGeom>
          <a:solidFill>
            <a:schemeClr val="accent6">
              <a:lumMod val="60000"/>
              <a:lumOff val="40000"/>
            </a:schemeClr>
          </a:solidFill>
        </p:spPr>
        <p:txBody>
          <a:bodyPr wrap="square" numCol="1">
            <a:spAutoFit/>
          </a:bodyPr>
          <a:lstStyle/>
          <a:p>
            <a:r>
              <a:rPr lang="en-AU" altLang="en-AU" sz="2800" b="1">
                <a:effectLst/>
                <a:latin typeface="Calibri" panose="020F0502020204030204" pitchFamily="34" charset="0"/>
                <a:ea typeface="Calibri" panose="020F0502020204030204" pitchFamily="34" charset="0"/>
              </a:rPr>
              <a:t>After a big fire, it’s difficult to find </a:t>
            </a:r>
            <a:r>
              <a:rPr lang="en-AU" altLang="en-AU" sz="2800" b="1">
                <a:latin typeface="Calibri" panose="020F0502020204030204" pitchFamily="34" charset="0"/>
                <a:ea typeface="Calibri" panose="020F0502020204030204" pitchFamily="34" charset="0"/>
              </a:rPr>
              <a:t>food so they go </a:t>
            </a:r>
            <a:r>
              <a:rPr lang="en-AU" altLang="en-AU" sz="2800" b="1">
                <a:effectLst/>
                <a:latin typeface="Calibri" panose="020F0502020204030204" pitchFamily="34" charset="0"/>
                <a:ea typeface="Calibri" panose="020F0502020204030204" pitchFamily="34" charset="0"/>
              </a:rPr>
              <a:t>into </a:t>
            </a:r>
            <a:r>
              <a:rPr lang="en-AU" altLang="en-AU" sz="2800" b="1">
                <a:solidFill>
                  <a:schemeClr val="accent2">
                    <a:lumMod val="75000"/>
                  </a:schemeClr>
                </a:solidFill>
                <a:effectLst/>
                <a:latin typeface="Calibri" panose="020F0502020204030204" pitchFamily="34" charset="0"/>
                <a:ea typeface="Calibri" panose="020F0502020204030204" pitchFamily="34" charset="0"/>
              </a:rPr>
              <a:t>torpor</a:t>
            </a:r>
            <a:r>
              <a:rPr lang="en-AU" altLang="en-AU" sz="2800" b="1">
                <a:effectLst/>
                <a:latin typeface="Calibri" panose="020F0502020204030204" pitchFamily="34" charset="0"/>
                <a:ea typeface="Calibri" panose="020F0502020204030204" pitchFamily="34" charset="0"/>
              </a:rPr>
              <a:t> to reduce the amount of food they need. </a:t>
            </a:r>
            <a:endParaRPr lang="en-AU" altLang="en-AU" sz="2800"/>
          </a:p>
        </p:txBody>
      </p:sp>
      <p:pic>
        <p:nvPicPr>
          <p:cNvPr id="8196" name="Picture 4" descr="Geodynamics | The spikey end of geodynamics: The story of the echidna and  plate tectonics">
            <a:extLst>
              <a:ext uri="{FF2B5EF4-FFF2-40B4-BE49-F238E27FC236}">
                <a16:creationId xmlns:a16="http://schemas.microsoft.com/office/drawing/2014/main" id="{A9F9EBC3-8AEE-4B62-957E-06C92FF7C7C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221"/>
          <a:stretch/>
        </p:blipFill>
        <p:spPr>
          <a:xfrm>
            <a:off x="8442959" y="4400010"/>
            <a:ext cx="3419745" cy="2246769"/>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Surviving a bushfire | Echidna, Australian animals, Australian fauna">
            <a:extLst>
              <a:ext uri="{FF2B5EF4-FFF2-40B4-BE49-F238E27FC236}">
                <a16:creationId xmlns:a16="http://schemas.microsoft.com/office/drawing/2014/main" id="{3F0C9411-DBF1-4180-A30A-B7E24A6F7B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479857" y="1500795"/>
            <a:ext cx="3106827" cy="2726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FDE09B3-5B8B-05AD-DF5F-6D0F82B832BB}"/>
              </a:ext>
            </a:extLst>
          </p:cNvPr>
          <p:cNvSpPr txBox="1"/>
          <p:nvPr/>
        </p:nvSpPr>
        <p:spPr>
          <a:xfrm>
            <a:off x="3586684" y="4403390"/>
            <a:ext cx="5161075" cy="2246769"/>
          </a:xfrm>
          <a:prstGeom prst="rect">
            <a:avLst/>
          </a:prstGeom>
          <a:solidFill>
            <a:schemeClr val="accent6">
              <a:lumMod val="60000"/>
              <a:lumOff val="40000"/>
            </a:schemeClr>
          </a:solidFill>
        </p:spPr>
        <p:txBody>
          <a:bodyPr wrap="square" numCol="1">
            <a:spAutoFit/>
          </a:bodyPr>
          <a:lstStyle/>
          <a:p>
            <a:r>
              <a:rPr lang="en-AU" altLang="en-AU" sz="2800" b="1">
                <a:effectLst/>
                <a:latin typeface="Calibri" panose="020F0502020204030204" pitchFamily="34" charset="0"/>
                <a:ea typeface="Calibri" panose="020F0502020204030204" pitchFamily="34" charset="0"/>
              </a:rPr>
              <a:t>When they do go out foraging for food, it </a:t>
            </a:r>
            <a:r>
              <a:rPr lang="en-AU" altLang="en-AU" sz="2800" b="1">
                <a:latin typeface="Calibri" panose="020F0502020204030204" pitchFamily="34" charset="0"/>
                <a:ea typeface="Calibri" panose="020F0502020204030204" pitchFamily="34" charset="0"/>
              </a:rPr>
              <a:t>is </a:t>
            </a:r>
            <a:r>
              <a:rPr lang="en-AU" altLang="en-AU" sz="2800" b="1">
                <a:effectLst/>
                <a:latin typeface="Calibri" panose="020F0502020204030204" pitchFamily="34" charset="0"/>
                <a:ea typeface="Calibri" panose="020F0502020204030204" pitchFamily="34" charset="0"/>
              </a:rPr>
              <a:t>difficult to find places to hide from predators</a:t>
            </a:r>
            <a:r>
              <a:rPr lang="en-AU" altLang="en-AU" sz="2800" b="1">
                <a:latin typeface="Calibri" panose="020F0502020204030204" pitchFamily="34" charset="0"/>
                <a:ea typeface="Calibri" panose="020F0502020204030204" pitchFamily="34" charset="0"/>
              </a:rPr>
              <a:t>, so they go out at night when predators can’t see them so easily. </a:t>
            </a:r>
            <a:endParaRPr lang="en-AU" altLang="en-AU" sz="2800"/>
          </a:p>
        </p:txBody>
      </p:sp>
      <p:sp>
        <p:nvSpPr>
          <p:cNvPr id="3" name="Rectangle 2">
            <a:extLst>
              <a:ext uri="{FF2B5EF4-FFF2-40B4-BE49-F238E27FC236}">
                <a16:creationId xmlns:a16="http://schemas.microsoft.com/office/drawing/2014/main" id="{2E8A88EB-12C2-4173-B7A4-149742B96A77}"/>
              </a:ext>
            </a:extLst>
          </p:cNvPr>
          <p:cNvSpPr/>
          <p:nvPr/>
        </p:nvSpPr>
        <p:spPr>
          <a:xfrm>
            <a:off x="3586684" y="2469723"/>
            <a:ext cx="8276020" cy="175719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AU" altLang="en-AU" sz="2800" b="1" dirty="0">
                <a:solidFill>
                  <a:schemeClr val="bg1"/>
                </a:solidFill>
              </a:rPr>
              <a:t>Torpor</a:t>
            </a:r>
            <a:r>
              <a:rPr lang="en-AU" altLang="en-AU" sz="2500" dirty="0"/>
              <a:t> </a:t>
            </a:r>
            <a:r>
              <a:rPr lang="en-US" sz="2500" i="0" dirty="0">
                <a:solidFill>
                  <a:srgbClr val="202122"/>
                </a:solidFill>
                <a:effectLst/>
                <a:latin typeface="Arial"/>
                <a:cs typeface="Arial"/>
              </a:rPr>
              <a:t>is a state of decreased physical activity in </a:t>
            </a:r>
            <a:r>
              <a:rPr lang="en-US" sz="2500" dirty="0">
                <a:solidFill>
                  <a:srgbClr val="202122"/>
                </a:solidFill>
                <a:latin typeface="Arial"/>
                <a:cs typeface="Arial"/>
              </a:rPr>
              <a:t>an animal</a:t>
            </a:r>
            <a:r>
              <a:rPr lang="en-US" sz="2500" i="0" dirty="0">
                <a:solidFill>
                  <a:srgbClr val="202122"/>
                </a:solidFill>
                <a:effectLst/>
                <a:latin typeface="Arial"/>
                <a:cs typeface="Arial"/>
              </a:rPr>
              <a:t>. The animals body temperature decreases, and they use less energy. Torpor enables animals to survive periods of reduced food availability.</a:t>
            </a:r>
            <a:r>
              <a:rPr lang="en-AU" altLang="en-AU" sz="2500" dirty="0"/>
              <a:t> </a:t>
            </a:r>
          </a:p>
        </p:txBody>
      </p:sp>
      <p:sp>
        <p:nvSpPr>
          <p:cNvPr id="6" name="TextBox 5">
            <a:extLst>
              <a:ext uri="{FF2B5EF4-FFF2-40B4-BE49-F238E27FC236}">
                <a16:creationId xmlns:a16="http://schemas.microsoft.com/office/drawing/2014/main" id="{28478DD7-C7D0-C85D-1303-A242CEB0B72C}"/>
              </a:ext>
            </a:extLst>
          </p:cNvPr>
          <p:cNvSpPr txBox="1"/>
          <p:nvPr/>
        </p:nvSpPr>
        <p:spPr>
          <a:xfrm>
            <a:off x="329296" y="4887845"/>
            <a:ext cx="3257388" cy="677108"/>
          </a:xfrm>
          <a:prstGeom prst="rect">
            <a:avLst/>
          </a:prstGeom>
          <a:noFill/>
        </p:spPr>
        <p:txBody>
          <a:bodyPr wrap="square" lIns="91440" tIns="45720" rIns="91440" bIns="45720" rtlCol="0" anchor="t">
            <a:spAutoFit/>
          </a:bodyPr>
          <a:lstStyle/>
          <a:p>
            <a:pPr algn="ctr"/>
            <a:r>
              <a:rPr lang="en-AU" sz="3800" b="1"/>
              <a:t>ECHIDNAS</a:t>
            </a:r>
          </a:p>
        </p:txBody>
      </p:sp>
    </p:spTree>
    <p:extLst>
      <p:ext uri="{BB962C8B-B14F-4D97-AF65-F5344CB8AC3E}">
        <p14:creationId xmlns:p14="http://schemas.microsoft.com/office/powerpoint/2010/main" val="2119091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62D279-5358-A3FE-FDA1-CDF07AB33D17}"/>
              </a:ext>
            </a:extLst>
          </p:cNvPr>
          <p:cNvSpPr/>
          <p:nvPr/>
        </p:nvSpPr>
        <p:spPr>
          <a:xfrm>
            <a:off x="5730240" y="989857"/>
            <a:ext cx="5973337" cy="395124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0D9F4D9C-924B-775A-7965-BD95466ACBCB}"/>
              </a:ext>
            </a:extLst>
          </p:cNvPr>
          <p:cNvSpPr txBox="1"/>
          <p:nvPr/>
        </p:nvSpPr>
        <p:spPr>
          <a:xfrm>
            <a:off x="312571" y="171050"/>
            <a:ext cx="8260065" cy="830997"/>
          </a:xfrm>
          <a:prstGeom prst="rect">
            <a:avLst/>
          </a:prstGeom>
          <a:noFill/>
        </p:spPr>
        <p:txBody>
          <a:bodyPr wrap="square" lIns="91440" tIns="45720" rIns="91440" bIns="45720" rtlCol="0" anchor="t">
            <a:spAutoFit/>
          </a:bodyPr>
          <a:lstStyle/>
          <a:p>
            <a:r>
              <a:rPr lang="en-AU" sz="4800" b="1"/>
              <a:t>THE BARE-NOSED WOMBAT </a:t>
            </a:r>
          </a:p>
        </p:txBody>
      </p:sp>
      <p:pic>
        <p:nvPicPr>
          <p:cNvPr id="4098" name="Picture 2" descr="wombat">
            <a:extLst>
              <a:ext uri="{FF2B5EF4-FFF2-40B4-BE49-F238E27FC236}">
                <a16:creationId xmlns:a16="http://schemas.microsoft.com/office/drawing/2014/main" id="{BE92573A-BE91-9E8E-D656-36B279B918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173" t="-413" r="-6830" b="148"/>
          <a:stretch/>
        </p:blipFill>
        <p:spPr bwMode="auto">
          <a:xfrm>
            <a:off x="312571" y="989857"/>
            <a:ext cx="5782034" cy="39457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white icon with a question mark&#10;&#10;AI-generated content may be incorrect.">
            <a:extLst>
              <a:ext uri="{FF2B5EF4-FFF2-40B4-BE49-F238E27FC236}">
                <a16:creationId xmlns:a16="http://schemas.microsoft.com/office/drawing/2014/main" id="{2CD2E445-42FD-EE58-D058-4C1A8C6DBF98}"/>
              </a:ext>
            </a:extLst>
          </p:cNvPr>
          <p:cNvPicPr>
            <a:picLocks noChangeAspect="1"/>
          </p:cNvPicPr>
          <p:nvPr/>
        </p:nvPicPr>
        <p:blipFill>
          <a:blip r:embed="rId4"/>
          <a:stretch>
            <a:fillRect/>
          </a:stretch>
        </p:blipFill>
        <p:spPr>
          <a:xfrm>
            <a:off x="1286503" y="5083920"/>
            <a:ext cx="1446812" cy="1483983"/>
          </a:xfrm>
          <a:prstGeom prst="rect">
            <a:avLst/>
          </a:prstGeom>
        </p:spPr>
      </p:pic>
      <p:sp>
        <p:nvSpPr>
          <p:cNvPr id="5" name="TextBox 4">
            <a:extLst>
              <a:ext uri="{FF2B5EF4-FFF2-40B4-BE49-F238E27FC236}">
                <a16:creationId xmlns:a16="http://schemas.microsoft.com/office/drawing/2014/main" id="{78BD0D78-5C75-B93B-5D66-698388EE98A6}"/>
              </a:ext>
            </a:extLst>
          </p:cNvPr>
          <p:cNvSpPr txBox="1"/>
          <p:nvPr/>
        </p:nvSpPr>
        <p:spPr>
          <a:xfrm>
            <a:off x="5978912" y="1313986"/>
            <a:ext cx="5679687"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AU" sz="3500" b="1">
                <a:ea typeface="Calibri"/>
                <a:cs typeface="Calibri"/>
              </a:rPr>
              <a:t>The main habitat for the Bare-Nosed Wombat is the temperate forest-covered areas of southeastern Australia. As we know, these areas are very fire prone.</a:t>
            </a:r>
            <a:endParaRPr lang="en-GB" sz="3500"/>
          </a:p>
        </p:txBody>
      </p:sp>
      <p:sp>
        <p:nvSpPr>
          <p:cNvPr id="9" name="TextBox 8">
            <a:extLst>
              <a:ext uri="{FF2B5EF4-FFF2-40B4-BE49-F238E27FC236}">
                <a16:creationId xmlns:a16="http://schemas.microsoft.com/office/drawing/2014/main" id="{EAF9F545-E475-7169-141D-A7D80344F803}"/>
              </a:ext>
            </a:extLst>
          </p:cNvPr>
          <p:cNvSpPr txBox="1"/>
          <p:nvPr/>
        </p:nvSpPr>
        <p:spPr>
          <a:xfrm>
            <a:off x="2884448" y="5198327"/>
            <a:ext cx="7974979"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AU" sz="3500" b="1">
                <a:solidFill>
                  <a:schemeClr val="bg1"/>
                </a:solidFill>
                <a:ea typeface="Calibri"/>
                <a:cs typeface="Calibri"/>
              </a:rPr>
              <a:t>How does the Bare-Nosed Wombat survive in this fire prone environment?</a:t>
            </a:r>
            <a:r>
              <a:rPr lang="en-AU" sz="3500" b="1">
                <a:ea typeface="Calibri"/>
                <a:cs typeface="Calibri"/>
              </a:rPr>
              <a:t> </a:t>
            </a:r>
            <a:endParaRPr lang="en-US"/>
          </a:p>
        </p:txBody>
      </p:sp>
    </p:spTree>
    <p:extLst>
      <p:ext uri="{BB962C8B-B14F-4D97-AF65-F5344CB8AC3E}">
        <p14:creationId xmlns:p14="http://schemas.microsoft.com/office/powerpoint/2010/main" val="21730755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Picture 3" descr="A person holding a wombat&#10;&#10;AI-generated content may be incorrect.">
            <a:extLst>
              <a:ext uri="{FF2B5EF4-FFF2-40B4-BE49-F238E27FC236}">
                <a16:creationId xmlns:a16="http://schemas.microsoft.com/office/drawing/2014/main" id="{DC8DB5D0-8122-66D1-1235-D47C94CAE4A0}"/>
              </a:ext>
            </a:extLst>
          </p:cNvPr>
          <p:cNvPicPr>
            <a:picLocks noChangeAspect="1"/>
          </p:cNvPicPr>
          <p:nvPr/>
        </p:nvPicPr>
        <p:blipFill>
          <a:blip r:embed="rId3"/>
          <a:stretch>
            <a:fillRect/>
          </a:stretch>
        </p:blipFill>
        <p:spPr>
          <a:xfrm>
            <a:off x="630568" y="507928"/>
            <a:ext cx="4501611" cy="6038491"/>
          </a:xfrm>
          <a:prstGeom prst="rect">
            <a:avLst/>
          </a:prstGeom>
        </p:spPr>
      </p:pic>
      <p:sp>
        <p:nvSpPr>
          <p:cNvPr id="5" name="Rectangle 4">
            <a:extLst>
              <a:ext uri="{FF2B5EF4-FFF2-40B4-BE49-F238E27FC236}">
                <a16:creationId xmlns:a16="http://schemas.microsoft.com/office/drawing/2014/main" id="{AC9619F9-25BE-D47C-9FD4-1041A3FFDD24}"/>
              </a:ext>
            </a:extLst>
          </p:cNvPr>
          <p:cNvSpPr/>
          <p:nvPr/>
        </p:nvSpPr>
        <p:spPr>
          <a:xfrm>
            <a:off x="625522" y="1717343"/>
            <a:ext cx="4151194" cy="38668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C5FB790-9084-EA5E-5190-D6D840D6C112}"/>
              </a:ext>
            </a:extLst>
          </p:cNvPr>
          <p:cNvSpPr txBox="1"/>
          <p:nvPr/>
        </p:nvSpPr>
        <p:spPr>
          <a:xfrm>
            <a:off x="5325632" y="887103"/>
            <a:ext cx="6564444" cy="56630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ea typeface="Calibri"/>
                <a:cs typeface="Calibri"/>
              </a:rPr>
              <a:t>During the Black Summer bushfires of 2019/2020, this Twitter post went viral.</a:t>
            </a:r>
            <a:r>
              <a:rPr lang="en-GB">
                <a:ea typeface="Calibri"/>
                <a:cs typeface="Calibri"/>
              </a:rPr>
              <a:t>  </a:t>
            </a:r>
          </a:p>
          <a:p>
            <a:endParaRPr lang="en-GB">
              <a:ea typeface="Calibri"/>
              <a:cs typeface="Calibri"/>
            </a:endParaRPr>
          </a:p>
          <a:p>
            <a:r>
              <a:rPr lang="en-GB" sz="2800" b="1">
                <a:ea typeface="Calibri"/>
                <a:cs typeface="Calibri"/>
              </a:rPr>
              <a:t>As first, the Australian scientists who study animal responses to bushfire said this wasn't true. But then they got curious...</a:t>
            </a:r>
          </a:p>
          <a:p>
            <a:endParaRPr lang="en-GB" sz="2800" b="1">
              <a:ea typeface="Calibri"/>
              <a:cs typeface="Calibri"/>
            </a:endParaRPr>
          </a:p>
          <a:p>
            <a:r>
              <a:rPr lang="en-GB" sz="2800" b="1">
                <a:ea typeface="Calibri"/>
                <a:cs typeface="Calibri"/>
              </a:rPr>
              <a:t>So, they set up video cameras at the entrances of Bare-Nosed Wombat burrows.  </a:t>
            </a:r>
          </a:p>
          <a:p>
            <a:endParaRPr lang="en-GB" sz="2800" b="1">
              <a:ea typeface="Calibri"/>
              <a:cs typeface="Calibri"/>
            </a:endParaRPr>
          </a:p>
          <a:p>
            <a:r>
              <a:rPr lang="en-GB" sz="2800" b="1">
                <a:ea typeface="Calibri"/>
                <a:cs typeface="Calibri"/>
              </a:rPr>
              <a:t>This is what they found...</a:t>
            </a:r>
            <a:endParaRPr lang="en-GB">
              <a:ea typeface="Calibri"/>
              <a:cs typeface="Calibri"/>
            </a:endParaRPr>
          </a:p>
          <a:p>
            <a:endParaRPr lang="en-GB">
              <a:ea typeface="Calibri"/>
              <a:cs typeface="Calibri"/>
            </a:endParaRPr>
          </a:p>
          <a:p>
            <a:endParaRPr lang="en-GB">
              <a:ea typeface="Calibri"/>
              <a:cs typeface="Calibri"/>
            </a:endParaRPr>
          </a:p>
        </p:txBody>
      </p:sp>
    </p:spTree>
    <p:extLst>
      <p:ext uri="{BB962C8B-B14F-4D97-AF65-F5344CB8AC3E}">
        <p14:creationId xmlns:p14="http://schemas.microsoft.com/office/powerpoint/2010/main" val="35862042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8E58498F-4406-29D4-3573-5AD473251FB4}"/>
            </a:ext>
          </a:extLst>
        </p:cNvPr>
        <p:cNvGrpSpPr/>
        <p:nvPr/>
      </p:nvGrpSpPr>
      <p:grpSpPr>
        <a:xfrm>
          <a:off x="0" y="0"/>
          <a:ext cx="0" cy="0"/>
          <a:chOff x="0" y="0"/>
          <a:chExt cx="0" cy="0"/>
        </a:xfrm>
      </p:grpSpPr>
      <p:pic>
        <p:nvPicPr>
          <p:cNvPr id="2" name="Online Media 1" title="Cameras reveal wombat burrows can be safe havens after fire">
            <a:hlinkClick r:id="" action="ppaction://media"/>
            <a:extLst>
              <a:ext uri="{FF2B5EF4-FFF2-40B4-BE49-F238E27FC236}">
                <a16:creationId xmlns:a16="http://schemas.microsoft.com/office/drawing/2014/main" id="{2F972BB5-DF38-45D4-EF5B-899830A06CD3}"/>
              </a:ext>
            </a:extLst>
          </p:cNvPr>
          <p:cNvPicPr>
            <a:picLocks noRot="1" noChangeAspect="1"/>
          </p:cNvPicPr>
          <p:nvPr>
            <a:videoFile r:link="rId1"/>
          </p:nvPr>
        </p:nvPicPr>
        <p:blipFill>
          <a:blip r:embed="rId4"/>
          <a:stretch>
            <a:fillRect/>
          </a:stretch>
        </p:blipFill>
        <p:spPr>
          <a:xfrm>
            <a:off x="4973" y="-4313"/>
            <a:ext cx="12183642" cy="6866626"/>
          </a:xfrm>
          <a:prstGeom prst="rect">
            <a:avLst/>
          </a:prstGeom>
        </p:spPr>
      </p:pic>
    </p:spTree>
    <p:extLst>
      <p:ext uri="{BB962C8B-B14F-4D97-AF65-F5344CB8AC3E}">
        <p14:creationId xmlns:p14="http://schemas.microsoft.com/office/powerpoint/2010/main" val="16878641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Graphic 4" descr="Pencil">
            <a:extLst>
              <a:ext uri="{FF2B5EF4-FFF2-40B4-BE49-F238E27FC236}">
                <a16:creationId xmlns:a16="http://schemas.microsoft.com/office/drawing/2014/main" id="{F3608B0E-E2FF-2364-6CAE-60215337AD0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1621476" y="434906"/>
            <a:ext cx="876515" cy="876515"/>
          </a:xfrm>
          <a:prstGeom prst="rect">
            <a:avLst/>
          </a:prstGeom>
        </p:spPr>
      </p:pic>
      <p:pic>
        <p:nvPicPr>
          <p:cNvPr id="7" name="Graphic 6" descr="Closed book">
            <a:extLst>
              <a:ext uri="{FF2B5EF4-FFF2-40B4-BE49-F238E27FC236}">
                <a16:creationId xmlns:a16="http://schemas.microsoft.com/office/drawing/2014/main" id="{C796C278-9FB5-EE54-33E6-496B27B2FD0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010" y="168368"/>
            <a:ext cx="1402082" cy="1402082"/>
          </a:xfrm>
          <a:prstGeom prst="rect">
            <a:avLst/>
          </a:prstGeom>
        </p:spPr>
      </p:pic>
      <p:sp>
        <p:nvSpPr>
          <p:cNvPr id="2" name="TextBox 1">
            <a:extLst>
              <a:ext uri="{FF2B5EF4-FFF2-40B4-BE49-F238E27FC236}">
                <a16:creationId xmlns:a16="http://schemas.microsoft.com/office/drawing/2014/main" id="{43D2402C-518E-4FD1-032C-0121643957AD}"/>
              </a:ext>
            </a:extLst>
          </p:cNvPr>
          <p:cNvSpPr txBox="1"/>
          <p:nvPr/>
        </p:nvSpPr>
        <p:spPr>
          <a:xfrm>
            <a:off x="2216391" y="263877"/>
            <a:ext cx="9972275"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500" b="1">
                <a:solidFill>
                  <a:schemeClr val="bg1"/>
                </a:solidFill>
                <a:ea typeface="Calibri"/>
                <a:cs typeface="Calibri"/>
              </a:rPr>
              <a:t>Write a news article about this groundbreaking research on the Bare-Nosed Wombat  </a:t>
            </a:r>
          </a:p>
        </p:txBody>
      </p:sp>
      <p:pic>
        <p:nvPicPr>
          <p:cNvPr id="8" name="Picture 7" descr="A bare-nosed wombat and her joey walking through shrubbery">
            <a:extLst>
              <a:ext uri="{FF2B5EF4-FFF2-40B4-BE49-F238E27FC236}">
                <a16:creationId xmlns:a16="http://schemas.microsoft.com/office/drawing/2014/main" id="{0FC6B6F4-F022-2150-B807-CF2E5A2817A9}"/>
              </a:ext>
            </a:extLst>
          </p:cNvPr>
          <p:cNvPicPr>
            <a:picLocks noChangeAspect="1"/>
          </p:cNvPicPr>
          <p:nvPr/>
        </p:nvPicPr>
        <p:blipFill>
          <a:blip r:embed="rId7"/>
          <a:srcRect l="18731" t="-261" r="3870" b="1305"/>
          <a:stretch/>
        </p:blipFill>
        <p:spPr>
          <a:xfrm>
            <a:off x="185619" y="2142581"/>
            <a:ext cx="4655795" cy="3523316"/>
          </a:xfrm>
          <a:prstGeom prst="rect">
            <a:avLst/>
          </a:prstGeom>
        </p:spPr>
      </p:pic>
      <p:pic>
        <p:nvPicPr>
          <p:cNvPr id="10" name="Picture 9" descr="A bird in a hole in the ground&#10;&#10;AI-generated content may be incorrect.">
            <a:extLst>
              <a:ext uri="{FF2B5EF4-FFF2-40B4-BE49-F238E27FC236}">
                <a16:creationId xmlns:a16="http://schemas.microsoft.com/office/drawing/2014/main" id="{BD092EB8-E3AE-C7C4-5A3D-3DB94D9329D2}"/>
              </a:ext>
            </a:extLst>
          </p:cNvPr>
          <p:cNvPicPr>
            <a:picLocks noChangeAspect="1"/>
          </p:cNvPicPr>
          <p:nvPr/>
        </p:nvPicPr>
        <p:blipFill>
          <a:blip r:embed="rId8"/>
          <a:srcRect l="121" t="3431" r="-4227" b="-3431"/>
          <a:stretch/>
        </p:blipFill>
        <p:spPr>
          <a:xfrm>
            <a:off x="5088320" y="1572327"/>
            <a:ext cx="3086905" cy="2576985"/>
          </a:xfrm>
          <a:prstGeom prst="rect">
            <a:avLst/>
          </a:prstGeom>
        </p:spPr>
      </p:pic>
      <p:pic>
        <p:nvPicPr>
          <p:cNvPr id="11" name="Picture 10" descr="A small animal in a hole in the ground&#10;&#10;AI-generated content may be incorrect.">
            <a:extLst>
              <a:ext uri="{FF2B5EF4-FFF2-40B4-BE49-F238E27FC236}">
                <a16:creationId xmlns:a16="http://schemas.microsoft.com/office/drawing/2014/main" id="{F4EDB617-AF2C-34F6-06BD-AF079FC5F9B8}"/>
              </a:ext>
            </a:extLst>
          </p:cNvPr>
          <p:cNvPicPr>
            <a:picLocks noChangeAspect="1"/>
          </p:cNvPicPr>
          <p:nvPr/>
        </p:nvPicPr>
        <p:blipFill>
          <a:blip r:embed="rId9"/>
          <a:srcRect l="42718" t="35806" r="-2136" b="1279"/>
          <a:stretch/>
        </p:blipFill>
        <p:spPr>
          <a:xfrm>
            <a:off x="8325799" y="1572125"/>
            <a:ext cx="3104076" cy="2497914"/>
          </a:xfrm>
          <a:prstGeom prst="rect">
            <a:avLst/>
          </a:prstGeom>
        </p:spPr>
      </p:pic>
      <p:pic>
        <p:nvPicPr>
          <p:cNvPr id="12" name="Picture 11" descr="A lizard on the ground&#10;&#10;AI-generated content may be incorrect.">
            <a:extLst>
              <a:ext uri="{FF2B5EF4-FFF2-40B4-BE49-F238E27FC236}">
                <a16:creationId xmlns:a16="http://schemas.microsoft.com/office/drawing/2014/main" id="{8DF3CBCD-3F44-999D-3834-49B811D491FA}"/>
              </a:ext>
            </a:extLst>
          </p:cNvPr>
          <p:cNvPicPr>
            <a:picLocks noChangeAspect="1"/>
          </p:cNvPicPr>
          <p:nvPr/>
        </p:nvPicPr>
        <p:blipFill>
          <a:blip r:embed="rId10"/>
          <a:srcRect l="11414" t="3906" r="298"/>
          <a:stretch/>
        </p:blipFill>
        <p:spPr>
          <a:xfrm>
            <a:off x="6632640" y="4224020"/>
            <a:ext cx="3016223" cy="2498823"/>
          </a:xfrm>
          <a:prstGeom prst="rect">
            <a:avLst/>
          </a:prstGeom>
        </p:spPr>
      </p:pic>
    </p:spTree>
    <p:extLst>
      <p:ext uri="{BB962C8B-B14F-4D97-AF65-F5344CB8AC3E}">
        <p14:creationId xmlns:p14="http://schemas.microsoft.com/office/powerpoint/2010/main" val="39781921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D4D2ADC-784F-4B3D-9EF1-BBB1F9208000}"/>
              </a:ext>
            </a:extLst>
          </p:cNvPr>
          <p:cNvSpPr txBox="1"/>
          <p:nvPr/>
        </p:nvSpPr>
        <p:spPr>
          <a:xfrm>
            <a:off x="3688080" y="2702391"/>
            <a:ext cx="6690360" cy="1015663"/>
          </a:xfrm>
          <a:prstGeom prst="rect">
            <a:avLst/>
          </a:prstGeom>
          <a:noFill/>
        </p:spPr>
        <p:txBody>
          <a:bodyPr wrap="square" rtlCol="0">
            <a:spAutoFit/>
          </a:bodyPr>
          <a:lstStyle/>
          <a:p>
            <a:r>
              <a:rPr lang="en-AU" sz="6000" b="1"/>
              <a:t>END OF MODULE </a:t>
            </a:r>
          </a:p>
        </p:txBody>
      </p:sp>
    </p:spTree>
    <p:extLst>
      <p:ext uri="{BB962C8B-B14F-4D97-AF65-F5344CB8AC3E}">
        <p14:creationId xmlns:p14="http://schemas.microsoft.com/office/powerpoint/2010/main" val="3879487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47</Slides>
  <Notes>47</Notes>
  <HiddenSlides>0</HiddenSlides>
  <ScaleCrop>false</ScaleCrop>
  <HeadingPairs>
    <vt:vector size="4" baseType="variant">
      <vt:variant>
        <vt:lpstr>Theme</vt:lpstr>
      </vt:variant>
      <vt:variant>
        <vt:i4>2</vt:i4>
      </vt:variant>
      <vt:variant>
        <vt:lpstr>Slide Titles</vt:lpstr>
      </vt:variant>
      <vt:variant>
        <vt:i4>47</vt:i4>
      </vt:variant>
    </vt:vector>
  </HeadingPairs>
  <TitlesOfParts>
    <vt:vector size="49" baseType="lpstr">
      <vt:lpstr>Office Theme</vt:lpstr>
      <vt:lpstr>Office Theme</vt:lpstr>
      <vt:lpstr>Module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AMAZING EUCALYPTUS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2</dc:title>
  <dc:creator>towers briony</dc:creator>
  <cp:revision>16</cp:revision>
  <dcterms:created xsi:type="dcterms:W3CDTF">2022-03-09T02:38:37Z</dcterms:created>
  <dcterms:modified xsi:type="dcterms:W3CDTF">2025-05-15T04:53:26Z</dcterms:modified>
</cp:coreProperties>
</file>