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48" r:id="rId2"/>
  </p:sldMasterIdLst>
  <p:notesMasterIdLst>
    <p:notesMasterId r:id="rId49"/>
  </p:notesMasterIdLst>
  <p:sldIdLst>
    <p:sldId id="256" r:id="rId3"/>
    <p:sldId id="257" r:id="rId4"/>
    <p:sldId id="261" r:id="rId5"/>
    <p:sldId id="453" r:id="rId6"/>
    <p:sldId id="262" r:id="rId7"/>
    <p:sldId id="454" r:id="rId8"/>
    <p:sldId id="463" r:id="rId9"/>
    <p:sldId id="464" r:id="rId10"/>
    <p:sldId id="304" r:id="rId11"/>
    <p:sldId id="455" r:id="rId12"/>
    <p:sldId id="462" r:id="rId13"/>
    <p:sldId id="287" r:id="rId14"/>
    <p:sldId id="273" r:id="rId15"/>
    <p:sldId id="277" r:id="rId16"/>
    <p:sldId id="278" r:id="rId17"/>
    <p:sldId id="325" r:id="rId18"/>
    <p:sldId id="312" r:id="rId19"/>
    <p:sldId id="456" r:id="rId20"/>
    <p:sldId id="317" r:id="rId21"/>
    <p:sldId id="323" r:id="rId22"/>
    <p:sldId id="324" r:id="rId23"/>
    <p:sldId id="326" r:id="rId24"/>
    <p:sldId id="457" r:id="rId25"/>
    <p:sldId id="333" r:id="rId26"/>
    <p:sldId id="437" r:id="rId27"/>
    <p:sldId id="443" r:id="rId28"/>
    <p:sldId id="442" r:id="rId29"/>
    <p:sldId id="332" r:id="rId30"/>
    <p:sldId id="441" r:id="rId31"/>
    <p:sldId id="445" r:id="rId32"/>
    <p:sldId id="440" r:id="rId33"/>
    <p:sldId id="315" r:id="rId34"/>
    <p:sldId id="458" r:id="rId35"/>
    <p:sldId id="439" r:id="rId36"/>
    <p:sldId id="452" r:id="rId37"/>
    <p:sldId id="446" r:id="rId38"/>
    <p:sldId id="451" r:id="rId39"/>
    <p:sldId id="449" r:id="rId40"/>
    <p:sldId id="448" r:id="rId41"/>
    <p:sldId id="459" r:id="rId42"/>
    <p:sldId id="319" r:id="rId43"/>
    <p:sldId id="329" r:id="rId44"/>
    <p:sldId id="461" r:id="rId45"/>
    <p:sldId id="330" r:id="rId46"/>
    <p:sldId id="313" r:id="rId47"/>
    <p:sldId id="44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0000"/>
    <a:srgbClr val="FFD44B"/>
    <a:srgbClr val="FFD54F"/>
    <a:srgbClr val="EC7320"/>
    <a:srgbClr val="CE1608"/>
    <a:srgbClr val="9148C8"/>
    <a:srgbClr val="C5A771"/>
    <a:srgbClr val="FF8265"/>
    <a:srgbClr val="F16741"/>
    <a:srgbClr val="F595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3EB2AC-619D-D2CC-0691-5DE79EEFA664}" v="1" dt="2025-01-20T02:59:16.070"/>
    <p1510:client id="{AEE492E1-8ED0-F32B-FCE6-9CAA7CDB2AA7}" v="53" dt="2025-01-20T09:50:07.928"/>
    <p1510:client id="{EC3D513F-AA53-42E1-7F50-0A6998534203}" v="141" dt="2025-01-19T21:28:16.3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5207" autoAdjust="0"/>
  </p:normalViewPr>
  <p:slideViewPr>
    <p:cSldViewPr snapToGrid="0">
      <p:cViewPr varScale="1">
        <p:scale>
          <a:sx n="81" d="100"/>
          <a:sy n="81" d="100"/>
        </p:scale>
        <p:origin x="8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onytowers@gmail.com" userId="S::urn:spo:guest#brionytowers@gmail.com::" providerId="AD" clId="Web-{EC3D513F-AA53-42E1-7F50-0A6998534203}"/>
    <pc:docChg chg="delSld modSld">
      <pc:chgData name="brionytowers@gmail.com" userId="S::urn:spo:guest#brionytowers@gmail.com::" providerId="AD" clId="Web-{EC3D513F-AA53-42E1-7F50-0A6998534203}" dt="2025-01-19T21:28:16.399" v="82" actId="20577"/>
      <pc:docMkLst>
        <pc:docMk/>
      </pc:docMkLst>
      <pc:sldChg chg="modSp">
        <pc:chgData name="brionytowers@gmail.com" userId="S::urn:spo:guest#brionytowers@gmail.com::" providerId="AD" clId="Web-{EC3D513F-AA53-42E1-7F50-0A6998534203}" dt="2025-01-19T21:25:53.472" v="60" actId="20577"/>
        <pc:sldMkLst>
          <pc:docMk/>
          <pc:sldMk cId="976530406" sldId="460"/>
        </pc:sldMkLst>
        <pc:spChg chg="mod">
          <ac:chgData name="brionytowers@gmail.com" userId="S::urn:spo:guest#brionytowers@gmail.com::" providerId="AD" clId="Web-{EC3D513F-AA53-42E1-7F50-0A6998534203}" dt="2025-01-19T21:25:53.472" v="60" actId="20577"/>
          <ac:spMkLst>
            <pc:docMk/>
            <pc:sldMk cId="976530406" sldId="460"/>
            <ac:spMk id="3" creationId="{668DA0AD-8272-7998-12A5-4048F88D4D9C}"/>
          </ac:spMkLst>
        </pc:spChg>
      </pc:sldChg>
      <pc:sldChg chg="addSp delSp modSp">
        <pc:chgData name="brionytowers@gmail.com" userId="S::urn:spo:guest#brionytowers@gmail.com::" providerId="AD" clId="Web-{EC3D513F-AA53-42E1-7F50-0A6998534203}" dt="2025-01-19T21:28:16.399" v="82" actId="20577"/>
        <pc:sldMkLst>
          <pc:docMk/>
          <pc:sldMk cId="1917524866" sldId="462"/>
        </pc:sldMkLst>
        <pc:spChg chg="del mod">
          <ac:chgData name="brionytowers@gmail.com" userId="S::urn:spo:guest#brionytowers@gmail.com::" providerId="AD" clId="Web-{EC3D513F-AA53-42E1-7F50-0A6998534203}" dt="2025-01-19T21:27:17.381" v="72"/>
          <ac:spMkLst>
            <pc:docMk/>
            <pc:sldMk cId="1917524866" sldId="462"/>
            <ac:spMk id="3" creationId="{1000A117-46ED-7927-65A1-911F9B1C6DBA}"/>
          </ac:spMkLst>
        </pc:spChg>
        <pc:spChg chg="add del">
          <ac:chgData name="brionytowers@gmail.com" userId="S::urn:spo:guest#brionytowers@gmail.com::" providerId="AD" clId="Web-{EC3D513F-AA53-42E1-7F50-0A6998534203}" dt="2025-01-19T21:26:36.364" v="64"/>
          <ac:spMkLst>
            <pc:docMk/>
            <pc:sldMk cId="1917524866" sldId="462"/>
            <ac:spMk id="4" creationId="{E69325B9-34BE-3D3D-BA87-1EB7E9D77536}"/>
          </ac:spMkLst>
        </pc:spChg>
        <pc:spChg chg="add mod">
          <ac:chgData name="brionytowers@gmail.com" userId="S::urn:spo:guest#brionytowers@gmail.com::" providerId="AD" clId="Web-{EC3D513F-AA53-42E1-7F50-0A6998534203}" dt="2025-01-19T21:27:39.288" v="76" actId="1076"/>
          <ac:spMkLst>
            <pc:docMk/>
            <pc:sldMk cId="1917524866" sldId="462"/>
            <ac:spMk id="5" creationId="{FEC7498C-7B2E-1A1E-7295-023338E1B960}"/>
          </ac:spMkLst>
        </pc:spChg>
        <pc:spChg chg="mod">
          <ac:chgData name="brionytowers@gmail.com" userId="S::urn:spo:guest#brionytowers@gmail.com::" providerId="AD" clId="Web-{EC3D513F-AA53-42E1-7F50-0A6998534203}" dt="2025-01-19T21:28:16.399" v="82" actId="20577"/>
          <ac:spMkLst>
            <pc:docMk/>
            <pc:sldMk cId="1917524866" sldId="462"/>
            <ac:spMk id="7" creationId="{6E363CA1-3CC1-E527-4B8D-7F9A8B4693A9}"/>
          </ac:spMkLst>
        </pc:spChg>
        <pc:picChg chg="mod">
          <ac:chgData name="brionytowers@gmail.com" userId="S::urn:spo:guest#brionytowers@gmail.com::" providerId="AD" clId="Web-{EC3D513F-AA53-42E1-7F50-0A6998534203}" dt="2025-01-19T21:27:45.194" v="77" actId="1076"/>
          <ac:picMkLst>
            <pc:docMk/>
            <pc:sldMk cId="1917524866" sldId="462"/>
            <ac:picMk id="2" creationId="{AE8316EE-0AB9-7BA1-6315-73C48144C9BA}"/>
          </ac:picMkLst>
        </pc:picChg>
      </pc:sldChg>
      <pc:sldChg chg="del">
        <pc:chgData name="brionytowers@gmail.com" userId="S::urn:spo:guest#brionytowers@gmail.com::" providerId="AD" clId="Web-{EC3D513F-AA53-42E1-7F50-0A6998534203}" dt="2025-01-19T06:50:41.806" v="0"/>
        <pc:sldMkLst>
          <pc:docMk/>
          <pc:sldMk cId="2875273124" sldId="463"/>
        </pc:sldMkLst>
      </pc:sldChg>
    </pc:docChg>
  </pc:docChgLst>
  <pc:docChgLst>
    <pc:chgData name="Neil Munro" userId="S::munron@cfa.vic.gov.au::59bcccbb-3721-4a34-859d-8a31061d823a" providerId="AD" clId="Web-{AEE492E1-8ED0-F32B-FCE6-9CAA7CDB2AA7}"/>
    <pc:docChg chg="addSld delSld modSld">
      <pc:chgData name="Neil Munro" userId="S::munron@cfa.vic.gov.au::59bcccbb-3721-4a34-859d-8a31061d823a" providerId="AD" clId="Web-{AEE492E1-8ED0-F32B-FCE6-9CAA7CDB2AA7}" dt="2025-01-20T09:50:04.553" v="56" actId="20577"/>
      <pc:docMkLst>
        <pc:docMk/>
      </pc:docMkLst>
      <pc:sldChg chg="modSp">
        <pc:chgData name="Neil Munro" userId="S::munron@cfa.vic.gov.au::59bcccbb-3721-4a34-859d-8a31061d823a" providerId="AD" clId="Web-{AEE492E1-8ED0-F32B-FCE6-9CAA7CDB2AA7}" dt="2025-01-20T09:42:55.981" v="1" actId="20577"/>
        <pc:sldMkLst>
          <pc:docMk/>
          <pc:sldMk cId="1490561766" sldId="261"/>
        </pc:sldMkLst>
        <pc:spChg chg="mod">
          <ac:chgData name="Neil Munro" userId="S::munron@cfa.vic.gov.au::59bcccbb-3721-4a34-859d-8a31061d823a" providerId="AD" clId="Web-{AEE492E1-8ED0-F32B-FCE6-9CAA7CDB2AA7}" dt="2025-01-20T09:42:55.981" v="1" actId="20577"/>
          <ac:spMkLst>
            <pc:docMk/>
            <pc:sldMk cId="1490561766" sldId="261"/>
            <ac:spMk id="4" creationId="{CB322DAD-0FB2-4CE8-90E9-BC80643E80CF}"/>
          </ac:spMkLst>
        </pc:spChg>
      </pc:sldChg>
      <pc:sldChg chg="delSp del modNotes">
        <pc:chgData name="Neil Munro" userId="S::munron@cfa.vic.gov.au::59bcccbb-3721-4a34-859d-8a31061d823a" providerId="AD" clId="Web-{AEE492E1-8ED0-F32B-FCE6-9CAA7CDB2AA7}" dt="2025-01-20T09:46:06.282" v="35"/>
        <pc:sldMkLst>
          <pc:docMk/>
          <pc:sldMk cId="3099864947" sldId="265"/>
        </pc:sldMkLst>
        <pc:spChg chg="del">
          <ac:chgData name="Neil Munro" userId="S::munron@cfa.vic.gov.au::59bcccbb-3721-4a34-859d-8a31061d823a" providerId="AD" clId="Web-{AEE492E1-8ED0-F32B-FCE6-9CAA7CDB2AA7}" dt="2025-01-20T09:45:55.406" v="28"/>
          <ac:spMkLst>
            <pc:docMk/>
            <pc:sldMk cId="3099864947" sldId="265"/>
            <ac:spMk id="6" creationId="{3DAE7C45-F00D-4AD6-89AE-A131A2549E6B}"/>
          </ac:spMkLst>
        </pc:spChg>
        <pc:spChg chg="del">
          <ac:chgData name="Neil Munro" userId="S::munron@cfa.vic.gov.au::59bcccbb-3721-4a34-859d-8a31061d823a" providerId="AD" clId="Web-{AEE492E1-8ED0-F32B-FCE6-9CAA7CDB2AA7}" dt="2025-01-20T09:45:55.406" v="27"/>
          <ac:spMkLst>
            <pc:docMk/>
            <pc:sldMk cId="3099864947" sldId="265"/>
            <ac:spMk id="19" creationId="{F05078BD-3FD6-9D8B-235D-A8ECAA46F95C}"/>
          </ac:spMkLst>
        </pc:spChg>
        <pc:spChg chg="del">
          <ac:chgData name="Neil Munro" userId="S::munron@cfa.vic.gov.au::59bcccbb-3721-4a34-859d-8a31061d823a" providerId="AD" clId="Web-{AEE492E1-8ED0-F32B-FCE6-9CAA7CDB2AA7}" dt="2025-01-20T09:45:55.406" v="25"/>
          <ac:spMkLst>
            <pc:docMk/>
            <pc:sldMk cId="3099864947" sldId="265"/>
            <ac:spMk id="26" creationId="{9BACC982-219F-55DC-4810-AE522530AF0D}"/>
          </ac:spMkLst>
        </pc:spChg>
        <pc:spChg chg="del">
          <ac:chgData name="Neil Munro" userId="S::munron@cfa.vic.gov.au::59bcccbb-3721-4a34-859d-8a31061d823a" providerId="AD" clId="Web-{AEE492E1-8ED0-F32B-FCE6-9CAA7CDB2AA7}" dt="2025-01-20T09:45:55.406" v="24"/>
          <ac:spMkLst>
            <pc:docMk/>
            <pc:sldMk cId="3099864947" sldId="265"/>
            <ac:spMk id="27" creationId="{872ADAFE-19DD-A55A-3B2D-C3CD124CAA64}"/>
          </ac:spMkLst>
        </pc:spChg>
        <pc:picChg chg="del">
          <ac:chgData name="Neil Munro" userId="S::munron@cfa.vic.gov.au::59bcccbb-3721-4a34-859d-8a31061d823a" providerId="AD" clId="Web-{AEE492E1-8ED0-F32B-FCE6-9CAA7CDB2AA7}" dt="2025-01-20T09:45:55.406" v="26"/>
          <ac:picMkLst>
            <pc:docMk/>
            <pc:sldMk cId="3099864947" sldId="265"/>
            <ac:picMk id="21" creationId="{3B42171B-E17E-6DAD-73BA-46C760A23887}"/>
          </ac:picMkLst>
        </pc:picChg>
        <pc:picChg chg="del">
          <ac:chgData name="Neil Munro" userId="S::munron@cfa.vic.gov.au::59bcccbb-3721-4a34-859d-8a31061d823a" providerId="AD" clId="Web-{AEE492E1-8ED0-F32B-FCE6-9CAA7CDB2AA7}" dt="2025-01-20T09:45:55.406" v="23"/>
          <ac:picMkLst>
            <pc:docMk/>
            <pc:sldMk cId="3099864947" sldId="265"/>
            <ac:picMk id="28" creationId="{B98E53FD-D510-5E88-9D1E-D3F4640F1B4C}"/>
          </ac:picMkLst>
        </pc:picChg>
      </pc:sldChg>
      <pc:sldChg chg="modSp">
        <pc:chgData name="Neil Munro" userId="S::munron@cfa.vic.gov.au::59bcccbb-3721-4a34-859d-8a31061d823a" providerId="AD" clId="Web-{AEE492E1-8ED0-F32B-FCE6-9CAA7CDB2AA7}" dt="2025-01-20T09:50:04.553" v="56" actId="20577"/>
        <pc:sldMkLst>
          <pc:docMk/>
          <pc:sldMk cId="1956780665" sldId="312"/>
        </pc:sldMkLst>
        <pc:spChg chg="mod">
          <ac:chgData name="Neil Munro" userId="S::munron@cfa.vic.gov.au::59bcccbb-3721-4a34-859d-8a31061d823a" providerId="AD" clId="Web-{AEE492E1-8ED0-F32B-FCE6-9CAA7CDB2AA7}" dt="2025-01-20T09:50:04.553" v="56" actId="20577"/>
          <ac:spMkLst>
            <pc:docMk/>
            <pc:sldMk cId="1956780665" sldId="312"/>
            <ac:spMk id="17" creationId="{3A4CDC72-2660-DA64-1215-A73B976E2E6B}"/>
          </ac:spMkLst>
        </pc:spChg>
      </pc:sldChg>
      <pc:sldChg chg="addSp delSp modNotes">
        <pc:chgData name="Neil Munro" userId="S::munron@cfa.vic.gov.au::59bcccbb-3721-4a34-859d-8a31061d823a" providerId="AD" clId="Web-{AEE492E1-8ED0-F32B-FCE6-9CAA7CDB2AA7}" dt="2025-01-20T09:46:02.157" v="34"/>
        <pc:sldMkLst>
          <pc:docMk/>
          <pc:sldMk cId="3083832231" sldId="454"/>
        </pc:sldMkLst>
        <pc:spChg chg="del">
          <ac:chgData name="Neil Munro" userId="S::munron@cfa.vic.gov.au::59bcccbb-3721-4a34-859d-8a31061d823a" providerId="AD" clId="Web-{AEE492E1-8ED0-F32B-FCE6-9CAA7CDB2AA7}" dt="2025-01-20T09:46:00.782" v="33"/>
          <ac:spMkLst>
            <pc:docMk/>
            <pc:sldMk cId="3083832231" sldId="454"/>
            <ac:spMk id="2" creationId="{7D35DAEC-1305-0DB8-B3E5-2AD34FD4F88C}"/>
          </ac:spMkLst>
        </pc:spChg>
        <pc:spChg chg="del">
          <ac:chgData name="Neil Munro" userId="S::munron@cfa.vic.gov.au::59bcccbb-3721-4a34-859d-8a31061d823a" providerId="AD" clId="Web-{AEE492E1-8ED0-F32B-FCE6-9CAA7CDB2AA7}" dt="2025-01-20T09:46:00.782" v="32"/>
          <ac:spMkLst>
            <pc:docMk/>
            <pc:sldMk cId="3083832231" sldId="454"/>
            <ac:spMk id="3" creationId="{8F2438FD-0F67-2E19-0E43-6F8DEAAD722D}"/>
          </ac:spMkLst>
        </pc:spChg>
        <pc:spChg chg="add">
          <ac:chgData name="Neil Munro" userId="S::munron@cfa.vic.gov.au::59bcccbb-3721-4a34-859d-8a31061d823a" providerId="AD" clId="Web-{AEE492E1-8ED0-F32B-FCE6-9CAA7CDB2AA7}" dt="2025-01-20T09:46:02.157" v="34"/>
          <ac:spMkLst>
            <pc:docMk/>
            <pc:sldMk cId="3083832231" sldId="454"/>
            <ac:spMk id="4" creationId="{3DAE7C45-F00D-4AD6-89AE-A131A2549E6B}"/>
          </ac:spMkLst>
        </pc:spChg>
        <pc:spChg chg="add">
          <ac:chgData name="Neil Munro" userId="S::munron@cfa.vic.gov.au::59bcccbb-3721-4a34-859d-8a31061d823a" providerId="AD" clId="Web-{AEE492E1-8ED0-F32B-FCE6-9CAA7CDB2AA7}" dt="2025-01-20T09:46:02.157" v="34"/>
          <ac:spMkLst>
            <pc:docMk/>
            <pc:sldMk cId="3083832231" sldId="454"/>
            <ac:spMk id="5" creationId="{F05078BD-3FD6-9D8B-235D-A8ECAA46F95C}"/>
          </ac:spMkLst>
        </pc:spChg>
        <pc:spChg chg="add">
          <ac:chgData name="Neil Munro" userId="S::munron@cfa.vic.gov.au::59bcccbb-3721-4a34-859d-8a31061d823a" providerId="AD" clId="Web-{AEE492E1-8ED0-F32B-FCE6-9CAA7CDB2AA7}" dt="2025-01-20T09:46:02.157" v="34"/>
          <ac:spMkLst>
            <pc:docMk/>
            <pc:sldMk cId="3083832231" sldId="454"/>
            <ac:spMk id="8" creationId="{9BACC982-219F-55DC-4810-AE522530AF0D}"/>
          </ac:spMkLst>
        </pc:spChg>
        <pc:spChg chg="add">
          <ac:chgData name="Neil Munro" userId="S::munron@cfa.vic.gov.au::59bcccbb-3721-4a34-859d-8a31061d823a" providerId="AD" clId="Web-{AEE492E1-8ED0-F32B-FCE6-9CAA7CDB2AA7}" dt="2025-01-20T09:46:02.157" v="34"/>
          <ac:spMkLst>
            <pc:docMk/>
            <pc:sldMk cId="3083832231" sldId="454"/>
            <ac:spMk id="9" creationId="{872ADAFE-19DD-A55A-3B2D-C3CD124CAA64}"/>
          </ac:spMkLst>
        </pc:spChg>
        <pc:spChg chg="del">
          <ac:chgData name="Neil Munro" userId="S::munron@cfa.vic.gov.au::59bcccbb-3721-4a34-859d-8a31061d823a" providerId="AD" clId="Web-{AEE492E1-8ED0-F32B-FCE6-9CAA7CDB2AA7}" dt="2025-01-20T09:46:00.782" v="30"/>
          <ac:spMkLst>
            <pc:docMk/>
            <pc:sldMk cId="3083832231" sldId="454"/>
            <ac:spMk id="10" creationId="{3D2417D3-A028-B11C-8814-8ED66831EC44}"/>
          </ac:spMkLst>
        </pc:spChg>
        <pc:picChg chg="del">
          <ac:chgData name="Neil Munro" userId="S::munron@cfa.vic.gov.au::59bcccbb-3721-4a34-859d-8a31061d823a" providerId="AD" clId="Web-{AEE492E1-8ED0-F32B-FCE6-9CAA7CDB2AA7}" dt="2025-01-20T09:46:00.782" v="31"/>
          <ac:picMkLst>
            <pc:docMk/>
            <pc:sldMk cId="3083832231" sldId="454"/>
            <ac:picMk id="6" creationId="{53F3A1C4-E3EB-003D-919C-261725B434B2}"/>
          </ac:picMkLst>
        </pc:picChg>
        <pc:picChg chg="add">
          <ac:chgData name="Neil Munro" userId="S::munron@cfa.vic.gov.au::59bcccbb-3721-4a34-859d-8a31061d823a" providerId="AD" clId="Web-{AEE492E1-8ED0-F32B-FCE6-9CAA7CDB2AA7}" dt="2025-01-20T09:46:02.157" v="34"/>
          <ac:picMkLst>
            <pc:docMk/>
            <pc:sldMk cId="3083832231" sldId="454"/>
            <ac:picMk id="7" creationId="{3B42171B-E17E-6DAD-73BA-46C760A23887}"/>
          </ac:picMkLst>
        </pc:picChg>
        <pc:picChg chg="del">
          <ac:chgData name="Neil Munro" userId="S::munron@cfa.vic.gov.au::59bcccbb-3721-4a34-859d-8a31061d823a" providerId="AD" clId="Web-{AEE492E1-8ED0-F32B-FCE6-9CAA7CDB2AA7}" dt="2025-01-20T09:46:00.782" v="29"/>
          <ac:picMkLst>
            <pc:docMk/>
            <pc:sldMk cId="3083832231" sldId="454"/>
            <ac:picMk id="11" creationId="{46003DA0-8FFE-C00B-11EC-A47C171AE458}"/>
          </ac:picMkLst>
        </pc:picChg>
        <pc:picChg chg="add">
          <ac:chgData name="Neil Munro" userId="S::munron@cfa.vic.gov.au::59bcccbb-3721-4a34-859d-8a31061d823a" providerId="AD" clId="Web-{AEE492E1-8ED0-F32B-FCE6-9CAA7CDB2AA7}" dt="2025-01-20T09:46:02.157" v="34"/>
          <ac:picMkLst>
            <pc:docMk/>
            <pc:sldMk cId="3083832231" sldId="454"/>
            <ac:picMk id="12" creationId="{B98E53FD-D510-5E88-9D1E-D3F4640F1B4C}"/>
          </ac:picMkLst>
        </pc:picChg>
      </pc:sldChg>
      <pc:sldChg chg="delSp del modNotes">
        <pc:chgData name="Neil Munro" userId="S::munron@cfa.vic.gov.au::59bcccbb-3721-4a34-859d-8a31061d823a" providerId="AD" clId="Web-{AEE492E1-8ED0-F32B-FCE6-9CAA7CDB2AA7}" dt="2025-01-20T09:46:57.502" v="49"/>
        <pc:sldMkLst>
          <pc:docMk/>
          <pc:sldMk cId="976530406" sldId="460"/>
        </pc:sldMkLst>
        <pc:spChg chg="del">
          <ac:chgData name="Neil Munro" userId="S::munron@cfa.vic.gov.au::59bcccbb-3721-4a34-859d-8a31061d823a" providerId="AD" clId="Web-{AEE492E1-8ED0-F32B-FCE6-9CAA7CDB2AA7}" dt="2025-01-20T09:46:51.345" v="46"/>
          <ac:spMkLst>
            <pc:docMk/>
            <pc:sldMk cId="976530406" sldId="460"/>
            <ac:spMk id="3" creationId="{668DA0AD-8272-7998-12A5-4048F88D4D9C}"/>
          </ac:spMkLst>
        </pc:spChg>
        <pc:picChg chg="del">
          <ac:chgData name="Neil Munro" userId="S::munron@cfa.vic.gov.au::59bcccbb-3721-4a34-859d-8a31061d823a" providerId="AD" clId="Web-{AEE492E1-8ED0-F32B-FCE6-9CAA7CDB2AA7}" dt="2025-01-20T09:46:51.345" v="47"/>
          <ac:picMkLst>
            <pc:docMk/>
            <pc:sldMk cId="976530406" sldId="460"/>
            <ac:picMk id="2" creationId="{D6485F78-E0A8-640E-8DBE-D636B4003E1A}"/>
          </ac:picMkLst>
        </pc:picChg>
      </pc:sldChg>
      <pc:sldChg chg="add del replId modNotes">
        <pc:chgData name="Neil Munro" userId="S::munron@cfa.vic.gov.au::59bcccbb-3721-4a34-859d-8a31061d823a" providerId="AD" clId="Web-{AEE492E1-8ED0-F32B-FCE6-9CAA7CDB2AA7}" dt="2025-01-20T09:45:14.718" v="18"/>
        <pc:sldMkLst>
          <pc:docMk/>
          <pc:sldMk cId="1943596327" sldId="463"/>
        </pc:sldMkLst>
      </pc:sldChg>
      <pc:sldChg chg="add replId">
        <pc:chgData name="Neil Munro" userId="S::munron@cfa.vic.gov.au::59bcccbb-3721-4a34-859d-8a31061d823a" providerId="AD" clId="Web-{AEE492E1-8ED0-F32B-FCE6-9CAA7CDB2AA7}" dt="2025-01-20T09:45:36.828" v="20"/>
        <pc:sldMkLst>
          <pc:docMk/>
          <pc:sldMk cId="2977430482" sldId="463"/>
        </pc:sldMkLst>
      </pc:sldChg>
      <pc:sldChg chg="addSp delSp add replId modNotes">
        <pc:chgData name="Neil Munro" userId="S::munron@cfa.vic.gov.au::59bcccbb-3721-4a34-859d-8a31061d823a" providerId="AD" clId="Web-{AEE492E1-8ED0-F32B-FCE6-9CAA7CDB2AA7}" dt="2025-01-20T09:46:54.564" v="48"/>
        <pc:sldMkLst>
          <pc:docMk/>
          <pc:sldMk cId="1306452543" sldId="464"/>
        </pc:sldMkLst>
        <pc:spChg chg="del">
          <ac:chgData name="Neil Munro" userId="S::munron@cfa.vic.gov.au::59bcccbb-3721-4a34-859d-8a31061d823a" providerId="AD" clId="Web-{AEE492E1-8ED0-F32B-FCE6-9CAA7CDB2AA7}" dt="2025-01-20T09:46:37.548" v="43"/>
          <ac:spMkLst>
            <pc:docMk/>
            <pc:sldMk cId="1306452543" sldId="464"/>
            <ac:spMk id="2" creationId="{7D35DAEC-1305-0DB8-B3E5-2AD34FD4F88C}"/>
          </ac:spMkLst>
        </pc:spChg>
        <pc:spChg chg="del">
          <ac:chgData name="Neil Munro" userId="S::munron@cfa.vic.gov.au::59bcccbb-3721-4a34-859d-8a31061d823a" providerId="AD" clId="Web-{AEE492E1-8ED0-F32B-FCE6-9CAA7CDB2AA7}" dt="2025-01-20T09:46:37.548" v="42"/>
          <ac:spMkLst>
            <pc:docMk/>
            <pc:sldMk cId="1306452543" sldId="464"/>
            <ac:spMk id="3" creationId="{8F2438FD-0F67-2E19-0E43-6F8DEAAD722D}"/>
          </ac:spMkLst>
        </pc:spChg>
        <pc:spChg chg="add">
          <ac:chgData name="Neil Munro" userId="S::munron@cfa.vic.gov.au::59bcccbb-3721-4a34-859d-8a31061d823a" providerId="AD" clId="Web-{AEE492E1-8ED0-F32B-FCE6-9CAA7CDB2AA7}" dt="2025-01-20T09:46:54.564" v="48"/>
          <ac:spMkLst>
            <pc:docMk/>
            <pc:sldMk cId="1306452543" sldId="464"/>
            <ac:spMk id="5" creationId="{668DA0AD-8272-7998-12A5-4048F88D4D9C}"/>
          </ac:spMkLst>
        </pc:spChg>
        <pc:spChg chg="del">
          <ac:chgData name="Neil Munro" userId="S::munron@cfa.vic.gov.au::59bcccbb-3721-4a34-859d-8a31061d823a" providerId="AD" clId="Web-{AEE492E1-8ED0-F32B-FCE6-9CAA7CDB2AA7}" dt="2025-01-20T09:46:37.548" v="40"/>
          <ac:spMkLst>
            <pc:docMk/>
            <pc:sldMk cId="1306452543" sldId="464"/>
            <ac:spMk id="10" creationId="{3D2417D3-A028-B11C-8814-8ED66831EC44}"/>
          </ac:spMkLst>
        </pc:spChg>
        <pc:picChg chg="add">
          <ac:chgData name="Neil Munro" userId="S::munron@cfa.vic.gov.au::59bcccbb-3721-4a34-859d-8a31061d823a" providerId="AD" clId="Web-{AEE492E1-8ED0-F32B-FCE6-9CAA7CDB2AA7}" dt="2025-01-20T09:46:54.564" v="48"/>
          <ac:picMkLst>
            <pc:docMk/>
            <pc:sldMk cId="1306452543" sldId="464"/>
            <ac:picMk id="4" creationId="{D6485F78-E0A8-640E-8DBE-D636B4003E1A}"/>
          </ac:picMkLst>
        </pc:picChg>
        <pc:picChg chg="del">
          <ac:chgData name="Neil Munro" userId="S::munron@cfa.vic.gov.au::59bcccbb-3721-4a34-859d-8a31061d823a" providerId="AD" clId="Web-{AEE492E1-8ED0-F32B-FCE6-9CAA7CDB2AA7}" dt="2025-01-20T09:46:37.548" v="41"/>
          <ac:picMkLst>
            <pc:docMk/>
            <pc:sldMk cId="1306452543" sldId="464"/>
            <ac:picMk id="6" creationId="{53F3A1C4-E3EB-003D-919C-261725B434B2}"/>
          </ac:picMkLst>
        </pc:picChg>
        <pc:picChg chg="del">
          <ac:chgData name="Neil Munro" userId="S::munron@cfa.vic.gov.au::59bcccbb-3721-4a34-859d-8a31061d823a" providerId="AD" clId="Web-{AEE492E1-8ED0-F32B-FCE6-9CAA7CDB2AA7}" dt="2025-01-20T09:46:37.532" v="39"/>
          <ac:picMkLst>
            <pc:docMk/>
            <pc:sldMk cId="1306452543" sldId="464"/>
            <ac:picMk id="11" creationId="{46003DA0-8FFE-C00B-11EC-A47C171AE458}"/>
          </ac:picMkLst>
        </pc:picChg>
      </pc:sldChg>
    </pc:docChg>
  </pc:docChgLst>
  <pc:docChgLst>
    <pc:chgData name="brionytowers@gmail.com" userId="S::urn:spo:guest#brionytowers@gmail.com::" providerId="AD" clId="Web-{9D3EB2AC-619D-D2CC-0691-5DE79EEFA664}"/>
    <pc:docChg chg="modSld">
      <pc:chgData name="brionytowers@gmail.com" userId="S::urn:spo:guest#brionytowers@gmail.com::" providerId="AD" clId="Web-{9D3EB2AC-619D-D2CC-0691-5DE79EEFA664}" dt="2025-01-20T03:06:58.209" v="40"/>
      <pc:docMkLst>
        <pc:docMk/>
      </pc:docMkLst>
      <pc:sldChg chg="modNotes">
        <pc:chgData name="brionytowers@gmail.com" userId="S::urn:spo:guest#brionytowers@gmail.com::" providerId="AD" clId="Web-{9D3EB2AC-619D-D2CC-0691-5DE79EEFA664}" dt="2025-01-20T02:37:43.133" v="14"/>
        <pc:sldMkLst>
          <pc:docMk/>
          <pc:sldMk cId="2083592570" sldId="262"/>
        </pc:sldMkLst>
      </pc:sldChg>
      <pc:sldChg chg="modNotes">
        <pc:chgData name="brionytowers@gmail.com" userId="S::urn:spo:guest#brionytowers@gmail.com::" providerId="AD" clId="Web-{9D3EB2AC-619D-D2CC-0691-5DE79EEFA664}" dt="2025-01-20T02:45:24.253" v="20"/>
        <pc:sldMkLst>
          <pc:docMk/>
          <pc:sldMk cId="925133955" sldId="287"/>
        </pc:sldMkLst>
      </pc:sldChg>
      <pc:sldChg chg="modSp">
        <pc:chgData name="brionytowers@gmail.com" userId="S::urn:spo:guest#brionytowers@gmail.com::" providerId="AD" clId="Web-{9D3EB2AC-619D-D2CC-0691-5DE79EEFA664}" dt="2025-01-20T02:59:16.070" v="21" actId="1076"/>
        <pc:sldMkLst>
          <pc:docMk/>
          <pc:sldMk cId="159082714" sldId="333"/>
        </pc:sldMkLst>
        <pc:picChg chg="mod">
          <ac:chgData name="brionytowers@gmail.com" userId="S::urn:spo:guest#brionytowers@gmail.com::" providerId="AD" clId="Web-{9D3EB2AC-619D-D2CC-0691-5DE79EEFA664}" dt="2025-01-20T02:59:16.070" v="21" actId="1076"/>
          <ac:picMkLst>
            <pc:docMk/>
            <pc:sldMk cId="159082714" sldId="333"/>
            <ac:picMk id="1030" creationId="{5089C58E-4D23-C4E6-1A12-EF7D481B6DE7}"/>
          </ac:picMkLst>
        </pc:picChg>
      </pc:sldChg>
      <pc:sldChg chg="modNotes">
        <pc:chgData name="brionytowers@gmail.com" userId="S::urn:spo:guest#brionytowers@gmail.com::" providerId="AD" clId="Web-{9D3EB2AC-619D-D2CC-0691-5DE79EEFA664}" dt="2025-01-20T03:05:00.549" v="33"/>
        <pc:sldMkLst>
          <pc:docMk/>
          <pc:sldMk cId="1490884821" sldId="440"/>
        </pc:sldMkLst>
      </pc:sldChg>
      <pc:sldChg chg="modNotes">
        <pc:chgData name="brionytowers@gmail.com" userId="S::urn:spo:guest#brionytowers@gmail.com::" providerId="AD" clId="Web-{9D3EB2AC-619D-D2CC-0691-5DE79EEFA664}" dt="2025-01-20T03:06:58.209" v="40"/>
        <pc:sldMkLst>
          <pc:docMk/>
          <pc:sldMk cId="215880615" sldId="446"/>
        </pc:sldMkLst>
      </pc:sldChg>
      <pc:sldChg chg="modNotes">
        <pc:chgData name="brionytowers@gmail.com" userId="S::urn:spo:guest#brionytowers@gmail.com::" providerId="AD" clId="Web-{9D3EB2AC-619D-D2CC-0691-5DE79EEFA664}" dt="2025-01-20T03:06:48.849" v="38"/>
        <pc:sldMkLst>
          <pc:docMk/>
          <pc:sldMk cId="708548977" sldId="45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AD054F-54B9-4CDE-8BEC-24DF8510AB62}" type="datetimeFigureOut">
              <a:rPr lang="en-AU" smtClean="0"/>
              <a:t>20/01/2025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9DD923-4F50-4E5B-90DB-EF2350F6A99E}" type="slidenum">
              <a:rPr lang="en-AU" smtClean="0"/>
              <a:t>‹#›</a:t>
            </a:fld>
            <a:endParaRPr lang="en-AU"/>
          </a:p>
        </p:txBody>
      </p:sp>
    </p:spTree>
    <p:extLst>
      <p:ext uri="{BB962C8B-B14F-4D97-AF65-F5344CB8AC3E}">
        <p14:creationId xmlns:p14="http://schemas.microsoft.com/office/powerpoint/2010/main" val="666091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2</a:t>
            </a:fld>
            <a:endParaRPr lang="en-AU"/>
          </a:p>
        </p:txBody>
      </p:sp>
    </p:spTree>
    <p:extLst>
      <p:ext uri="{BB962C8B-B14F-4D97-AF65-F5344CB8AC3E}">
        <p14:creationId xmlns:p14="http://schemas.microsoft.com/office/powerpoint/2010/main" val="2327652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i="0" dirty="0"/>
              <a:t>Present the information in the green box on the slide. You may want take this importunity to review some of the key learnings from the Fire Ecology module and the Aboriginal Cultural Burning module. </a:t>
            </a:r>
          </a:p>
          <a:p>
            <a:endParaRPr lang="en-AU" b="1" i="0" dirty="0"/>
          </a:p>
          <a:p>
            <a:r>
              <a:rPr lang="en-AU" b="1" i="0" dirty="0"/>
              <a:t>THINK – PAIR – SHARE. What is a natural hazard? </a:t>
            </a:r>
          </a:p>
          <a:p>
            <a:endParaRPr lang="en-AU" b="1" i="0" dirty="0"/>
          </a:p>
          <a:p>
            <a:r>
              <a:rPr lang="en-AU" b="1" i="0" dirty="0"/>
              <a:t>Invite some of the students to share their partner’s response. </a:t>
            </a:r>
          </a:p>
        </p:txBody>
      </p:sp>
      <p:sp>
        <p:nvSpPr>
          <p:cNvPr id="4" name="Slide Number Placeholder 3"/>
          <p:cNvSpPr>
            <a:spLocks noGrp="1"/>
          </p:cNvSpPr>
          <p:nvPr>
            <p:ph type="sldNum" sz="quarter" idx="5"/>
          </p:nvPr>
        </p:nvSpPr>
        <p:spPr/>
        <p:txBody>
          <a:bodyPr/>
          <a:lstStyle/>
          <a:p>
            <a:fld id="{D39DD923-4F50-4E5B-90DB-EF2350F6A99E}" type="slidenum">
              <a:rPr lang="en-AU" smtClean="0"/>
              <a:t>3</a:t>
            </a:fld>
            <a:endParaRPr lang="en-AU"/>
          </a:p>
        </p:txBody>
      </p:sp>
    </p:spTree>
    <p:extLst>
      <p:ext uri="{BB962C8B-B14F-4D97-AF65-F5344CB8AC3E}">
        <p14:creationId xmlns:p14="http://schemas.microsoft.com/office/powerpoint/2010/main" val="245344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Present the definition of ‘natural hazard. </a:t>
            </a:r>
          </a:p>
          <a:p>
            <a:endParaRPr lang="en-AU" b="1" dirty="0"/>
          </a:p>
          <a:p>
            <a:r>
              <a:rPr lang="en-AU" b="1" dirty="0"/>
              <a:t>Facilitate a class discussion about whether bushfire can damage and harm to </a:t>
            </a:r>
            <a:r>
              <a:rPr lang="en-AU" b="1" u="none" dirty="0"/>
              <a:t>communities and environments</a:t>
            </a:r>
            <a:r>
              <a:rPr lang="en-AU" b="1" dirty="0"/>
              <a:t>.  Ask the students to provide some examples of the damage and harm bushfires can cause to </a:t>
            </a:r>
            <a:r>
              <a:rPr lang="en-AU" b="1" u="sng" dirty="0"/>
              <a:t>communities</a:t>
            </a:r>
            <a:r>
              <a:rPr lang="en-AU" b="1" dirty="0"/>
              <a:t> (e.g. house burn down) and </a:t>
            </a:r>
            <a:r>
              <a:rPr lang="en-AU" b="1" u="sng" dirty="0"/>
              <a:t>environments (e.g. wildlife are injured). </a:t>
            </a:r>
          </a:p>
        </p:txBody>
      </p:sp>
      <p:sp>
        <p:nvSpPr>
          <p:cNvPr id="4" name="Slide Number Placeholder 3"/>
          <p:cNvSpPr>
            <a:spLocks noGrp="1"/>
          </p:cNvSpPr>
          <p:nvPr>
            <p:ph type="sldNum" sz="quarter" idx="5"/>
          </p:nvPr>
        </p:nvSpPr>
        <p:spPr/>
        <p:txBody>
          <a:bodyPr/>
          <a:lstStyle/>
          <a:p>
            <a:fld id="{D39DD923-4F50-4E5B-90DB-EF2350F6A99E}" type="slidenum">
              <a:rPr lang="en-AU" smtClean="0"/>
              <a:t>4</a:t>
            </a:fld>
            <a:endParaRPr lang="en-AU"/>
          </a:p>
        </p:txBody>
      </p:sp>
    </p:spTree>
    <p:extLst>
      <p:ext uri="{BB962C8B-B14F-4D97-AF65-F5344CB8AC3E}">
        <p14:creationId xmlns:p14="http://schemas.microsoft.com/office/powerpoint/2010/main" val="4230646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AU" b="1" dirty="0"/>
              <a:t>Post a large sheet of paper up on the wall. In the centre, draw a circle and label it ‘Bushfire Hazard Impacts’.  </a:t>
            </a:r>
          </a:p>
          <a:p>
            <a:pPr marL="0" indent="0">
              <a:buFont typeface="Arial" panose="020B0604020202020204" pitchFamily="34" charset="0"/>
              <a:buNone/>
            </a:pPr>
            <a:endParaRPr lang="en-AU" b="1" dirty="0"/>
          </a:p>
          <a:p>
            <a:pPr>
              <a:defRPr/>
            </a:pPr>
            <a:r>
              <a:rPr lang="en-AU" b="1" dirty="0"/>
              <a:t>Tell the students: </a:t>
            </a:r>
            <a:r>
              <a:rPr lang="en-AU" sz="1200" b="1" dirty="0">
                <a:latin typeface="Calibri"/>
                <a:ea typeface="Calibri"/>
                <a:cs typeface="Calibri"/>
              </a:rPr>
              <a:t>We are going to create </a:t>
            </a:r>
            <a:r>
              <a:rPr lang="en-AU" b="1" dirty="0">
                <a:latin typeface="Calibri"/>
                <a:ea typeface="Calibri"/>
                <a:cs typeface="Calibri"/>
              </a:rPr>
              <a:t>concept map </a:t>
            </a:r>
            <a:r>
              <a:rPr lang="en-AU" sz="1200" b="1" dirty="0">
                <a:latin typeface="Calibri"/>
                <a:ea typeface="Calibri"/>
                <a:cs typeface="Calibri"/>
              </a:rPr>
              <a:t>of bushfire hazard impacts. The focus question for the concept map is ‘What harmful impacts can bushfires have on communities and environments?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sz="1200" b="1"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AU" sz="1200" b="1" dirty="0">
                <a:latin typeface="Calibri" panose="020F0502020204030204" pitchFamily="34" charset="0"/>
                <a:cs typeface="Calibri" panose="020F0502020204030204" pitchFamily="34" charset="0"/>
              </a:rPr>
              <a:t>Before you begin, emphasise to the class that t</a:t>
            </a:r>
            <a:r>
              <a:rPr lang="en-AU" sz="1200" b="1" dirty="0">
                <a:effectLst/>
                <a:latin typeface="Calibri" panose="020F0502020204030204" pitchFamily="34" charset="0"/>
                <a:ea typeface="Calibri" panose="020F0502020204030204" pitchFamily="34" charset="0"/>
              </a:rPr>
              <a:t>alking about the impacts of bushfire hazards can be </a:t>
            </a:r>
            <a:r>
              <a:rPr lang="en-AU" sz="1200" b="1" dirty="0">
                <a:latin typeface="Calibri" panose="020F0502020204030204" pitchFamily="34" charset="0"/>
                <a:ea typeface="Calibri" panose="020F0502020204030204" pitchFamily="34" charset="0"/>
              </a:rPr>
              <a:t>scary and stressful</a:t>
            </a:r>
            <a:r>
              <a:rPr lang="en-AU" sz="1200" b="1" dirty="0">
                <a:effectLst/>
                <a:latin typeface="Calibri" panose="020F0502020204030204" pitchFamily="34" charset="0"/>
                <a:ea typeface="Calibri" panose="020F0502020204030204" pitchFamily="34" charset="0"/>
              </a:rPr>
              <a:t> for </a:t>
            </a:r>
            <a:r>
              <a:rPr lang="en-AU" sz="1200" b="1" dirty="0">
                <a:latin typeface="Calibri" panose="020F0502020204030204" pitchFamily="34" charset="0"/>
                <a:ea typeface="Calibri" panose="020F0502020204030204" pitchFamily="34" charset="0"/>
              </a:rPr>
              <a:t>people</a:t>
            </a:r>
            <a:r>
              <a:rPr lang="en-AU" sz="1200" b="1" dirty="0">
                <a:effectLst/>
                <a:latin typeface="Calibri" panose="020F0502020204030204" pitchFamily="34" charset="0"/>
                <a:ea typeface="Calibri" panose="020F0502020204030204" pitchFamily="34" charset="0"/>
              </a:rPr>
              <a:t>, so you need to be </a:t>
            </a:r>
            <a:r>
              <a:rPr lang="en-AU" sz="1200" b="1" dirty="0">
                <a:solidFill>
                  <a:schemeClr val="accent1">
                    <a:lumMod val="75000"/>
                  </a:schemeClr>
                </a:solidFill>
                <a:effectLst/>
                <a:latin typeface="Calibri" panose="020F0502020204030204" pitchFamily="34" charset="0"/>
                <a:ea typeface="Calibri" panose="020F0502020204030204" pitchFamily="34" charset="0"/>
              </a:rPr>
              <a:t>SENSIBLE </a:t>
            </a:r>
            <a:r>
              <a:rPr lang="en-AU" sz="1200" b="1" dirty="0">
                <a:effectLst/>
                <a:latin typeface="Calibri" panose="020F0502020204030204" pitchFamily="34" charset="0"/>
                <a:ea typeface="Calibri" panose="020F0502020204030204" pitchFamily="34" charset="0"/>
              </a:rPr>
              <a:t>and be</a:t>
            </a:r>
            <a:r>
              <a:rPr lang="en-AU" sz="1200" b="1" dirty="0">
                <a:solidFill>
                  <a:schemeClr val="accent1">
                    <a:lumMod val="75000"/>
                  </a:schemeClr>
                </a:solidFill>
                <a:effectLst/>
                <a:latin typeface="Calibri" panose="020F0502020204030204" pitchFamily="34" charset="0"/>
                <a:ea typeface="Calibri" panose="020F0502020204030204" pitchFamily="34" charset="0"/>
              </a:rPr>
              <a:t> SENSITIVE </a:t>
            </a:r>
            <a:r>
              <a:rPr lang="en-AU" sz="1200" b="1" dirty="0">
                <a:effectLst/>
                <a:latin typeface="Calibri" panose="020F0502020204030204" pitchFamily="34" charset="0"/>
                <a:ea typeface="Calibri" panose="020F0502020204030204" pitchFamily="34" charset="0"/>
              </a:rPr>
              <a:t>to other people’s feelings. </a:t>
            </a:r>
            <a:endParaRPr lang="en-AU" sz="1200" b="1"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sz="1200" b="1"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AU" sz="1200" b="1" dirty="0">
                <a:latin typeface="Calibri" panose="020F0502020204030204" pitchFamily="34" charset="0"/>
                <a:cs typeface="Calibri" panose="020F0502020204030204" pitchFamily="34" charset="0"/>
              </a:rPr>
              <a:t>Go around the class, asking student to contribute their ideas. Encourage the students to build on the ideas of others (e.g. houses burn down &gt; people lose their homes &gt; people have to move to another town &gt; people miss their friends). </a:t>
            </a:r>
            <a:endParaRPr lang="en-AU" sz="1200" b="1"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sz="1200" b="1" dirty="0">
              <a:effectLst/>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AU" b="1" dirty="0"/>
          </a:p>
        </p:txBody>
      </p:sp>
      <p:sp>
        <p:nvSpPr>
          <p:cNvPr id="4" name="Slide Number Placeholder 3"/>
          <p:cNvSpPr>
            <a:spLocks noGrp="1"/>
          </p:cNvSpPr>
          <p:nvPr>
            <p:ph type="sldNum" sz="quarter" idx="5"/>
          </p:nvPr>
        </p:nvSpPr>
        <p:spPr/>
        <p:txBody>
          <a:bodyPr/>
          <a:lstStyle/>
          <a:p>
            <a:fld id="{D39DD923-4F50-4E5B-90DB-EF2350F6A99E}" type="slidenum">
              <a:rPr lang="en-AU" smtClean="0"/>
              <a:t>5</a:t>
            </a:fld>
            <a:endParaRPr lang="en-AU"/>
          </a:p>
        </p:txBody>
      </p:sp>
    </p:spTree>
    <p:extLst>
      <p:ext uri="{BB962C8B-B14F-4D97-AF65-F5344CB8AC3E}">
        <p14:creationId xmlns:p14="http://schemas.microsoft.com/office/powerpoint/2010/main" val="3871700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THINK -PAIR- SHARE Which three hazard impacts concern you the most? Why? </a:t>
            </a:r>
            <a:r>
              <a:rPr lang="en-US" dirty="0"/>
              <a:t> </a:t>
            </a:r>
          </a:p>
          <a:p>
            <a:r>
              <a:rPr lang="en-AU" dirty="0"/>
              <a:t> </a:t>
            </a:r>
            <a:endParaRPr lang="en-AU" dirty="0">
              <a:ea typeface="Calibri"/>
              <a:cs typeface="Calibri"/>
            </a:endParaRPr>
          </a:p>
          <a:p>
            <a:r>
              <a:rPr lang="en-AU" b="1" dirty="0"/>
              <a:t>After the think-pair-share, ask the students to go up to the concept map and draw a small dot next to the three hazard impacts that concern them the most. They can do this in small groups. </a:t>
            </a:r>
            <a:r>
              <a:rPr lang="en-US" dirty="0"/>
              <a:t> </a:t>
            </a:r>
            <a:endParaRPr lang="en-US" dirty="0">
              <a:ea typeface="Calibri"/>
              <a:cs typeface="Calibri"/>
            </a:endParaRPr>
          </a:p>
          <a:p>
            <a:endParaRPr lang="en-AU" dirty="0">
              <a:ea typeface="Calibri"/>
              <a:cs typeface="Calibri"/>
            </a:endParaRPr>
          </a:p>
          <a:p>
            <a:endParaRPr lang="en-AU" dirty="0">
              <a:ea typeface="Calibri"/>
              <a:cs typeface="Calibri"/>
            </a:endParaRPr>
          </a:p>
        </p:txBody>
      </p:sp>
      <p:sp>
        <p:nvSpPr>
          <p:cNvPr id="4" name="Slide Number Placeholder 3"/>
          <p:cNvSpPr>
            <a:spLocks noGrp="1"/>
          </p:cNvSpPr>
          <p:nvPr>
            <p:ph type="sldNum" sz="quarter" idx="5"/>
          </p:nvPr>
        </p:nvSpPr>
        <p:spPr/>
        <p:txBody>
          <a:bodyPr/>
          <a:lstStyle/>
          <a:p>
            <a:fld id="{D39DD923-4F50-4E5B-90DB-EF2350F6A99E}" type="slidenum">
              <a:rPr lang="en-AU" smtClean="0"/>
              <a:t>7</a:t>
            </a:fld>
            <a:endParaRPr lang="en-AU"/>
          </a:p>
        </p:txBody>
      </p:sp>
    </p:spTree>
    <p:extLst>
      <p:ext uri="{BB962C8B-B14F-4D97-AF65-F5344CB8AC3E}">
        <p14:creationId xmlns:p14="http://schemas.microsoft.com/office/powerpoint/2010/main" val="3325094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to look at the dots on the concept map. Ask them, ‘Which hazard impacts are the students in our class concerned about?’</a:t>
            </a:r>
            <a:r>
              <a:rPr lang="en-AU" dirty="0"/>
              <a:t> </a:t>
            </a:r>
            <a:endParaRPr lang="en-US" dirty="0"/>
          </a:p>
          <a:p>
            <a:endParaRPr lang="en-AU" dirty="0"/>
          </a:p>
          <a:p>
            <a:r>
              <a:rPr lang="en-AU" b="1" dirty="0"/>
              <a:t>Ask the students: Is there anything people can do to </a:t>
            </a:r>
            <a:r>
              <a:rPr lang="en-AU" b="1" u="sng" dirty="0"/>
              <a:t>prevent</a:t>
            </a:r>
            <a:r>
              <a:rPr lang="en-AU" b="1" dirty="0"/>
              <a:t> or </a:t>
            </a:r>
            <a:r>
              <a:rPr lang="en-AU" b="1" u="sng" dirty="0"/>
              <a:t>minimise </a:t>
            </a:r>
            <a:r>
              <a:rPr lang="en-AU" b="1" dirty="0"/>
              <a:t>these hazard impacts? Select some of the hazard impacts with the most dots and ask the class to brainstorm the things people can do to prevent or minimise those impacts. </a:t>
            </a:r>
            <a:endParaRPr lang="en-US" dirty="0"/>
          </a:p>
          <a:p>
            <a:endParaRPr lang="en-AU" dirty="0"/>
          </a:p>
          <a:p>
            <a:endParaRPr lang="en-AU" dirty="0">
              <a:ea typeface="Calibri"/>
              <a:cs typeface="Calibri"/>
            </a:endParaRPr>
          </a:p>
        </p:txBody>
      </p:sp>
      <p:sp>
        <p:nvSpPr>
          <p:cNvPr id="4" name="Slide Number Placeholder 3"/>
          <p:cNvSpPr>
            <a:spLocks noGrp="1"/>
          </p:cNvSpPr>
          <p:nvPr>
            <p:ph type="sldNum" sz="quarter" idx="5"/>
          </p:nvPr>
        </p:nvSpPr>
        <p:spPr/>
        <p:txBody>
          <a:bodyPr/>
          <a:lstStyle/>
          <a:p>
            <a:fld id="{D39DD923-4F50-4E5B-90DB-EF2350F6A99E}" type="slidenum">
              <a:rPr lang="en-AU" smtClean="0"/>
              <a:t>8</a:t>
            </a:fld>
            <a:endParaRPr lang="en-AU"/>
          </a:p>
        </p:txBody>
      </p:sp>
    </p:spTree>
    <p:extLst>
      <p:ext uri="{BB962C8B-B14F-4D97-AF65-F5344CB8AC3E}">
        <p14:creationId xmlns:p14="http://schemas.microsoft.com/office/powerpoint/2010/main" val="1058045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Could our class do anything to prevent or minimise the impacts of bushfire hazard in our own community? </a:t>
            </a:r>
            <a:endParaRPr lang="en-US" dirty="0"/>
          </a:p>
          <a:p>
            <a:endParaRPr lang="en-AU" dirty="0"/>
          </a:p>
          <a:p>
            <a:r>
              <a:rPr lang="en-AU" b="1" dirty="0"/>
              <a:t>Facilitate a short discussion about what they might be able to do. </a:t>
            </a:r>
            <a:endParaRPr lang="en-US" dirty="0"/>
          </a:p>
          <a:p>
            <a:endParaRPr lang="en-AU" dirty="0"/>
          </a:p>
          <a:p>
            <a:endParaRPr lang="en-AU" dirty="0">
              <a:ea typeface="Calibri"/>
              <a:cs typeface="Calibri"/>
            </a:endParaRPr>
          </a:p>
          <a:p>
            <a:endParaRPr lang="en-AU" dirty="0">
              <a:ea typeface="Calibri"/>
              <a:cs typeface="Calibri"/>
            </a:endParaRPr>
          </a:p>
        </p:txBody>
      </p:sp>
      <p:sp>
        <p:nvSpPr>
          <p:cNvPr id="4" name="Slide Number Placeholder 3"/>
          <p:cNvSpPr>
            <a:spLocks noGrp="1"/>
          </p:cNvSpPr>
          <p:nvPr>
            <p:ph type="sldNum" sz="quarter" idx="5"/>
          </p:nvPr>
        </p:nvSpPr>
        <p:spPr/>
        <p:txBody>
          <a:bodyPr/>
          <a:lstStyle/>
          <a:p>
            <a:fld id="{D39DD923-4F50-4E5B-90DB-EF2350F6A99E}" type="slidenum">
              <a:rPr lang="en-AU" smtClean="0"/>
              <a:t>8</a:t>
            </a:fld>
            <a:endParaRPr lang="en-AU"/>
          </a:p>
        </p:txBody>
      </p:sp>
    </p:spTree>
    <p:extLst>
      <p:ext uri="{BB962C8B-B14F-4D97-AF65-F5344CB8AC3E}">
        <p14:creationId xmlns:p14="http://schemas.microsoft.com/office/powerpoint/2010/main" val="3207789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Present the information on the slide</a:t>
            </a:r>
            <a:r>
              <a:rPr lang="en-AU" dirty="0"/>
              <a:t>. </a:t>
            </a:r>
          </a:p>
          <a:p>
            <a:endParaRPr lang="en-AU" dirty="0"/>
          </a:p>
          <a:p>
            <a:r>
              <a:rPr lang="en-AU" b="1" dirty="0"/>
              <a:t>Ask the students to recall the story of Tilly Smith and then facilitate a discussion about the knowledge, skills and resources that Tilly used to prevent tsunami impacts. Suggested prompts: </a:t>
            </a:r>
          </a:p>
          <a:p>
            <a:endParaRPr lang="en-AU" b="1" dirty="0"/>
          </a:p>
          <a:p>
            <a:pPr marL="171450" indent="-171450">
              <a:buFont typeface="Arial" panose="020B0604020202020204" pitchFamily="34" charset="0"/>
              <a:buChar char="•"/>
            </a:pPr>
            <a:r>
              <a:rPr lang="en-AU" b="1" dirty="0"/>
              <a:t>Did Tilly have knowledge that she could use to take effective action? </a:t>
            </a:r>
            <a:r>
              <a:rPr lang="en-AU" b="0" dirty="0"/>
              <a:t>She knew the early warns signs of the tsunami – the water was all frothy like you get on a beer</a:t>
            </a:r>
          </a:p>
          <a:p>
            <a:pPr marL="171450" indent="-171450">
              <a:buFont typeface="Arial" panose="020B0604020202020204" pitchFamily="34" charset="0"/>
              <a:buChar char="•"/>
            </a:pPr>
            <a:r>
              <a:rPr lang="en-AU" b="1" dirty="0"/>
              <a:t>Did Tilly have personal strengths or skills she could use to take effective action? </a:t>
            </a:r>
            <a:r>
              <a:rPr lang="en-AU" b="0" dirty="0"/>
              <a:t>She was very determined. She didn’t give up. </a:t>
            </a:r>
          </a:p>
          <a:p>
            <a:pPr marL="171450" indent="-171450">
              <a:buFont typeface="Arial" panose="020B0604020202020204" pitchFamily="34" charset="0"/>
              <a:buChar char="•"/>
            </a:pPr>
            <a:r>
              <a:rPr lang="en-AU" b="1" dirty="0"/>
              <a:t>Did Tilly have access to resources that could she could use to take effective action? </a:t>
            </a:r>
            <a:r>
              <a:rPr lang="en-AU" b="0" dirty="0"/>
              <a:t>The security guard was able to help her. </a:t>
            </a:r>
          </a:p>
          <a:p>
            <a:pPr marL="0" indent="0">
              <a:buFont typeface="Arial" panose="020B0604020202020204" pitchFamily="34" charset="0"/>
              <a:buNone/>
            </a:pPr>
            <a:endParaRPr lang="en-AU" b="0" dirty="0"/>
          </a:p>
          <a:p>
            <a:pPr marL="0" indent="0">
              <a:buFont typeface="Arial" panose="020B0604020202020204" pitchFamily="34" charset="0"/>
              <a:buNone/>
            </a:pPr>
            <a:r>
              <a:rPr lang="en-AU" b="1" dirty="0"/>
              <a:t>NB: You may like to present the information on the slide and then watch the film about Tilly again. Before pressing play, ask the students to pay attention to the knowledge, skills and resources that Tilly used to take effective action. </a:t>
            </a:r>
          </a:p>
          <a:p>
            <a:pPr marL="0" indent="0">
              <a:buFont typeface="Arial" panose="020B0604020202020204" pitchFamily="34" charset="0"/>
              <a:buNone/>
            </a:pPr>
            <a:r>
              <a:rPr lang="en-AU" b="1" dirty="0"/>
              <a:t>Link to video </a:t>
            </a:r>
            <a:r>
              <a:rPr lang="en-AU" sz="1200" b="1" dirty="0"/>
              <a:t>https://www.youtube.com/watch?v=V0s2i7Cc7wA</a:t>
            </a:r>
            <a:endParaRPr lang="en-AU" b="1" dirty="0"/>
          </a:p>
        </p:txBody>
      </p:sp>
      <p:sp>
        <p:nvSpPr>
          <p:cNvPr id="4" name="Slide Number Placeholder 3"/>
          <p:cNvSpPr>
            <a:spLocks noGrp="1"/>
          </p:cNvSpPr>
          <p:nvPr>
            <p:ph type="sldNum" sz="quarter" idx="5"/>
          </p:nvPr>
        </p:nvSpPr>
        <p:spPr/>
        <p:txBody>
          <a:bodyPr/>
          <a:lstStyle/>
          <a:p>
            <a:fld id="{D39DD923-4F50-4E5B-90DB-EF2350F6A99E}" type="slidenum">
              <a:rPr lang="en-AU" smtClean="0"/>
              <a:t>9</a:t>
            </a:fld>
            <a:endParaRPr lang="en-AU"/>
          </a:p>
        </p:txBody>
      </p:sp>
    </p:spTree>
    <p:extLst>
      <p:ext uri="{BB962C8B-B14F-4D97-AF65-F5344CB8AC3E}">
        <p14:creationId xmlns:p14="http://schemas.microsoft.com/office/powerpoint/2010/main" val="28804235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11</a:t>
            </a:fld>
            <a:endParaRPr lang="en-AU"/>
          </a:p>
        </p:txBody>
      </p:sp>
    </p:spTree>
    <p:extLst>
      <p:ext uri="{BB962C8B-B14F-4D97-AF65-F5344CB8AC3E}">
        <p14:creationId xmlns:p14="http://schemas.microsoft.com/office/powerpoint/2010/main" val="5570154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Present the problem: </a:t>
            </a:r>
            <a:r>
              <a:rPr lang="en-AU" sz="1200" b="1" dirty="0"/>
              <a:t>People don’t know that they live in bushfire prone area that could be impacted by bushfire hazards. </a:t>
            </a:r>
            <a:endParaRPr lang="en-AU" dirty="0"/>
          </a:p>
          <a:p>
            <a:endParaRPr lang="en-AU" b="1" dirty="0"/>
          </a:p>
          <a:p>
            <a:pPr>
              <a:defRPr/>
            </a:pPr>
            <a:r>
              <a:rPr lang="en-AU" b="1" dirty="0"/>
              <a:t>Put the students into groups of four. Give them a few minutes to discuss the question: How can people find out if their house is in a location that could be impacted by bushfire hazards? </a:t>
            </a:r>
            <a:endParaRPr lang="en-US" dirty="0"/>
          </a:p>
          <a:p>
            <a:pPr>
              <a:defRPr/>
            </a:pPr>
            <a:endParaRPr lang="en-AU" dirty="0"/>
          </a:p>
          <a:p>
            <a:pPr marL="0" marR="0" lvl="0" indent="0" algn="l" defTabSz="914400">
              <a:lnSpc>
                <a:spcPct val="100000"/>
              </a:lnSpc>
              <a:spcBef>
                <a:spcPts val="0"/>
              </a:spcBef>
              <a:spcAft>
                <a:spcPts val="0"/>
              </a:spcAft>
              <a:buClrTx/>
              <a:buSzTx/>
              <a:buFontTx/>
              <a:buNone/>
              <a:tabLst/>
              <a:defRPr/>
            </a:pPr>
            <a:r>
              <a:rPr lang="en-AU" b="1" dirty="0"/>
              <a:t>Ask the groups to nominate a spokesperson. Ask the spokesperson from each group to share their groups ideas with the class. </a:t>
            </a:r>
            <a:endParaRPr lang="en-AU" b="1" dirty="0">
              <a:ea typeface="Calibri"/>
              <a:cs typeface="Calibri"/>
            </a:endParaRPr>
          </a:p>
        </p:txBody>
      </p:sp>
      <p:sp>
        <p:nvSpPr>
          <p:cNvPr id="4" name="Slide Number Placeholder 3"/>
          <p:cNvSpPr>
            <a:spLocks noGrp="1"/>
          </p:cNvSpPr>
          <p:nvPr>
            <p:ph type="sldNum" sz="quarter" idx="5"/>
          </p:nvPr>
        </p:nvSpPr>
        <p:spPr/>
        <p:txBody>
          <a:bodyPr/>
          <a:lstStyle/>
          <a:p>
            <a:fld id="{D39DD923-4F50-4E5B-90DB-EF2350F6A99E}" type="slidenum">
              <a:rPr lang="en-AU" smtClean="0"/>
              <a:t>12</a:t>
            </a:fld>
            <a:endParaRPr lang="en-AU"/>
          </a:p>
        </p:txBody>
      </p:sp>
    </p:spTree>
    <p:extLst>
      <p:ext uri="{BB962C8B-B14F-4D97-AF65-F5344CB8AC3E}">
        <p14:creationId xmlns:p14="http://schemas.microsoft.com/office/powerpoint/2010/main" val="3462313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Tell the students that the </a:t>
            </a:r>
            <a:r>
              <a:rPr lang="en-AU" sz="1200" b="1" dirty="0">
                <a:latin typeface="Calibri" panose="020F0502020204030204" pitchFamily="34" charset="0"/>
                <a:cs typeface="Calibri" panose="020F0502020204030204" pitchFamily="34" charset="0"/>
              </a:rPr>
              <a:t>online </a:t>
            </a:r>
            <a:r>
              <a:rPr lang="en-AU" sz="1200" b="1" i="1" dirty="0" err="1">
                <a:latin typeface="Calibri" panose="020F0502020204030204" pitchFamily="34" charset="0"/>
                <a:cs typeface="Calibri" panose="020F0502020204030204" pitchFamily="34" charset="0"/>
              </a:rPr>
              <a:t>Vic</a:t>
            </a:r>
            <a:r>
              <a:rPr lang="en-AU" sz="1200" b="1" dirty="0" err="1">
                <a:latin typeface="Calibri" panose="020F0502020204030204" pitchFamily="34" charset="0"/>
                <a:cs typeface="Calibri" panose="020F0502020204030204" pitchFamily="34" charset="0"/>
              </a:rPr>
              <a:t>Plan</a:t>
            </a:r>
            <a:r>
              <a:rPr lang="en-AU" sz="1200" b="1" dirty="0">
                <a:latin typeface="Calibri" panose="020F0502020204030204" pitchFamily="34" charset="0"/>
                <a:cs typeface="Calibri" panose="020F0502020204030204" pitchFamily="34" charset="0"/>
              </a:rPr>
              <a:t> map tells us which locations are bushfire prone and could be impacted by bushfire hazards.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latin typeface="Calibri" panose="020F0502020204030204" pitchFamily="34" charset="0"/>
                <a:cs typeface="Calibri" panose="020F0502020204030204" pitchFamily="34" charset="0"/>
              </a:rPr>
              <a:t>Ask the student to open their laptops and work through the instructions on the slide.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latin typeface="Calibri" panose="020F0502020204030204" pitchFamily="34" charset="0"/>
                <a:cs typeface="Calibri" panose="020F0502020204030204" pitchFamily="34" charset="0"/>
              </a:rPr>
              <a:t>NB: You may want to display each step in the process on a large screen. </a:t>
            </a:r>
          </a:p>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13</a:t>
            </a:fld>
            <a:endParaRPr lang="en-AU"/>
          </a:p>
        </p:txBody>
      </p:sp>
    </p:spTree>
    <p:extLst>
      <p:ext uri="{BB962C8B-B14F-4D97-AF65-F5344CB8AC3E}">
        <p14:creationId xmlns:p14="http://schemas.microsoft.com/office/powerpoint/2010/main" val="15457199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Present the slide and explain that the brown areas are </a:t>
            </a:r>
            <a:r>
              <a:rPr lang="en-AU" sz="1200" b="1" dirty="0"/>
              <a:t>BUSHFIRE PRONE AREA (BPA) and the red areas are BUSHFIRE MANAGEMENT OVERLAY.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t>Ask the students: Is our school located in a bushfire prone area or in the Bushfire Management Overlay?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t>Give the students a few minutes to enter other addresses into address bar and determine whether they are in the BPA or the BMO? E.g. their own home address, the local shopping centre, the homes of friends or relatives.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14</a:t>
            </a:fld>
            <a:endParaRPr lang="en-AU"/>
          </a:p>
        </p:txBody>
      </p:sp>
    </p:spTree>
    <p:extLst>
      <p:ext uri="{BB962C8B-B14F-4D97-AF65-F5344CB8AC3E}">
        <p14:creationId xmlns:p14="http://schemas.microsoft.com/office/powerpoint/2010/main" val="909632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Watch the video about the bushfire management overlay. Before pressing play, tell the students to listen out for the things that people in BMO need to do to stay safe.  </a:t>
            </a:r>
          </a:p>
        </p:txBody>
      </p:sp>
      <p:sp>
        <p:nvSpPr>
          <p:cNvPr id="4" name="Slide Number Placeholder 3"/>
          <p:cNvSpPr>
            <a:spLocks noGrp="1"/>
          </p:cNvSpPr>
          <p:nvPr>
            <p:ph type="sldNum" sz="quarter" idx="5"/>
          </p:nvPr>
        </p:nvSpPr>
        <p:spPr/>
        <p:txBody>
          <a:bodyPr/>
          <a:lstStyle/>
          <a:p>
            <a:fld id="{D39DD923-4F50-4E5B-90DB-EF2350F6A99E}" type="slidenum">
              <a:rPr lang="en-AU" smtClean="0"/>
              <a:t>15</a:t>
            </a:fld>
            <a:endParaRPr lang="en-AU"/>
          </a:p>
        </p:txBody>
      </p:sp>
    </p:spTree>
    <p:extLst>
      <p:ext uri="{BB962C8B-B14F-4D97-AF65-F5344CB8AC3E}">
        <p14:creationId xmlns:p14="http://schemas.microsoft.com/office/powerpoint/2010/main" val="1599241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Ask the students to discuss the following question in their groups: </a:t>
            </a:r>
            <a:r>
              <a:rPr lang="en-AU" sz="1200" b="1" dirty="0">
                <a:solidFill>
                  <a:schemeClr val="bg1"/>
                </a:solidFill>
              </a:rPr>
              <a:t>Does everyone in our community know if their house is located in a place that could be impacted bushfire hazards? Encourage the students to explain their thinking to their fellow group members.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solidFill>
                <a:schemeClr val="bg1"/>
              </a:solidFill>
            </a:endParaRPr>
          </a:p>
          <a:p>
            <a:endParaRPr lang="en-AU" b="1" dirty="0"/>
          </a:p>
          <a:p>
            <a:r>
              <a:rPr lang="en-AU" b="1" dirty="0"/>
              <a:t>Ask each group to nominate a spokesperson to share their groups response to the question. </a:t>
            </a:r>
          </a:p>
          <a:p>
            <a:endParaRPr lang="en-AU"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solidFill>
                  <a:schemeClr val="bg1"/>
                </a:solidFill>
              </a:rPr>
              <a:t>Ask the whole class: Is this a problem? Why/Why not? </a:t>
            </a:r>
          </a:p>
          <a:p>
            <a:endParaRPr lang="en-AU" b="1" dirty="0"/>
          </a:p>
        </p:txBody>
      </p:sp>
      <p:sp>
        <p:nvSpPr>
          <p:cNvPr id="4" name="Slide Number Placeholder 3"/>
          <p:cNvSpPr>
            <a:spLocks noGrp="1"/>
          </p:cNvSpPr>
          <p:nvPr>
            <p:ph type="sldNum" sz="quarter" idx="5"/>
          </p:nvPr>
        </p:nvSpPr>
        <p:spPr/>
        <p:txBody>
          <a:bodyPr/>
          <a:lstStyle/>
          <a:p>
            <a:fld id="{D39DD923-4F50-4E5B-90DB-EF2350F6A99E}" type="slidenum">
              <a:rPr lang="en-AU" smtClean="0"/>
              <a:t>16</a:t>
            </a:fld>
            <a:endParaRPr lang="en-AU"/>
          </a:p>
        </p:txBody>
      </p:sp>
    </p:spTree>
    <p:extLst>
      <p:ext uri="{BB962C8B-B14F-4D97-AF65-F5344CB8AC3E}">
        <p14:creationId xmlns:p14="http://schemas.microsoft.com/office/powerpoint/2010/main" val="1638200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1" dirty="0"/>
              <a:t>Organise the students in teams of 4 or 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1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100" b="1" dirty="0"/>
              <a:t>Introduce the problem: The bushfire season is approaching. The local CFA is very concerned that some people in our community don’t know if their property is located could be impacted by bushfire hazards. </a:t>
            </a:r>
          </a:p>
          <a:p>
            <a:endParaRPr lang="en-AU" sz="1100" b="1" dirty="0"/>
          </a:p>
          <a:p>
            <a:r>
              <a:rPr lang="en-AU" sz="1100" b="1" dirty="0"/>
              <a:t>Ask the students “Why is this a problem?” e.g. If people don’t know that their property could impacted by bushfire hazards, they might not do anything to prepare and their property could be damaged. </a:t>
            </a:r>
          </a:p>
          <a:p>
            <a:endParaRPr lang="en-AU" sz="1100" b="1" dirty="0"/>
          </a:p>
          <a:p>
            <a:r>
              <a:rPr lang="en-AU" sz="1100" b="1" dirty="0"/>
              <a:t>Present the question: “How can we make sure that everyone in our community knows if their property could be impacted by bushfire hazards?” </a:t>
            </a:r>
          </a:p>
          <a:p>
            <a:endParaRPr lang="en-AU" sz="1100" b="1" dirty="0"/>
          </a:p>
          <a:p>
            <a:r>
              <a:rPr lang="en-AU" sz="1100" b="1" dirty="0"/>
              <a:t>Give the students three minutes to come up with one great idea that makes the most of their knowledge, strengths, skills and resources. A spokesperson from each group can then share their idea with the class. </a:t>
            </a:r>
          </a:p>
          <a:p>
            <a:endParaRPr lang="en-AU" sz="1100" b="1" dirty="0"/>
          </a:p>
          <a:p>
            <a:r>
              <a:rPr lang="en-AU" sz="1100" b="1" dirty="0"/>
              <a:t>The students can then record the problem, the ‘How can we…?’ question and their idea in their learning journal. </a:t>
            </a:r>
          </a:p>
        </p:txBody>
      </p:sp>
      <p:sp>
        <p:nvSpPr>
          <p:cNvPr id="4" name="Slide Number Placeholder 3"/>
          <p:cNvSpPr>
            <a:spLocks noGrp="1"/>
          </p:cNvSpPr>
          <p:nvPr>
            <p:ph type="sldNum" sz="quarter" idx="5"/>
          </p:nvPr>
        </p:nvSpPr>
        <p:spPr/>
        <p:txBody>
          <a:bodyPr/>
          <a:lstStyle/>
          <a:p>
            <a:fld id="{D39DD923-4F50-4E5B-90DB-EF2350F6A99E}" type="slidenum">
              <a:rPr lang="en-AU" smtClean="0"/>
              <a:t>17</a:t>
            </a:fld>
            <a:endParaRPr lang="en-AU"/>
          </a:p>
        </p:txBody>
      </p:sp>
    </p:spTree>
    <p:extLst>
      <p:ext uri="{BB962C8B-B14F-4D97-AF65-F5344CB8AC3E}">
        <p14:creationId xmlns:p14="http://schemas.microsoft.com/office/powerpoint/2010/main" val="20287341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Present the problem: </a:t>
            </a:r>
            <a:r>
              <a:rPr kumimoji="0" lang="en-AU" sz="1200" b="1" i="0" u="none" strike="noStrike" kern="1200" cap="none" spc="0" normalizeH="0" baseline="0" noProof="0" dirty="0">
                <a:ln>
                  <a:noFill/>
                </a:ln>
                <a:solidFill>
                  <a:prstClr val="black"/>
                </a:solidFill>
                <a:effectLst/>
                <a:uLnTx/>
                <a:uFillTx/>
                <a:latin typeface="Calibri" panose="020F0502020204030204"/>
                <a:ea typeface="+mn-ea"/>
                <a:cs typeface="+mn-cs"/>
              </a:rPr>
              <a:t>People don’t do everything they can to prepare their property for bushfire season. </a:t>
            </a:r>
            <a:endParaRPr lang="en-AU" b="1" dirty="0"/>
          </a:p>
          <a:p>
            <a:endParaRPr lang="en-AU" b="1" dirty="0"/>
          </a:p>
          <a:p>
            <a:r>
              <a:rPr lang="en-AU" b="1" dirty="0"/>
              <a:t>Put the student into groups of four. Give them a few minutes to discuss the question: </a:t>
            </a:r>
            <a:r>
              <a:rPr lang="en-AU" sz="1200" b="1" dirty="0">
                <a:solidFill>
                  <a:schemeClr val="bg1"/>
                </a:solidFill>
              </a:rPr>
              <a:t>Why don’t people do everything they can to prepare their property for bushfire season? </a:t>
            </a:r>
          </a:p>
          <a:p>
            <a:endParaRPr lang="en-AU" b="1" dirty="0"/>
          </a:p>
          <a:p>
            <a:r>
              <a:rPr lang="en-AU" b="1" dirty="0"/>
              <a:t>Ask the groups to nominate a spokesperson. Ask the spokesperson from each group to share their groups ideas with the class. </a:t>
            </a:r>
          </a:p>
          <a:p>
            <a:endParaRPr lang="en-US" dirty="0">
              <a:cs typeface="Calibri"/>
            </a:endParaRPr>
          </a:p>
        </p:txBody>
      </p:sp>
      <p:sp>
        <p:nvSpPr>
          <p:cNvPr id="4" name="Slide Number Placeholder 3"/>
          <p:cNvSpPr>
            <a:spLocks noGrp="1"/>
          </p:cNvSpPr>
          <p:nvPr>
            <p:ph type="sldNum" sz="quarter" idx="5"/>
          </p:nvPr>
        </p:nvSpPr>
        <p:spPr/>
        <p:txBody>
          <a:bodyPr/>
          <a:lstStyle/>
          <a:p>
            <a:fld id="{292AE66C-EC9F-4231-8307-C2EC37F91698}" type="slidenum">
              <a:rPr lang="en-AU" smtClean="0"/>
              <a:t>19</a:t>
            </a:fld>
            <a:endParaRPr lang="en-AU"/>
          </a:p>
        </p:txBody>
      </p:sp>
    </p:spTree>
    <p:extLst>
      <p:ext uri="{BB962C8B-B14F-4D97-AF65-F5344CB8AC3E}">
        <p14:creationId xmlns:p14="http://schemas.microsoft.com/office/powerpoint/2010/main" val="15748258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they are going to a video about property preparation. Before pressing play tell the students to note down as many preparedness actions as they can. </a:t>
            </a:r>
          </a:p>
          <a:p>
            <a:endParaRPr lang="en-AU" b="1" dirty="0"/>
          </a:p>
          <a:p>
            <a:r>
              <a:rPr lang="en-AU" b="1" dirty="0"/>
              <a:t>Play the video. </a:t>
            </a:r>
          </a:p>
          <a:p>
            <a:endParaRPr lang="en-AU" b="1" dirty="0"/>
          </a:p>
          <a:p>
            <a:r>
              <a:rPr lang="en-AU" b="1" dirty="0"/>
              <a:t>After the video is finished, used the students to notes to make a class list of preparedness actions. Students can write this list into their learning journals. </a:t>
            </a:r>
          </a:p>
          <a:p>
            <a:endParaRPr lang="en-AU" b="1" dirty="0"/>
          </a:p>
          <a:p>
            <a:r>
              <a:rPr lang="en-AU" b="1" dirty="0"/>
              <a:t>ADDITIONAL VIDEOS ABOUT PROPERTY PREPARATION: </a:t>
            </a:r>
          </a:p>
          <a:p>
            <a:endParaRPr lang="en-AU" b="1" dirty="0"/>
          </a:p>
          <a:p>
            <a:r>
              <a:rPr lang="en-AU" b="1" dirty="0"/>
              <a:t>Garden design for bushfire (Country Fire Authority) https://www.youtube.com/watch?v=UJi3XbN5aQk</a:t>
            </a:r>
          </a:p>
          <a:p>
            <a:endParaRPr lang="en-AU"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0F0F0F"/>
                </a:solidFill>
                <a:effectLst/>
                <a:latin typeface="Roboto" panose="02000000000000000000" pitchFamily="2" charset="0"/>
              </a:rPr>
              <a:t>How to prepare your home for bushfire season | Big Weather (ABC TV) </a:t>
            </a:r>
            <a:r>
              <a:rPr lang="en-AU" b="1" dirty="0"/>
              <a:t>https://www.youtube.com/watch?v=y1wzsm7NSJs</a:t>
            </a:r>
          </a:p>
        </p:txBody>
      </p:sp>
      <p:sp>
        <p:nvSpPr>
          <p:cNvPr id="4" name="Slide Number Placeholder 3"/>
          <p:cNvSpPr>
            <a:spLocks noGrp="1"/>
          </p:cNvSpPr>
          <p:nvPr>
            <p:ph type="sldNum" sz="quarter" idx="5"/>
          </p:nvPr>
        </p:nvSpPr>
        <p:spPr/>
        <p:txBody>
          <a:bodyPr/>
          <a:lstStyle/>
          <a:p>
            <a:fld id="{D39DD923-4F50-4E5B-90DB-EF2350F6A99E}" type="slidenum">
              <a:rPr lang="en-AU" smtClean="0"/>
              <a:t>20</a:t>
            </a:fld>
            <a:endParaRPr lang="en-AU"/>
          </a:p>
        </p:txBody>
      </p:sp>
    </p:spTree>
    <p:extLst>
      <p:ext uri="{BB962C8B-B14F-4D97-AF65-F5344CB8AC3E}">
        <p14:creationId xmlns:p14="http://schemas.microsoft.com/office/powerpoint/2010/main" val="1332587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Ask the students to discuss the question in their groups: </a:t>
            </a:r>
            <a:r>
              <a:rPr lang="en-AU" sz="1200" b="1" dirty="0">
                <a:solidFill>
                  <a:schemeClr val="bg1"/>
                </a:solidFill>
              </a:rPr>
              <a:t>Does everyone in our community know if their house is located in a place that could be impacted bushfire hazards? Encourage the students to explain their thinking to their fellow group members.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solidFill>
                <a:schemeClr val="bg1"/>
              </a:solidFill>
            </a:endParaRPr>
          </a:p>
          <a:p>
            <a:r>
              <a:rPr lang="en-AU" b="1" dirty="0"/>
              <a:t>Ask each group to nominate a spokesperson to share their groups response to the question. </a:t>
            </a:r>
          </a:p>
          <a:p>
            <a:endParaRPr lang="en-AU" b="1" dirty="0"/>
          </a:p>
          <a:p>
            <a:r>
              <a:rPr lang="en-AU" sz="1200" b="1" dirty="0">
                <a:solidFill>
                  <a:schemeClr val="bg1"/>
                </a:solidFill>
              </a:rPr>
              <a:t>Ask the whole class: Is this a problem? Why/Why not? </a:t>
            </a:r>
          </a:p>
          <a:p>
            <a:endParaRPr lang="en-AU" b="1" dirty="0"/>
          </a:p>
        </p:txBody>
      </p:sp>
      <p:sp>
        <p:nvSpPr>
          <p:cNvPr id="4" name="Slide Number Placeholder 3"/>
          <p:cNvSpPr>
            <a:spLocks noGrp="1"/>
          </p:cNvSpPr>
          <p:nvPr>
            <p:ph type="sldNum" sz="quarter" idx="5"/>
          </p:nvPr>
        </p:nvSpPr>
        <p:spPr/>
        <p:txBody>
          <a:bodyPr/>
          <a:lstStyle/>
          <a:p>
            <a:fld id="{D39DD923-4F50-4E5B-90DB-EF2350F6A99E}" type="slidenum">
              <a:rPr lang="en-AU" smtClean="0"/>
              <a:t>21</a:t>
            </a:fld>
            <a:endParaRPr lang="en-AU"/>
          </a:p>
        </p:txBody>
      </p:sp>
    </p:spTree>
    <p:extLst>
      <p:ext uri="{BB962C8B-B14F-4D97-AF65-F5344CB8AC3E}">
        <p14:creationId xmlns:p14="http://schemas.microsoft.com/office/powerpoint/2010/main" val="23854538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t>Organise the students in teams of 4 or 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t>Introduce the problem: The bushfire season is approaching. The local CFA is concerned that people in our community are not doing everything they can to prepare their property for bushfire season.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p>
          <a:p>
            <a:r>
              <a:rPr lang="en-AU" sz="1200" b="1" dirty="0"/>
              <a:t>Ask the students “Why is this a problem?”</a:t>
            </a:r>
          </a:p>
          <a:p>
            <a:endParaRPr lang="en-AU" sz="1200" b="1" dirty="0"/>
          </a:p>
          <a:p>
            <a:pPr>
              <a:spcAft>
                <a:spcPts val="1200"/>
              </a:spcAft>
            </a:pPr>
            <a:r>
              <a:rPr lang="en-AU" sz="1200" b="1" dirty="0"/>
              <a:t>Present the question: “How can we encourage people in our community do everything they can to prepare their property for bushfire season?” </a:t>
            </a:r>
          </a:p>
          <a:p>
            <a:endParaRPr lang="en-AU" sz="1200" b="1" dirty="0"/>
          </a:p>
          <a:p>
            <a:r>
              <a:rPr lang="en-AU" sz="1200" b="1" dirty="0"/>
              <a:t>Give the students three minutes to come up with one great idea that makes the most of their knowledge, strengths, skills and resources. A spokesperson from each group can then share their idea with the class. </a:t>
            </a:r>
          </a:p>
          <a:p>
            <a:endParaRPr lang="en-AU" sz="1200" b="1" dirty="0"/>
          </a:p>
          <a:p>
            <a:r>
              <a:rPr lang="en-AU" sz="1200" b="1" dirty="0"/>
              <a:t>The students can then record the problem, the ‘How can we…?’ question and their idea in their learning journal. </a:t>
            </a:r>
          </a:p>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22</a:t>
            </a:fld>
            <a:endParaRPr lang="en-AU"/>
          </a:p>
        </p:txBody>
      </p:sp>
    </p:spTree>
    <p:extLst>
      <p:ext uri="{BB962C8B-B14F-4D97-AF65-F5344CB8AC3E}">
        <p14:creationId xmlns:p14="http://schemas.microsoft.com/office/powerpoint/2010/main" val="6162637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F8846-A656-0CF7-FFB6-A448940730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CAC412-6707-468F-CF11-ECC06266FC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552F28-8CA6-A9A2-D0FB-FB2857A5324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i="0" u="none" strike="noStrike" kern="1200" cap="none" spc="0" normalizeH="0" baseline="0" noProof="0" dirty="0">
                <a:ln>
                  <a:noFill/>
                </a:ln>
                <a:effectLst/>
                <a:uLnTx/>
                <a:uFillTx/>
                <a:latin typeface="Calibri" panose="020F0502020204030204"/>
                <a:cs typeface="Calibri"/>
              </a:rPr>
              <a:t>Ask the students: Have you ever seen the sign in this photo? Ask them follow up questions about where and when.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i="0" u="none" strike="noStrike" kern="1200" cap="none" spc="0" normalizeH="0" baseline="0" noProof="0" dirty="0">
              <a:ln>
                <a:noFill/>
              </a:ln>
              <a:effectLst/>
              <a:uLnTx/>
              <a:uFillTx/>
              <a:latin typeface="Calibri" panose="020F0502020204030204"/>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i="0" u="none" strike="noStrike" kern="1200" cap="none" spc="0" normalizeH="0" baseline="0" noProof="0" dirty="0">
                <a:ln>
                  <a:noFill/>
                </a:ln>
                <a:effectLst/>
                <a:uLnTx/>
                <a:uFillTx/>
                <a:latin typeface="Calibri" panose="020F0502020204030204"/>
                <a:cs typeface="Calibri"/>
              </a:rPr>
              <a:t>Tell the students: This sign is for the Australian Fire Danger Rating System.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i="0" u="none" strike="noStrike" kern="1200" cap="none" spc="0" normalizeH="0" baseline="0" noProof="0" dirty="0">
              <a:ln>
                <a:noFill/>
              </a:ln>
              <a:effectLst/>
              <a:uLnTx/>
              <a:uFillTx/>
              <a:latin typeface="Calibri" panose="020F0502020204030204"/>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i="0" u="none" strike="noStrike" kern="1200" cap="none" spc="0" normalizeH="0" baseline="0" noProof="0" dirty="0">
                <a:ln>
                  <a:noFill/>
                </a:ln>
                <a:effectLst/>
                <a:uLnTx/>
                <a:uFillTx/>
                <a:latin typeface="Calibri" panose="020F0502020204030204"/>
                <a:cs typeface="Calibri"/>
              </a:rPr>
              <a:t>Present the problem: The Fire Danger Rating System provides really important information that people can use to stay safe from bushfires, but a lot of people don’t know how to use it.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i="0" u="none" strike="noStrike" kern="1200" cap="none" spc="0" normalizeH="0" baseline="0" noProof="0" dirty="0">
              <a:ln>
                <a:noFill/>
              </a:ln>
              <a:effectLst/>
              <a:uLnTx/>
              <a:uFillTx/>
              <a:latin typeface="Calibri" panose="020F0502020204030204"/>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AU" sz="1200" b="1" i="0" u="none" strike="noStrike" kern="1200" cap="none" spc="0" normalizeH="0" baseline="0" noProof="0" dirty="0">
                <a:ln>
                  <a:noFill/>
                </a:ln>
                <a:effectLst/>
                <a:uLnTx/>
                <a:uFillTx/>
                <a:latin typeface="Calibri" panose="020F0502020204030204"/>
                <a:cs typeface="Calibri"/>
              </a:rPr>
              <a:t>Think – Pair – Share: What do you know about the fire danger rating system?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i="0" u="none" strike="noStrike" kern="1200" cap="none" spc="0" normalizeH="0" baseline="0" noProof="0" dirty="0">
              <a:ln>
                <a:noFill/>
              </a:ln>
              <a:effectLst/>
              <a:uLnTx/>
              <a:uFillTx/>
              <a:latin typeface="Calibri" panose="020F0502020204030204"/>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i="0" u="none" strike="noStrike" kern="1200" cap="none" spc="0" normalizeH="0" baseline="0" noProof="0" dirty="0">
              <a:ln>
                <a:noFill/>
              </a:ln>
              <a:effectLst/>
              <a:uLnTx/>
              <a:uFillTx/>
              <a:latin typeface="Calibri" panose="020F0502020204030204"/>
              <a:cs typeface="Calibri"/>
            </a:endParaRPr>
          </a:p>
          <a:p>
            <a:endParaRPr lang="en-AU" dirty="0">
              <a:cs typeface="Calibri"/>
            </a:endParaRPr>
          </a:p>
        </p:txBody>
      </p:sp>
      <p:sp>
        <p:nvSpPr>
          <p:cNvPr id="4" name="Slide Number Placeholder 3">
            <a:extLst>
              <a:ext uri="{FF2B5EF4-FFF2-40B4-BE49-F238E27FC236}">
                <a16:creationId xmlns:a16="http://schemas.microsoft.com/office/drawing/2014/main" id="{762EFFB2-AD9C-24BD-B6B6-BFA4C99FC54A}"/>
              </a:ext>
            </a:extLst>
          </p:cNvPr>
          <p:cNvSpPr>
            <a:spLocks noGrp="1"/>
          </p:cNvSpPr>
          <p:nvPr>
            <p:ph type="sldNum" sz="quarter" idx="5"/>
          </p:nvPr>
        </p:nvSpPr>
        <p:spPr/>
        <p:txBody>
          <a:bodyPr/>
          <a:lstStyle/>
          <a:p>
            <a:fld id="{292AE66C-EC9F-4231-8307-C2EC37F91698}" type="slidenum">
              <a:rPr lang="en-AU" smtClean="0"/>
              <a:t>24</a:t>
            </a:fld>
            <a:endParaRPr lang="en-AU"/>
          </a:p>
        </p:txBody>
      </p:sp>
    </p:spTree>
    <p:extLst>
      <p:ext uri="{BB962C8B-B14F-4D97-AF65-F5344CB8AC3E}">
        <p14:creationId xmlns:p14="http://schemas.microsoft.com/office/powerpoint/2010/main" val="5670185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A8775-638C-6A26-8EF1-7929CD46B8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385674-3382-7898-2076-991214AB93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D9584B-B2CB-41C3-2D10-55A905E27356}"/>
              </a:ext>
            </a:extLst>
          </p:cNvPr>
          <p:cNvSpPr>
            <a:spLocks noGrp="1"/>
          </p:cNvSpPr>
          <p:nvPr>
            <p:ph type="body" idx="1"/>
          </p:nvPr>
        </p:nvSpPr>
        <p:spPr/>
        <p:txBody>
          <a:bodyPr/>
          <a:lstStyle/>
          <a:p>
            <a:r>
              <a:rPr lang="en-US" b="1" dirty="0"/>
              <a:t>Tell the students that they are going to watch a video about Fire Danger Ratings. </a:t>
            </a:r>
          </a:p>
          <a:p>
            <a:endParaRPr lang="en-US" b="1" dirty="0"/>
          </a:p>
          <a:p>
            <a:r>
              <a:rPr lang="en-US" b="1" dirty="0"/>
              <a:t>Play the video. </a:t>
            </a:r>
          </a:p>
          <a:p>
            <a:endParaRPr lang="en-US" b="1" dirty="0"/>
          </a:p>
          <a:p>
            <a:r>
              <a:rPr lang="en-US" b="1" dirty="0"/>
              <a:t>Ask the students: What do the fire danger ratings tell us? (Correct answer: The fire danger ratings tell </a:t>
            </a:r>
            <a:r>
              <a:rPr lang="en-US" b="1" dirty="0" err="1"/>
              <a:t>tell</a:t>
            </a:r>
            <a:r>
              <a:rPr lang="en-US" b="1" dirty="0"/>
              <a:t> how dangerous a fire will be, IF a fire starts) </a:t>
            </a:r>
          </a:p>
          <a:p>
            <a:r>
              <a:rPr lang="en-US" b="1" dirty="0"/>
              <a:t>NB: This is an opportunity to understand students’ conceptions of the fire danger ratings. Listen carefully for misconceptions e.g. The FDR tells us that a fire has started; The FDR tells us that there is going to be a fire. </a:t>
            </a:r>
          </a:p>
          <a:p>
            <a:endParaRPr lang="en-US" b="1" dirty="0"/>
          </a:p>
          <a:p>
            <a:r>
              <a:rPr lang="en-US" b="1" dirty="0"/>
              <a:t>NB: The video is embedded in the slide. Link to video: https://www.youtube.com/watch?v=aAUbH62VrMI</a:t>
            </a:r>
          </a:p>
          <a:p>
            <a:endParaRPr lang="en-US" b="1" dirty="0"/>
          </a:p>
          <a:p>
            <a:r>
              <a:rPr lang="en-US" b="1" dirty="0"/>
              <a:t>NB: The students have already watched this video in Module 3: Bushfire Behavior in the Landscape.  The purpose of watching it again is to reinforce the key points about weather and to make the connection between weather and Fire Danger Ratings explicit. </a:t>
            </a:r>
          </a:p>
          <a:p>
            <a:endParaRPr lang="en-US" b="1" dirty="0"/>
          </a:p>
          <a:p>
            <a:endParaRPr lang="en-US" b="1" dirty="0"/>
          </a:p>
        </p:txBody>
      </p:sp>
      <p:sp>
        <p:nvSpPr>
          <p:cNvPr id="4" name="Slide Number Placeholder 3">
            <a:extLst>
              <a:ext uri="{FF2B5EF4-FFF2-40B4-BE49-F238E27FC236}">
                <a16:creationId xmlns:a16="http://schemas.microsoft.com/office/drawing/2014/main" id="{8212A26E-2D59-8C07-0295-5858035BE973}"/>
              </a:ext>
            </a:extLst>
          </p:cNvPr>
          <p:cNvSpPr>
            <a:spLocks noGrp="1"/>
          </p:cNvSpPr>
          <p:nvPr>
            <p:ph type="sldNum" sz="quarter" idx="5"/>
          </p:nvPr>
        </p:nvSpPr>
        <p:spPr/>
        <p:txBody>
          <a:bodyPr/>
          <a:lstStyle/>
          <a:p>
            <a:fld id="{C451C90F-C84C-48E9-B283-88458C67BA8B}" type="slidenum">
              <a:rPr lang="en-AU" smtClean="0"/>
              <a:t>25</a:t>
            </a:fld>
            <a:endParaRPr lang="en-AU"/>
          </a:p>
        </p:txBody>
      </p:sp>
    </p:spTree>
    <p:extLst>
      <p:ext uri="{BB962C8B-B14F-4D97-AF65-F5344CB8AC3E}">
        <p14:creationId xmlns:p14="http://schemas.microsoft.com/office/powerpoint/2010/main" val="32122564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35E3C-0496-2671-7188-812E9D86C3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5059B5-B56D-4AC4-6E75-4643789368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BEB60F-97CF-BFCC-7138-71A3CCE5FD81}"/>
              </a:ext>
            </a:extLst>
          </p:cNvPr>
          <p:cNvSpPr>
            <a:spLocks noGrp="1"/>
          </p:cNvSpPr>
          <p:nvPr>
            <p:ph type="body" idx="1"/>
          </p:nvPr>
        </p:nvSpPr>
        <p:spPr/>
        <p:txBody>
          <a:bodyPr/>
          <a:lstStyle/>
          <a:p>
            <a:r>
              <a:rPr lang="en-AU" b="1" dirty="0"/>
              <a:t>Facilitate a discussion about the Fire Danger Ratings to familiarise the students with each level of rating. It is important to repeatedly emphasise that these ratings tell us how dangerous fire will be IF a fire starts.  It </a:t>
            </a:r>
            <a:r>
              <a:rPr lang="en-AU" b="1" u="sng" dirty="0"/>
              <a:t>does not </a:t>
            </a:r>
            <a:r>
              <a:rPr lang="en-AU" b="1" dirty="0"/>
              <a:t>tell us if there is going to be a fire and it </a:t>
            </a:r>
            <a:r>
              <a:rPr lang="en-AU" b="1" u="sng" dirty="0"/>
              <a:t>does not </a:t>
            </a:r>
            <a:r>
              <a:rPr lang="en-AU" b="1" dirty="0"/>
              <a:t>tell us is a fire has started. The students will have already studied the influence of weather of fire behaviour in the previous module, so they will have the requisite to make sense of the rating levels, but the relationship between the ratings and the weather conditions will need to be reinforced. </a:t>
            </a:r>
          </a:p>
          <a:p>
            <a:endParaRPr lang="en-AU" b="1" dirty="0"/>
          </a:p>
          <a:p>
            <a:r>
              <a:rPr lang="en-AU" b="1" dirty="0"/>
              <a:t>Suggested discussion prompts: </a:t>
            </a:r>
          </a:p>
          <a:p>
            <a:endParaRPr lang="en-AU" b="1"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AU" b="1" dirty="0"/>
              <a:t>NO RATING. When there is no rating, it is very unlikely that a dangerous will occur.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200" b="1" dirty="0"/>
              <a:t>What do you think the weather conditions would be like when there is no rating? </a:t>
            </a:r>
            <a:r>
              <a:rPr lang="en-AU" sz="1200" b="0" dirty="0"/>
              <a:t>Prompt for temperature, rainfall, humidity, wind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200" b="1" dirty="0"/>
              <a:t>What should people do when there is no rating? </a:t>
            </a:r>
            <a:endParaRPr lang="en-AU" b="1" dirty="0"/>
          </a:p>
          <a:p>
            <a:pPr marL="228600" indent="-228600">
              <a:buAutoNum type="arabicPeriod"/>
            </a:pPr>
            <a:endParaRPr lang="en-AU" b="1" dirty="0"/>
          </a:p>
          <a:p>
            <a:pPr marL="228600" indent="-228600">
              <a:buAutoNum type="arabicPeriod"/>
            </a:pPr>
            <a:r>
              <a:rPr lang="en-AU" b="1" dirty="0"/>
              <a:t>MODERATE.  If a fire starts it will spread slowly and is unlikely to be dangerous. </a:t>
            </a:r>
          </a:p>
          <a:p>
            <a:pPr marL="628650" lvl="1" indent="-171450">
              <a:buFont typeface="Arial" panose="020B0604020202020204" pitchFamily="34" charset="0"/>
              <a:buChar char="•"/>
            </a:pPr>
            <a:r>
              <a:rPr lang="en-AU" b="1" dirty="0"/>
              <a:t>What do you think the weather conditions would be like when the fire danger rating is MODERATE? </a:t>
            </a:r>
            <a:r>
              <a:rPr lang="en-AU" sz="1200" b="0" dirty="0"/>
              <a:t>Prompt for temperature, rainfall, humidity, wind. </a:t>
            </a:r>
          </a:p>
          <a:p>
            <a:pPr marL="628650" lvl="1" indent="-171450">
              <a:buFont typeface="Arial" panose="020B0604020202020204" pitchFamily="34" charset="0"/>
              <a:buChar char="•"/>
            </a:pPr>
            <a:r>
              <a:rPr lang="en-AU" sz="1200" b="1" dirty="0"/>
              <a:t>What should people do when the fire danger rating is MODERATE? </a:t>
            </a:r>
          </a:p>
          <a:p>
            <a:pPr marL="685800" lvl="1" indent="-228600">
              <a:buFont typeface="+mj-lt"/>
              <a:buAutoNum type="arabicPeriod"/>
            </a:pPr>
            <a:endParaRPr lang="en-AU" sz="1200" b="1"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AU" sz="1200" b="1" dirty="0"/>
              <a:t>HIGH.  </a:t>
            </a:r>
            <a:r>
              <a:rPr lang="en-AU" b="1" dirty="0"/>
              <a:t>If a fire starts it could spread and it might be dangerous. </a:t>
            </a:r>
          </a:p>
          <a:p>
            <a:pPr marL="628650" lvl="1" indent="-171450">
              <a:buFont typeface="Arial" panose="020B0604020202020204" pitchFamily="34" charset="0"/>
              <a:buChar char="•"/>
            </a:pPr>
            <a:r>
              <a:rPr lang="en-AU" b="1" dirty="0"/>
              <a:t>What do you think the weather conditions would be like when the fire danger rating is HIGH? </a:t>
            </a:r>
            <a:r>
              <a:rPr lang="en-AU" sz="1200" b="0" dirty="0"/>
              <a:t>Prompt for temperature, rainfall, humidity, wind. </a:t>
            </a:r>
          </a:p>
          <a:p>
            <a:pPr marL="628650" lvl="1" indent="-171450">
              <a:buFont typeface="Arial" panose="020B0604020202020204" pitchFamily="34" charset="0"/>
              <a:buChar char="•"/>
            </a:pPr>
            <a:r>
              <a:rPr lang="en-AU" sz="1200" b="1" dirty="0"/>
              <a:t>What should people do when the fire danger rating is HIGH? </a:t>
            </a:r>
          </a:p>
          <a:p>
            <a:pPr marL="457200" lvl="1" indent="0">
              <a:buFont typeface="Arial" panose="020B0604020202020204" pitchFamily="34" charset="0"/>
              <a:buNone/>
            </a:pPr>
            <a:endParaRPr lang="en-AU" sz="1200" b="1"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AU" b="1" dirty="0"/>
              <a:t>EXTREME. </a:t>
            </a:r>
            <a:r>
              <a:rPr lang="en-AU" b="1" dirty="0">
                <a:solidFill>
                  <a:schemeClr val="tx1"/>
                </a:solidFill>
              </a:rPr>
              <a:t>If a bushfire starts, it will spread quickly and it will be dangerous. </a:t>
            </a:r>
          </a:p>
          <a:p>
            <a:pPr marL="628650" lvl="1" indent="-171450">
              <a:buFont typeface="Arial" panose="020B0604020202020204" pitchFamily="34" charset="0"/>
              <a:buChar char="•"/>
            </a:pPr>
            <a:r>
              <a:rPr lang="en-AU" b="1" dirty="0"/>
              <a:t>What do you think the weather conditions would be like when the fire danger rating is EXTREME? </a:t>
            </a:r>
            <a:r>
              <a:rPr lang="en-AU" sz="1200" b="0" dirty="0"/>
              <a:t>Prompt for temperature, rainfall, humidity, wind. </a:t>
            </a:r>
          </a:p>
          <a:p>
            <a:pPr marL="628650" lvl="1" indent="-171450">
              <a:buFont typeface="Arial" panose="020B0604020202020204" pitchFamily="34" charset="0"/>
              <a:buChar char="•"/>
            </a:pPr>
            <a:r>
              <a:rPr lang="en-AU" sz="1200" b="1" dirty="0"/>
              <a:t>What should people do when the fire danger rating is EXTREME? </a:t>
            </a:r>
          </a:p>
          <a:p>
            <a:pPr marL="457200" lvl="1" indent="0">
              <a:buFont typeface="Arial" panose="020B0604020202020204" pitchFamily="34" charset="0"/>
              <a:buNone/>
            </a:pPr>
            <a:endParaRPr lang="en-AU" sz="1200" b="1" dirty="0"/>
          </a:p>
          <a:p>
            <a:pPr marL="228600" lvl="0" indent="-228600">
              <a:buFont typeface="+mj-lt"/>
              <a:buAutoNum type="arabicPeriod"/>
            </a:pPr>
            <a:r>
              <a:rPr lang="en-AU" b="1" dirty="0">
                <a:solidFill>
                  <a:schemeClr val="tx1"/>
                </a:solidFill>
              </a:rPr>
              <a:t>CATASTROPHIC If a bushfire starts, it will spread very quickly and it will be extremely dangerous. </a:t>
            </a:r>
          </a:p>
          <a:p>
            <a:pPr marL="628650" lvl="1" indent="-171450">
              <a:buFont typeface="Arial" panose="020B0604020202020204" pitchFamily="34" charset="0"/>
              <a:buChar char="•"/>
            </a:pPr>
            <a:r>
              <a:rPr lang="en-AU" b="1" dirty="0"/>
              <a:t>What do you think the weather conditions would be like when the fire danger rating is </a:t>
            </a:r>
            <a:r>
              <a:rPr lang="en-AU" b="1" dirty="0">
                <a:solidFill>
                  <a:schemeClr val="tx1"/>
                </a:solidFill>
              </a:rPr>
              <a:t>CATASTROPHIC</a:t>
            </a:r>
            <a:r>
              <a:rPr lang="en-AU" b="1" dirty="0"/>
              <a:t>? </a:t>
            </a:r>
            <a:r>
              <a:rPr lang="en-AU" sz="1200" b="0" dirty="0"/>
              <a:t>Prompt for temperature, rainfall, humidity, wind. </a:t>
            </a:r>
          </a:p>
          <a:p>
            <a:pPr marL="628650" lvl="1" indent="-171450">
              <a:buFont typeface="Arial" panose="020B0604020202020204" pitchFamily="34" charset="0"/>
              <a:buChar char="•"/>
            </a:pPr>
            <a:r>
              <a:rPr lang="en-AU" sz="1200" b="1" dirty="0"/>
              <a:t>What should people do when the fire danger rating is </a:t>
            </a:r>
            <a:r>
              <a:rPr lang="en-AU" b="1" dirty="0">
                <a:solidFill>
                  <a:schemeClr val="tx1"/>
                </a:solidFill>
              </a:rPr>
              <a:t>CATASTROPHIC</a:t>
            </a:r>
            <a:r>
              <a:rPr lang="en-AU" sz="1200" b="1" dirty="0"/>
              <a:t>? </a:t>
            </a:r>
          </a:p>
          <a:p>
            <a:pPr marL="228600" lvl="0" indent="-228600">
              <a:buFont typeface="+mj-lt"/>
              <a:buAutoNum type="arabicPeriod"/>
            </a:pPr>
            <a:endParaRPr lang="en-AU" b="1"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0" dirty="0"/>
          </a:p>
          <a:p>
            <a:endParaRPr lang="en-AU" b="1" dirty="0"/>
          </a:p>
        </p:txBody>
      </p:sp>
      <p:sp>
        <p:nvSpPr>
          <p:cNvPr id="4" name="Slide Number Placeholder 3">
            <a:extLst>
              <a:ext uri="{FF2B5EF4-FFF2-40B4-BE49-F238E27FC236}">
                <a16:creationId xmlns:a16="http://schemas.microsoft.com/office/drawing/2014/main" id="{1FF67CB2-4870-5D5D-9343-E7C2D9A9B2C2}"/>
              </a:ext>
            </a:extLst>
          </p:cNvPr>
          <p:cNvSpPr>
            <a:spLocks noGrp="1"/>
          </p:cNvSpPr>
          <p:nvPr>
            <p:ph type="sldNum" sz="quarter" idx="5"/>
          </p:nvPr>
        </p:nvSpPr>
        <p:spPr/>
        <p:txBody>
          <a:bodyPr/>
          <a:lstStyle/>
          <a:p>
            <a:fld id="{C451C90F-C84C-48E9-B283-88458C67BA8B}" type="slidenum">
              <a:rPr lang="en-AU" smtClean="0"/>
              <a:t>26</a:t>
            </a:fld>
            <a:endParaRPr lang="en-AU"/>
          </a:p>
        </p:txBody>
      </p:sp>
    </p:spTree>
    <p:extLst>
      <p:ext uri="{BB962C8B-B14F-4D97-AF65-F5344CB8AC3E}">
        <p14:creationId xmlns:p14="http://schemas.microsoft.com/office/powerpoint/2010/main" val="5176223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NB: The video starts with information about the changes to the Australian Fire Danger Rating that were implemented in 2022. This </a:t>
            </a:r>
            <a:r>
              <a:rPr lang="en-AU" b="1" u="sng" dirty="0"/>
              <a:t>not</a:t>
            </a:r>
            <a:r>
              <a:rPr lang="en-AU" b="1" dirty="0"/>
              <a:t> required viewing for the students. </a:t>
            </a:r>
          </a:p>
          <a:p>
            <a:r>
              <a:rPr lang="en-AU" b="1" dirty="0"/>
              <a:t>Start the video at 01.10. </a:t>
            </a:r>
          </a:p>
          <a:p>
            <a:endParaRPr lang="en-AU" dirty="0"/>
          </a:p>
          <a:p>
            <a:r>
              <a:rPr lang="en-AU" b="1" dirty="0"/>
              <a:t>Before playing the video, tell the students: </a:t>
            </a:r>
          </a:p>
          <a:p>
            <a:r>
              <a:rPr lang="en-AU" b="1" dirty="0"/>
              <a:t>In February 2009, the Black Saturday bushfires swept through </a:t>
            </a:r>
            <a:r>
              <a:rPr lang="en-AU" b="1" dirty="0" err="1"/>
              <a:t>Strathewen</a:t>
            </a:r>
            <a:r>
              <a:rPr lang="en-AU" b="1" dirty="0"/>
              <a:t>. It caused lot of damage and harm in community. After the fires, the students at </a:t>
            </a:r>
            <a:r>
              <a:rPr lang="en-AU" b="1" dirty="0" err="1"/>
              <a:t>Strathewen</a:t>
            </a:r>
            <a:r>
              <a:rPr lang="en-AU" b="1" dirty="0"/>
              <a:t> Primary School wanted to help prevent that damage and  harm from happening again in the future, so they made this film to educate their community about how to use the fire danger ratings to stay safe. </a:t>
            </a:r>
          </a:p>
          <a:p>
            <a:endParaRPr lang="en-AU" b="1" dirty="0"/>
          </a:p>
          <a:p>
            <a:r>
              <a:rPr lang="en-AU" b="1" dirty="0"/>
              <a:t>Play video. </a:t>
            </a:r>
          </a:p>
        </p:txBody>
      </p:sp>
      <p:sp>
        <p:nvSpPr>
          <p:cNvPr id="4" name="Slide Number Placeholder 3"/>
          <p:cNvSpPr>
            <a:spLocks noGrp="1"/>
          </p:cNvSpPr>
          <p:nvPr>
            <p:ph type="sldNum" sz="quarter" idx="5"/>
          </p:nvPr>
        </p:nvSpPr>
        <p:spPr/>
        <p:txBody>
          <a:bodyPr/>
          <a:lstStyle/>
          <a:p>
            <a:fld id="{D39DD923-4F50-4E5B-90DB-EF2350F6A99E}" type="slidenum">
              <a:rPr lang="en-AU" smtClean="0"/>
              <a:t>27</a:t>
            </a:fld>
            <a:endParaRPr lang="en-AU"/>
          </a:p>
        </p:txBody>
      </p:sp>
    </p:spTree>
    <p:extLst>
      <p:ext uri="{BB962C8B-B14F-4D97-AF65-F5344CB8AC3E}">
        <p14:creationId xmlns:p14="http://schemas.microsoft.com/office/powerpoint/2010/main" val="794273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THINK – PAIR – SHARE </a:t>
            </a:r>
            <a:r>
              <a:rPr lang="en-AU" sz="1200" b="1" dirty="0">
                <a:solidFill>
                  <a:schemeClr val="bg1"/>
                </a:solidFill>
              </a:rPr>
              <a:t>Do you know how to find out what today’s fire danger rating is? </a:t>
            </a:r>
          </a:p>
          <a:p>
            <a:endParaRPr lang="en-AU" b="1" dirty="0"/>
          </a:p>
        </p:txBody>
      </p:sp>
      <p:sp>
        <p:nvSpPr>
          <p:cNvPr id="4" name="Slide Number Placeholder 3"/>
          <p:cNvSpPr>
            <a:spLocks noGrp="1"/>
          </p:cNvSpPr>
          <p:nvPr>
            <p:ph type="sldNum" sz="quarter" idx="5"/>
          </p:nvPr>
        </p:nvSpPr>
        <p:spPr/>
        <p:txBody>
          <a:bodyPr/>
          <a:lstStyle/>
          <a:p>
            <a:fld id="{D39DD923-4F50-4E5B-90DB-EF2350F6A99E}" type="slidenum">
              <a:rPr lang="en-AU" smtClean="0"/>
              <a:t>28</a:t>
            </a:fld>
            <a:endParaRPr lang="en-AU"/>
          </a:p>
        </p:txBody>
      </p:sp>
    </p:spTree>
    <p:extLst>
      <p:ext uri="{BB962C8B-B14F-4D97-AF65-F5344CB8AC3E}">
        <p14:creationId xmlns:p14="http://schemas.microsoft.com/office/powerpoint/2010/main" val="22696889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Walk the students through the instructions on the slide. </a:t>
            </a:r>
          </a:p>
          <a:p>
            <a:endParaRPr lang="en-AU"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When you get to the map that is displayed on the slide, ask the students: </a:t>
            </a:r>
            <a:r>
              <a:rPr lang="en-AU" sz="1200" b="1" dirty="0">
                <a:solidFill>
                  <a:schemeClr val="bg1"/>
                </a:solidFill>
              </a:rPr>
              <a:t>Which fire weather district are we in? </a:t>
            </a:r>
          </a:p>
          <a:p>
            <a:r>
              <a:rPr lang="en-AU" b="1" dirty="0"/>
              <a:t> </a:t>
            </a:r>
          </a:p>
        </p:txBody>
      </p:sp>
      <p:sp>
        <p:nvSpPr>
          <p:cNvPr id="4" name="Slide Number Placeholder 3"/>
          <p:cNvSpPr>
            <a:spLocks noGrp="1"/>
          </p:cNvSpPr>
          <p:nvPr>
            <p:ph type="sldNum" sz="quarter" idx="5"/>
          </p:nvPr>
        </p:nvSpPr>
        <p:spPr/>
        <p:txBody>
          <a:bodyPr/>
          <a:lstStyle/>
          <a:p>
            <a:fld id="{D39DD923-4F50-4E5B-90DB-EF2350F6A99E}" type="slidenum">
              <a:rPr lang="en-AU" smtClean="0"/>
              <a:t>29</a:t>
            </a:fld>
            <a:endParaRPr lang="en-AU"/>
          </a:p>
        </p:txBody>
      </p:sp>
    </p:spTree>
    <p:extLst>
      <p:ext uri="{BB962C8B-B14F-4D97-AF65-F5344CB8AC3E}">
        <p14:creationId xmlns:p14="http://schemas.microsoft.com/office/powerpoint/2010/main" val="4008635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Walk the students through the instructions on the slide. </a:t>
            </a:r>
          </a:p>
          <a:p>
            <a:r>
              <a:rPr lang="en-AU" b="1" dirty="0"/>
              <a:t> </a:t>
            </a:r>
          </a:p>
          <a:p>
            <a:r>
              <a:rPr lang="en-AU" b="1" dirty="0"/>
              <a:t>Students can then respond to the questions about today’s fire danger rating in their learning journal. </a:t>
            </a:r>
          </a:p>
        </p:txBody>
      </p:sp>
      <p:sp>
        <p:nvSpPr>
          <p:cNvPr id="4" name="Slide Number Placeholder 3"/>
          <p:cNvSpPr>
            <a:spLocks noGrp="1"/>
          </p:cNvSpPr>
          <p:nvPr>
            <p:ph type="sldNum" sz="quarter" idx="5"/>
          </p:nvPr>
        </p:nvSpPr>
        <p:spPr/>
        <p:txBody>
          <a:bodyPr/>
          <a:lstStyle/>
          <a:p>
            <a:fld id="{D39DD923-4F50-4E5B-90DB-EF2350F6A99E}" type="slidenum">
              <a:rPr lang="en-AU" smtClean="0"/>
              <a:t>30</a:t>
            </a:fld>
            <a:endParaRPr lang="en-AU"/>
          </a:p>
        </p:txBody>
      </p:sp>
    </p:spTree>
    <p:extLst>
      <p:ext uri="{BB962C8B-B14F-4D97-AF65-F5344CB8AC3E}">
        <p14:creationId xmlns:p14="http://schemas.microsoft.com/office/powerpoint/2010/main" val="13923617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t>Ask the students to discuss the question in their groups: Do you think everyone in our community understands how to use the Fire Danger Rating System? Encourage the students to explain their thinking to their fellow group members. </a:t>
            </a:r>
            <a:endParaRPr lang="en-AU"/>
          </a:p>
          <a:p>
            <a:pPr marL="0" marR="0" lvl="0" indent="0" algn="l" defTabSz="914400">
              <a:lnSpc>
                <a:spcPct val="100000"/>
              </a:lnSpc>
              <a:spcBef>
                <a:spcPts val="0"/>
              </a:spcBef>
              <a:spcAft>
                <a:spcPts val="0"/>
              </a:spcAft>
              <a:buClrTx/>
              <a:buSzTx/>
              <a:buFontTx/>
              <a:buNone/>
              <a:tabLst/>
              <a:defRPr/>
            </a:pPr>
            <a:endParaRPr lang="en-AU" sz="1200" b="1" dirty="0">
              <a:solidFill>
                <a:srgbClr val="000000"/>
              </a:solidFill>
              <a:ea typeface="Calibri"/>
              <a:cs typeface="Calibri"/>
            </a:endParaRPr>
          </a:p>
          <a:p>
            <a:endParaRPr lang="en-AU" b="1" dirty="0"/>
          </a:p>
          <a:p>
            <a:r>
              <a:rPr lang="en-AU" b="1" dirty="0"/>
              <a:t>Ask each group to nominate a spokesperson to share their groups response to the question. </a:t>
            </a:r>
            <a:endParaRPr lang="en-AU" b="1" dirty="0">
              <a:ea typeface="Calibri"/>
              <a:cs typeface="Calibri"/>
            </a:endParaRPr>
          </a:p>
          <a:p>
            <a:endParaRPr lang="en-AU" b="1" dirty="0"/>
          </a:p>
          <a:p>
            <a:r>
              <a:rPr lang="en-AU" b="1" dirty="0"/>
              <a:t>Ask the whole class: Is this a problem? Why/Why not? </a:t>
            </a:r>
            <a:endParaRPr lang="en-AU" dirty="0"/>
          </a:p>
          <a:p>
            <a:endParaRPr lang="en-AU" b="1" dirty="0">
              <a:ea typeface="Calibri"/>
              <a:cs typeface="Calibri"/>
            </a:endParaRPr>
          </a:p>
        </p:txBody>
      </p:sp>
      <p:sp>
        <p:nvSpPr>
          <p:cNvPr id="4" name="Slide Number Placeholder 3"/>
          <p:cNvSpPr>
            <a:spLocks noGrp="1"/>
          </p:cNvSpPr>
          <p:nvPr>
            <p:ph type="sldNum" sz="quarter" idx="5"/>
          </p:nvPr>
        </p:nvSpPr>
        <p:spPr/>
        <p:txBody>
          <a:bodyPr/>
          <a:lstStyle/>
          <a:p>
            <a:fld id="{D39DD923-4F50-4E5B-90DB-EF2350F6A99E}" type="slidenum">
              <a:rPr lang="en-AU" smtClean="0"/>
              <a:t>31</a:t>
            </a:fld>
            <a:endParaRPr lang="en-AU"/>
          </a:p>
        </p:txBody>
      </p:sp>
    </p:spTree>
    <p:extLst>
      <p:ext uri="{BB962C8B-B14F-4D97-AF65-F5344CB8AC3E}">
        <p14:creationId xmlns:p14="http://schemas.microsoft.com/office/powerpoint/2010/main" val="26844905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t>Organise the students in teams of 4 or 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t>Introduce the problem: The bushfire season is approaching. The local CFA is concerned that some people in our community don’t understand the bushfire warnings systems. </a:t>
            </a:r>
            <a:endParaRPr lang="en-AU"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b="1" dirty="0"/>
          </a:p>
          <a:p>
            <a:r>
              <a:rPr lang="en-AU" sz="1200" b="1" dirty="0"/>
              <a:t>Ask the students “Why is this a problem?”</a:t>
            </a:r>
          </a:p>
          <a:p>
            <a:endParaRPr lang="en-AU" sz="1200" b="1" dirty="0"/>
          </a:p>
          <a:p>
            <a:r>
              <a:rPr lang="en-AU" sz="1200" b="1" dirty="0"/>
              <a:t>Present the question: “How can we make sure that everyone in our community understands the Australian Fire Danger Rating System?”</a:t>
            </a:r>
          </a:p>
          <a:p>
            <a:endParaRPr lang="en-AU" sz="1200" b="1" dirty="0"/>
          </a:p>
          <a:p>
            <a:r>
              <a:rPr lang="en-AU" sz="1200" b="1" dirty="0"/>
              <a:t>Give the students three minutes to come up with one great idea that makes the most of their knowledge, strengths, skills and resources. A spokesperson from each group can then share their idea with the class. </a:t>
            </a:r>
          </a:p>
          <a:p>
            <a:endParaRPr lang="en-AU" sz="1200" b="1" dirty="0"/>
          </a:p>
          <a:p>
            <a:r>
              <a:rPr lang="en-AU" sz="1200" b="1" dirty="0"/>
              <a:t>The students can then record the problem, the ‘How can we…?’ question and their idea in their learning journal. </a:t>
            </a:r>
          </a:p>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32</a:t>
            </a:fld>
            <a:endParaRPr lang="en-AU"/>
          </a:p>
        </p:txBody>
      </p:sp>
    </p:spTree>
    <p:extLst>
      <p:ext uri="{BB962C8B-B14F-4D97-AF65-F5344CB8AC3E}">
        <p14:creationId xmlns:p14="http://schemas.microsoft.com/office/powerpoint/2010/main" val="37867777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Present the problem: </a:t>
            </a:r>
            <a:r>
              <a:rPr lang="en-AU" sz="1200" b="1" dirty="0">
                <a:latin typeface="+mn-lt"/>
              </a:rPr>
              <a:t>People don’t tune in to bushfire warnings during bushfire season. </a:t>
            </a:r>
          </a:p>
          <a:p>
            <a:endParaRPr lang="en-AU" sz="1200" b="1" dirty="0">
              <a:latin typeface="+mn-lt"/>
            </a:endParaRPr>
          </a:p>
          <a:p>
            <a:r>
              <a:rPr lang="en-AU" sz="1200" b="1" dirty="0">
                <a:latin typeface="+mn-lt"/>
              </a:rPr>
              <a:t>Talk through the information in the yellow box on the slide. </a:t>
            </a:r>
          </a:p>
          <a:p>
            <a:endParaRPr lang="en-AU" sz="1200" b="1"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solidFill>
                  <a:schemeClr val="bg1"/>
                </a:solidFill>
              </a:rPr>
              <a:t>Facilitate a discussion to capture what the students already know about bushfire warnings. Suggested prompt: What do we know about bushfire warnings? </a:t>
            </a:r>
          </a:p>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34</a:t>
            </a:fld>
            <a:endParaRPr lang="en-AU"/>
          </a:p>
        </p:txBody>
      </p:sp>
    </p:spTree>
    <p:extLst>
      <p:ext uri="{BB962C8B-B14F-4D97-AF65-F5344CB8AC3E}">
        <p14:creationId xmlns:p14="http://schemas.microsoft.com/office/powerpoint/2010/main" val="16027775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they are going to watch a video about bushfire warnings. </a:t>
            </a:r>
          </a:p>
          <a:p>
            <a:endParaRPr lang="en-AU" b="1" dirty="0"/>
          </a:p>
          <a:p>
            <a:r>
              <a:rPr lang="en-AU" b="1" dirty="0"/>
              <a:t>Play the video. </a:t>
            </a:r>
          </a:p>
          <a:p>
            <a:endParaRPr lang="en-AU" b="1" dirty="0"/>
          </a:p>
          <a:p>
            <a:pPr marL="0" indent="0">
              <a:buFont typeface="Arial" panose="020B0604020202020204" pitchFamily="34" charset="0"/>
              <a:buNone/>
            </a:pPr>
            <a:r>
              <a:rPr lang="en-AU" b="1" dirty="0"/>
              <a:t>Facilitate a discussion about the bushfire warnings. Suggested prompts: </a:t>
            </a:r>
          </a:p>
          <a:p>
            <a:pPr marL="171450" indent="-171450">
              <a:buFont typeface="Arial,Sans-Serif"/>
              <a:buChar char="•"/>
            </a:pPr>
            <a:r>
              <a:rPr lang="en-AU" b="1"/>
              <a:t>What should people do if they receive an ‘Advice’ warning? </a:t>
            </a:r>
            <a:r>
              <a:rPr lang="en-AU"/>
              <a:t>Stay informed in case things change. If there’s smoke in the air stay inside, close doors and windows, and keep any medication handy </a:t>
            </a:r>
            <a:endParaRPr lang="en-US"/>
          </a:p>
          <a:p>
            <a:pPr marL="171450" indent="-171450">
              <a:buFont typeface="Arial,Sans-Serif"/>
              <a:buChar char="•"/>
            </a:pPr>
            <a:r>
              <a:rPr lang="en-AU" b="1"/>
              <a:t>What should people do if they receive a ‘Watch and Act’ warning? </a:t>
            </a:r>
            <a:r>
              <a:rPr lang="en-AU"/>
              <a:t>Follow your bushfire survival plan, prepare to leave, keep paying attention to warnings </a:t>
            </a:r>
            <a:endParaRPr lang="en-US"/>
          </a:p>
          <a:p>
            <a:pPr marL="171450" indent="-171450">
              <a:buFont typeface="Arial,Sans-Serif"/>
              <a:buChar char="•"/>
            </a:pPr>
            <a:r>
              <a:rPr lang="en-AU" b="1" dirty="0"/>
              <a:t>What should people do if they receive an ‘Emergency’ warning”? </a:t>
            </a:r>
            <a:r>
              <a:rPr lang="en-AU" dirty="0"/>
              <a:t>You need to take life saving action. Leave immediately or if that’s not safe seek shelter straight away. </a:t>
            </a:r>
            <a:endParaRPr lang="en-US" dirty="0"/>
          </a:p>
          <a:p>
            <a:pPr>
              <a:buFont typeface="Arial" panose="020B0604020202020204" pitchFamily="34" charset="0"/>
            </a:pPr>
            <a:endParaRPr lang="en-AU" b="1" dirty="0">
              <a:ea typeface="Calibri" panose="020F0502020204030204"/>
              <a:cs typeface="Calibri" panose="020F0502020204030204"/>
            </a:endParaRPr>
          </a:p>
          <a:p>
            <a:pPr marL="171450" indent="-171450">
              <a:buFont typeface="Arial" panose="020B0604020202020204" pitchFamily="34" charset="0"/>
              <a:buChar char="•"/>
            </a:pPr>
            <a:r>
              <a:rPr lang="en-AU" b="1" dirty="0"/>
              <a:t>What are the three levels of warnings? </a:t>
            </a:r>
            <a:r>
              <a:rPr lang="en-AU" b="0" dirty="0"/>
              <a:t>Answer: Advice, Watch and Act; Emergency</a:t>
            </a:r>
            <a:endParaRPr lang="en-AU" b="1" dirty="0"/>
          </a:p>
          <a:p>
            <a:endParaRPr lang="en-AU" sz="1200" b="1" dirty="0">
              <a:solidFill>
                <a:schemeClr val="bg1"/>
              </a:solidFill>
            </a:endParaRPr>
          </a:p>
          <a:p>
            <a:r>
              <a:rPr lang="en-AU" b="1" dirty="0"/>
              <a:t>Facilitate a short discussion to reinforce the difference between bushfire warnings and the FDRs: i.e. Bushfire warnings tell us that a fire has started. FDRs tell us how dangerous a fire will be, IF a fire starts. </a:t>
            </a:r>
          </a:p>
        </p:txBody>
      </p:sp>
      <p:sp>
        <p:nvSpPr>
          <p:cNvPr id="4" name="Slide Number Placeholder 3"/>
          <p:cNvSpPr>
            <a:spLocks noGrp="1"/>
          </p:cNvSpPr>
          <p:nvPr>
            <p:ph type="sldNum" sz="quarter" idx="5"/>
          </p:nvPr>
        </p:nvSpPr>
        <p:spPr/>
        <p:txBody>
          <a:bodyPr/>
          <a:lstStyle/>
          <a:p>
            <a:fld id="{D39DD923-4F50-4E5B-90DB-EF2350F6A99E}" type="slidenum">
              <a:rPr lang="en-AU" smtClean="0"/>
              <a:t>35</a:t>
            </a:fld>
            <a:endParaRPr lang="en-AU"/>
          </a:p>
        </p:txBody>
      </p:sp>
    </p:spTree>
    <p:extLst>
      <p:ext uri="{BB962C8B-B14F-4D97-AF65-F5344CB8AC3E}">
        <p14:creationId xmlns:p14="http://schemas.microsoft.com/office/powerpoint/2010/main" val="29454183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Review what each warning level means using the information on the slide. </a:t>
            </a:r>
          </a:p>
          <a:p>
            <a:endParaRPr lang="en-AU" b="1" dirty="0"/>
          </a:p>
          <a:p>
            <a:pPr>
              <a:defRPr/>
            </a:pPr>
            <a:r>
              <a:rPr lang="en-AU" b="1"/>
              <a:t>THINK-PAIR-SHARE: How do we make sure we get these warnings?</a:t>
            </a:r>
            <a:endParaRPr lang="en-US"/>
          </a:p>
          <a:p>
            <a:pPr>
              <a:defRPr/>
            </a:pPr>
            <a:endParaRPr lang="en-AU" dirty="0"/>
          </a:p>
          <a:p>
            <a:pPr marL="0" marR="0" lvl="0" indent="0" algn="l" defTabSz="914400">
              <a:lnSpc>
                <a:spcPct val="100000"/>
              </a:lnSpc>
              <a:spcBef>
                <a:spcPts val="0"/>
              </a:spcBef>
              <a:spcAft>
                <a:spcPts val="0"/>
              </a:spcAft>
              <a:buClrTx/>
              <a:buSzTx/>
              <a:buFontTx/>
              <a:buNone/>
              <a:tabLst/>
              <a:defRPr/>
            </a:pPr>
            <a:endParaRPr lang="en-AU" b="1" dirty="0">
              <a:solidFill>
                <a:srgbClr val="000000"/>
              </a:solidFill>
              <a:ea typeface="Calibri"/>
              <a:cs typeface="Calibri"/>
            </a:endParaRPr>
          </a:p>
          <a:p>
            <a:endParaRPr lang="en-AU" dirty="0"/>
          </a:p>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36</a:t>
            </a:fld>
            <a:endParaRPr lang="en-AU"/>
          </a:p>
        </p:txBody>
      </p:sp>
    </p:spTree>
    <p:extLst>
      <p:ext uri="{BB962C8B-B14F-4D97-AF65-F5344CB8AC3E}">
        <p14:creationId xmlns:p14="http://schemas.microsoft.com/office/powerpoint/2010/main" val="21248333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 information on the slide. </a:t>
            </a:r>
          </a:p>
          <a:p>
            <a:endParaRPr lang="en-AU"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Emphasise the point in the green box: </a:t>
            </a:r>
            <a:r>
              <a:rPr lang="en-US" sz="1200" b="1" i="0" dirty="0">
                <a:effectLst/>
                <a:latin typeface="Aptos" panose="020B0004020202020204" pitchFamily="34" charset="0"/>
              </a:rPr>
              <a:t>You should never wait to receive an official bushfire warning before you take action. Bushfires can start and travel quickly, so pay attention to your environment. If you see any signs of bushfire activity</a:t>
            </a:r>
            <a:r>
              <a:rPr lang="en-US" sz="1200" b="1" dirty="0">
                <a:latin typeface="Aptos" panose="020B0004020202020204" pitchFamily="34" charset="0"/>
              </a:rPr>
              <a:t>, such as smoke and flames, tell an adult straight away. </a:t>
            </a:r>
            <a:endParaRPr lang="en-AU" sz="1200" b="1" dirty="0">
              <a:latin typeface="Aptos" panose="020B0004020202020204" pitchFamily="34" charset="0"/>
            </a:endParaRPr>
          </a:p>
          <a:p>
            <a:endParaRPr lang="en-AU" b="1" dirty="0"/>
          </a:p>
        </p:txBody>
      </p:sp>
      <p:sp>
        <p:nvSpPr>
          <p:cNvPr id="4" name="Slide Number Placeholder 3"/>
          <p:cNvSpPr>
            <a:spLocks noGrp="1"/>
          </p:cNvSpPr>
          <p:nvPr>
            <p:ph type="sldNum" sz="quarter" idx="5"/>
          </p:nvPr>
        </p:nvSpPr>
        <p:spPr/>
        <p:txBody>
          <a:bodyPr/>
          <a:lstStyle/>
          <a:p>
            <a:fld id="{D39DD923-4F50-4E5B-90DB-EF2350F6A99E}" type="slidenum">
              <a:rPr lang="en-AU" smtClean="0"/>
              <a:t>37</a:t>
            </a:fld>
            <a:endParaRPr lang="en-AU"/>
          </a:p>
        </p:txBody>
      </p:sp>
    </p:spTree>
    <p:extLst>
      <p:ext uri="{BB962C8B-B14F-4D97-AF65-F5344CB8AC3E}">
        <p14:creationId xmlns:p14="http://schemas.microsoft.com/office/powerpoint/2010/main" val="27313268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2D161-BC3E-8FC1-0476-AB3DF1432B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14300C-0E21-3D6F-CDD4-0F03E6DC10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998E85-67D8-0690-B23C-9B263E65BBB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Ask the students to discuss the question in groups: </a:t>
            </a:r>
            <a:r>
              <a:rPr lang="en-AU" sz="1200" b="1" dirty="0">
                <a:solidFill>
                  <a:schemeClr val="bg1"/>
                </a:solidFill>
              </a:rPr>
              <a:t>Do you think everyone in our community understands how to use the Fire Danger Rating System? Encourage the students to explain their thinking to their other group members. </a:t>
            </a:r>
          </a:p>
          <a:p>
            <a:endParaRPr lang="en-AU" sz="1200" b="1" dirty="0">
              <a:solidFill>
                <a:schemeClr val="bg1"/>
              </a:solidFill>
            </a:endParaRPr>
          </a:p>
          <a:p>
            <a:endParaRPr lang="en-AU" b="1" dirty="0"/>
          </a:p>
          <a:p>
            <a:r>
              <a:rPr lang="en-AU" b="1" dirty="0"/>
              <a:t>Ask each group to nominate a spokesperson to share their groups response to the question. </a:t>
            </a:r>
          </a:p>
          <a:p>
            <a:endParaRPr lang="en-AU" b="1" dirty="0"/>
          </a:p>
          <a:p>
            <a:r>
              <a:rPr lang="en-AU" sz="1200" b="1" dirty="0">
                <a:solidFill>
                  <a:schemeClr val="bg1"/>
                </a:solidFill>
              </a:rPr>
              <a:t>Ask the whole class: Is this a problem? Why/Why not? </a:t>
            </a:r>
          </a:p>
        </p:txBody>
      </p:sp>
      <p:sp>
        <p:nvSpPr>
          <p:cNvPr id="4" name="Slide Number Placeholder 3">
            <a:extLst>
              <a:ext uri="{FF2B5EF4-FFF2-40B4-BE49-F238E27FC236}">
                <a16:creationId xmlns:a16="http://schemas.microsoft.com/office/drawing/2014/main" id="{CFB7C9A5-CE01-FC19-3BD8-F786DB19037B}"/>
              </a:ext>
            </a:extLst>
          </p:cNvPr>
          <p:cNvSpPr>
            <a:spLocks noGrp="1"/>
          </p:cNvSpPr>
          <p:nvPr>
            <p:ph type="sldNum" sz="quarter" idx="5"/>
          </p:nvPr>
        </p:nvSpPr>
        <p:spPr/>
        <p:txBody>
          <a:bodyPr/>
          <a:lstStyle/>
          <a:p>
            <a:fld id="{D39DD923-4F50-4E5B-90DB-EF2350F6A99E}" type="slidenum">
              <a:rPr lang="en-AU" smtClean="0"/>
              <a:t>38</a:t>
            </a:fld>
            <a:endParaRPr lang="en-AU"/>
          </a:p>
        </p:txBody>
      </p:sp>
    </p:spTree>
    <p:extLst>
      <p:ext uri="{BB962C8B-B14F-4D97-AF65-F5344CB8AC3E}">
        <p14:creationId xmlns:p14="http://schemas.microsoft.com/office/powerpoint/2010/main" val="6634256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16BAC-1D1B-7520-7311-15D81540A9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5AEA08-91B3-DF3C-CBDA-12EF3671F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CAEBD7-6AD4-2746-7834-4FC6A1207810}"/>
              </a:ext>
            </a:extLst>
          </p:cNvPr>
          <p:cNvSpPr>
            <a:spLocks noGrp="1"/>
          </p:cNvSpPr>
          <p:nvPr>
            <p:ph type="body" idx="1"/>
          </p:nvPr>
        </p:nvSpPr>
        <p:spPr/>
        <p:txBody>
          <a:bodyPr/>
          <a:lstStyle/>
          <a:p>
            <a:r>
              <a:rPr lang="en-US" b="1" dirty="0" err="1"/>
              <a:t>Organise</a:t>
            </a:r>
            <a:r>
              <a:rPr lang="en-US" b="1" dirty="0"/>
              <a:t> the students in teams of 4 or 5. </a:t>
            </a:r>
          </a:p>
          <a:p>
            <a:endParaRPr lang="en-US" b="1" dirty="0"/>
          </a:p>
          <a:p>
            <a:r>
              <a:rPr lang="en-US" b="1" dirty="0"/>
              <a:t>Introduce the problem: </a:t>
            </a:r>
            <a:r>
              <a:rPr lang="en-AU" sz="1200" b="1" dirty="0"/>
              <a:t>The bushfire season is approaching. The local CFA is concerned that some people in our community are not tuning in to bushfire warnings during the bushfire season. </a:t>
            </a:r>
            <a:endParaRPr lang="en-AU" b="1" dirty="0"/>
          </a:p>
          <a:p>
            <a:endParaRPr lang="en-US" b="1" dirty="0"/>
          </a:p>
          <a:p>
            <a:r>
              <a:rPr lang="en-US" b="1" dirty="0"/>
              <a:t>Ask the students “Why is this a problem?”</a:t>
            </a:r>
          </a:p>
          <a:p>
            <a:endParaRPr lang="en-US" b="1" dirty="0"/>
          </a:p>
          <a:p>
            <a:r>
              <a:rPr lang="en-US" b="1" dirty="0"/>
              <a:t>Present the question: “</a:t>
            </a:r>
            <a:r>
              <a:rPr lang="en-AU" sz="1200" b="1" dirty="0"/>
              <a:t>How can we make sure that everyone in our community tunes in to bushfire warnings during the bushfire season?”</a:t>
            </a:r>
          </a:p>
          <a:p>
            <a:endParaRPr lang="en-US" b="1" dirty="0"/>
          </a:p>
          <a:p>
            <a:r>
              <a:rPr lang="en-US" b="1" dirty="0"/>
              <a:t>Give the students three minutes to come up with one great idea that makes the most of their knowledge, strengths, skills and resources. A spokesperson from each group can then share their idea with the class. </a:t>
            </a:r>
          </a:p>
          <a:p>
            <a:endParaRPr lang="en-US" b="1" dirty="0"/>
          </a:p>
          <a:p>
            <a:r>
              <a:rPr lang="en-US" b="1" dirty="0"/>
              <a:t>The students can then record the problem, the ‘How can we…?’ question and their idea in their learning journal. </a:t>
            </a:r>
          </a:p>
          <a:p>
            <a:endParaRPr lang="en-AU" dirty="0"/>
          </a:p>
        </p:txBody>
      </p:sp>
      <p:sp>
        <p:nvSpPr>
          <p:cNvPr id="4" name="Slide Number Placeholder 3">
            <a:extLst>
              <a:ext uri="{FF2B5EF4-FFF2-40B4-BE49-F238E27FC236}">
                <a16:creationId xmlns:a16="http://schemas.microsoft.com/office/drawing/2014/main" id="{372A43F4-2608-8691-054F-DC044C5AEBAF}"/>
              </a:ext>
            </a:extLst>
          </p:cNvPr>
          <p:cNvSpPr>
            <a:spLocks noGrp="1"/>
          </p:cNvSpPr>
          <p:nvPr>
            <p:ph type="sldNum" sz="quarter" idx="5"/>
          </p:nvPr>
        </p:nvSpPr>
        <p:spPr/>
        <p:txBody>
          <a:bodyPr/>
          <a:lstStyle/>
          <a:p>
            <a:fld id="{D39DD923-4F50-4E5B-90DB-EF2350F6A99E}" type="slidenum">
              <a:rPr lang="en-AU" smtClean="0"/>
              <a:t>39</a:t>
            </a:fld>
            <a:endParaRPr lang="en-AU"/>
          </a:p>
        </p:txBody>
      </p:sp>
    </p:spTree>
    <p:extLst>
      <p:ext uri="{BB962C8B-B14F-4D97-AF65-F5344CB8AC3E}">
        <p14:creationId xmlns:p14="http://schemas.microsoft.com/office/powerpoint/2010/main" val="34774195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cs typeface="Calibri"/>
            </a:endParaRPr>
          </a:p>
          <a:p>
            <a:r>
              <a:rPr lang="en-AU" b="1" dirty="0"/>
              <a:t>Present the problem: </a:t>
            </a:r>
            <a:r>
              <a:rPr kumimoji="0" lang="en-AU" sz="1200" b="1" i="0" u="none" strike="noStrike" kern="1200" cap="none" spc="0" normalizeH="0" baseline="0" noProof="0" dirty="0">
                <a:ln>
                  <a:noFill/>
                </a:ln>
                <a:solidFill>
                  <a:prstClr val="black"/>
                </a:solidFill>
                <a:effectLst/>
                <a:uLnTx/>
                <a:uFillTx/>
                <a:latin typeface="Calibri" panose="020F0502020204030204"/>
                <a:ea typeface="+mn-ea"/>
                <a:cs typeface="+mn-cs"/>
              </a:rPr>
              <a:t>People don’t make detailed bushfire </a:t>
            </a:r>
            <a:r>
              <a:rPr lang="en-AU" sz="1200" b="1" dirty="0">
                <a:solidFill>
                  <a:prstClr val="black"/>
                </a:solidFill>
                <a:latin typeface="Calibri" panose="020F0502020204030204"/>
              </a:rPr>
              <a:t>survival </a:t>
            </a:r>
            <a:r>
              <a:rPr kumimoji="0" lang="en-AU" sz="1200" b="1" i="0" u="none" strike="noStrike" kern="1200" cap="none" spc="0" normalizeH="0" baseline="0" noProof="0" dirty="0">
                <a:ln>
                  <a:noFill/>
                </a:ln>
                <a:solidFill>
                  <a:prstClr val="black"/>
                </a:solidFill>
                <a:effectLst/>
                <a:uLnTx/>
                <a:uFillTx/>
                <a:latin typeface="Calibri" panose="020F0502020204030204"/>
                <a:ea typeface="+mn-ea"/>
                <a:cs typeface="+mn-cs"/>
              </a:rPr>
              <a:t>plans. </a:t>
            </a:r>
            <a:endParaRPr lang="en-AU" sz="1200" b="1" dirty="0">
              <a:latin typeface="+mn-lt"/>
            </a:endParaRPr>
          </a:p>
          <a:p>
            <a:endParaRPr lang="en-AU" sz="1200" b="1" dirty="0">
              <a:latin typeface="+mn-lt"/>
            </a:endParaRPr>
          </a:p>
          <a:p>
            <a:r>
              <a:rPr lang="en-AU" sz="1200" b="1" dirty="0">
                <a:latin typeface="+mn-lt"/>
              </a:rPr>
              <a:t>Talk through the information in the yellow box on the slide. </a:t>
            </a:r>
          </a:p>
          <a:p>
            <a:endParaRPr lang="en-AU" sz="1200" b="1" dirty="0">
              <a:latin typeface="+mn-lt"/>
            </a:endParaRPr>
          </a:p>
          <a:p>
            <a:pPr marL="0" marR="0" lvl="0" indent="0" defTabSz="914400" rtl="0" eaLnBrk="1" fontAlgn="auto" latinLnBrk="0" hangingPunct="1">
              <a:lnSpc>
                <a:spcPct val="100000"/>
              </a:lnSpc>
              <a:spcBef>
                <a:spcPts val="0"/>
              </a:spcBef>
              <a:spcAft>
                <a:spcPts val="0"/>
              </a:spcAft>
              <a:buClrTx/>
              <a:buSzTx/>
              <a:buFontTx/>
              <a:buNone/>
              <a:tabLst/>
              <a:defRPr/>
            </a:pPr>
            <a:r>
              <a:rPr lang="en-AU" b="1" dirty="0"/>
              <a:t>Put the students into groups of four. Give them a few minutes to discuss the question: </a:t>
            </a:r>
            <a:r>
              <a:rPr kumimoji="0" lang="en-AU" sz="1200" b="1" i="0" u="none" strike="noStrike" kern="1200" cap="none" spc="0" normalizeH="0" baseline="0" noProof="0" dirty="0">
                <a:ln>
                  <a:noFill/>
                </a:ln>
                <a:solidFill>
                  <a:schemeClr val="bg1"/>
                </a:solidFill>
                <a:effectLst/>
                <a:uLnTx/>
                <a:uFillTx/>
                <a:latin typeface="Calibri" panose="020F0502020204030204"/>
                <a:ea typeface="+mn-ea"/>
                <a:cs typeface="+mn-cs"/>
              </a:rPr>
              <a:t>Why don’t people make detailed bushfire survival plans?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Ask the groups to nominate a spokesperson. Ask the spokesperson from each group to share their groups ideas with the class.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cs typeface="Calibri"/>
            </a:endParaRPr>
          </a:p>
        </p:txBody>
      </p:sp>
      <p:sp>
        <p:nvSpPr>
          <p:cNvPr id="4" name="Slide Number Placeholder 3"/>
          <p:cNvSpPr>
            <a:spLocks noGrp="1"/>
          </p:cNvSpPr>
          <p:nvPr>
            <p:ph type="sldNum" sz="quarter" idx="5"/>
          </p:nvPr>
        </p:nvSpPr>
        <p:spPr/>
        <p:txBody>
          <a:bodyPr/>
          <a:lstStyle/>
          <a:p>
            <a:fld id="{292AE66C-EC9F-4231-8307-C2EC37F91698}" type="slidenum">
              <a:rPr lang="en-AU" smtClean="0"/>
              <a:t>41</a:t>
            </a:fld>
            <a:endParaRPr lang="en-AU"/>
          </a:p>
        </p:txBody>
      </p:sp>
    </p:spTree>
    <p:extLst>
      <p:ext uri="{BB962C8B-B14F-4D97-AF65-F5344CB8AC3E}">
        <p14:creationId xmlns:p14="http://schemas.microsoft.com/office/powerpoint/2010/main" val="41687105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Watch the video. </a:t>
            </a:r>
          </a:p>
          <a:p>
            <a:endParaRPr lang="en-AU" b="1" dirty="0"/>
          </a:p>
          <a:p>
            <a:r>
              <a:rPr lang="en-AU" b="1" dirty="0"/>
              <a:t>Facilitate a discussion about the video. Suggested prompt: </a:t>
            </a:r>
          </a:p>
          <a:p>
            <a:endParaRPr lang="en-AU" b="1" dirty="0"/>
          </a:p>
          <a:p>
            <a:pPr marL="171450" indent="-171450">
              <a:buFont typeface="Arial" panose="020B0604020202020204" pitchFamily="34" charset="0"/>
              <a:buChar char="•"/>
            </a:pPr>
            <a:r>
              <a:rPr lang="en-AU" b="1" dirty="0"/>
              <a:t>What do people need to think about when they are making a bushfire plan? </a:t>
            </a:r>
          </a:p>
          <a:p>
            <a:endParaRPr lang="en-AU" b="1" dirty="0"/>
          </a:p>
          <a:p>
            <a:r>
              <a:rPr lang="en-AU" b="1" dirty="0"/>
              <a:t>ADDITIONAL VIDEOS ABOUT BUSHFIRE PLANS</a:t>
            </a:r>
          </a:p>
          <a:p>
            <a:endParaRPr lang="en-AU" b="1" dirty="0"/>
          </a:p>
          <a:p>
            <a:r>
              <a:rPr lang="en-AU" b="1" dirty="0"/>
              <a:t>Decision making (Country Fire Authority) https://www.youtube.com/watch?v=YcNRHBykCXg&amp;t=1s NB: This video includes the old fire danger rating system. </a:t>
            </a:r>
          </a:p>
          <a:p>
            <a:endParaRPr lang="en-AU" dirty="0"/>
          </a:p>
          <a:p>
            <a:r>
              <a:rPr lang="en-AU" b="1" dirty="0"/>
              <a:t>Preparing for bushfires (Country Fire Authority) https://www.youtube.com/watch?v=bJO75JPDlBk&amp;list=PL6EHXr54f5MoBfmOe0cYagHhPRNDjzzNL&amp;index=12</a:t>
            </a:r>
          </a:p>
        </p:txBody>
      </p:sp>
      <p:sp>
        <p:nvSpPr>
          <p:cNvPr id="4" name="Slide Number Placeholder 3"/>
          <p:cNvSpPr>
            <a:spLocks noGrp="1"/>
          </p:cNvSpPr>
          <p:nvPr>
            <p:ph type="sldNum" sz="quarter" idx="5"/>
          </p:nvPr>
        </p:nvSpPr>
        <p:spPr/>
        <p:txBody>
          <a:bodyPr/>
          <a:lstStyle/>
          <a:p>
            <a:fld id="{D39DD923-4F50-4E5B-90DB-EF2350F6A99E}" type="slidenum">
              <a:rPr lang="en-AU" smtClean="0"/>
              <a:t>42</a:t>
            </a:fld>
            <a:endParaRPr lang="en-AU"/>
          </a:p>
        </p:txBody>
      </p:sp>
    </p:spTree>
    <p:extLst>
      <p:ext uri="{BB962C8B-B14F-4D97-AF65-F5344CB8AC3E}">
        <p14:creationId xmlns:p14="http://schemas.microsoft.com/office/powerpoint/2010/main" val="18111139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This video form the CFA lists everything a detailed bushfire survival plan needs to include. Note down as many things as you can! </a:t>
            </a:r>
          </a:p>
          <a:p>
            <a:endParaRPr lang="en-AU" b="1" dirty="0"/>
          </a:p>
          <a:p>
            <a:r>
              <a:rPr lang="en-AU" b="1" dirty="0"/>
              <a:t>After the video, ask the students to share some of the things they noted down. </a:t>
            </a:r>
          </a:p>
          <a:p>
            <a:endParaRPr lang="en-AU" b="1" dirty="0"/>
          </a:p>
          <a:p>
            <a:r>
              <a:rPr lang="en-AU" b="1" dirty="0"/>
              <a:t>NB: This video was made before the new fire danger rating system was introduced and it shows the old ratings. The students may notice this and if they do you can explain that the system was changed to make it easier for people to understand. </a:t>
            </a:r>
          </a:p>
        </p:txBody>
      </p:sp>
      <p:sp>
        <p:nvSpPr>
          <p:cNvPr id="4" name="Slide Number Placeholder 3"/>
          <p:cNvSpPr>
            <a:spLocks noGrp="1"/>
          </p:cNvSpPr>
          <p:nvPr>
            <p:ph type="sldNum" sz="quarter" idx="5"/>
          </p:nvPr>
        </p:nvSpPr>
        <p:spPr/>
        <p:txBody>
          <a:bodyPr/>
          <a:lstStyle/>
          <a:p>
            <a:fld id="{D39DD923-4F50-4E5B-90DB-EF2350F6A99E}" type="slidenum">
              <a:rPr lang="en-AU" smtClean="0"/>
              <a:t>43</a:t>
            </a:fld>
            <a:endParaRPr lang="en-AU"/>
          </a:p>
        </p:txBody>
      </p:sp>
    </p:spTree>
    <p:extLst>
      <p:ext uri="{BB962C8B-B14F-4D97-AF65-F5344CB8AC3E}">
        <p14:creationId xmlns:p14="http://schemas.microsoft.com/office/powerpoint/2010/main" val="21950947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Ask the students to discuss the question in groups: </a:t>
            </a:r>
            <a:r>
              <a:rPr lang="en-AU" sz="1200" b="1" dirty="0">
                <a:solidFill>
                  <a:schemeClr val="bg1"/>
                </a:solidFill>
              </a:rPr>
              <a:t>Do you think everyone in our community has made a detailed bushfire plan? Encourage the students to explain their thinking to their other group members. </a:t>
            </a:r>
          </a:p>
          <a:p>
            <a:endParaRPr lang="en-AU" b="1" dirty="0"/>
          </a:p>
          <a:p>
            <a:r>
              <a:rPr lang="en-AU" b="1" dirty="0"/>
              <a:t>Ask each group to nominate a spokesperson to share their groups response to the question. </a:t>
            </a:r>
          </a:p>
          <a:p>
            <a:endParaRPr lang="en-AU" b="1" dirty="0"/>
          </a:p>
          <a:p>
            <a:r>
              <a:rPr lang="en-AU" sz="1200" b="1" dirty="0">
                <a:solidFill>
                  <a:schemeClr val="bg1"/>
                </a:solidFill>
              </a:rPr>
              <a:t>Ask the whole class: Is this a problem? Why/Why not? </a:t>
            </a:r>
          </a:p>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44</a:t>
            </a:fld>
            <a:endParaRPr lang="en-AU"/>
          </a:p>
        </p:txBody>
      </p:sp>
    </p:spTree>
    <p:extLst>
      <p:ext uri="{BB962C8B-B14F-4D97-AF65-F5344CB8AC3E}">
        <p14:creationId xmlns:p14="http://schemas.microsoft.com/office/powerpoint/2010/main" val="35914491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a:t>Organise</a:t>
            </a:r>
            <a:r>
              <a:rPr lang="en-US" b="1" dirty="0"/>
              <a:t> the students in teams of 4 or 5. </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Introduce the problem: </a:t>
            </a:r>
            <a:r>
              <a:rPr lang="en-AU" sz="1200" b="1" dirty="0">
                <a:solidFill>
                  <a:schemeClr val="tx1"/>
                </a:solidFill>
              </a:rPr>
              <a:t>The bushfire season is approaching. The local CFA is concerned that a lot of people in our community don’t have a detailed bushfire plan</a:t>
            </a:r>
            <a:r>
              <a:rPr lang="en-AU" sz="900" b="1" dirty="0">
                <a:solidFill>
                  <a:schemeClr val="tx1"/>
                </a:solidFill>
              </a:rPr>
              <a:t>. </a:t>
            </a:r>
          </a:p>
          <a:p>
            <a:endParaRPr lang="en-US" b="1" dirty="0"/>
          </a:p>
          <a:p>
            <a:r>
              <a:rPr lang="en-US" b="1" dirty="0"/>
              <a:t>Ask the students “Why is this a problem?”</a:t>
            </a:r>
          </a:p>
          <a:p>
            <a:endParaRPr lang="en-US" b="1" dirty="0"/>
          </a:p>
          <a:p>
            <a:pPr>
              <a:spcAft>
                <a:spcPts val="1200"/>
              </a:spcAft>
            </a:pPr>
            <a:r>
              <a:rPr lang="en-US" b="1" dirty="0"/>
              <a:t>Present the question: “</a:t>
            </a:r>
            <a:r>
              <a:rPr lang="en-AU" sz="1200" b="1" dirty="0"/>
              <a:t>How can we make sure that everyone in our community makes a detailed bushfire plan before bushfire season starts?”</a:t>
            </a:r>
          </a:p>
          <a:p>
            <a:endParaRPr lang="en-US" b="1" dirty="0"/>
          </a:p>
          <a:p>
            <a:r>
              <a:rPr lang="en-US" b="1" dirty="0"/>
              <a:t>Give the students three minutes to come up with one great idea that makes the most of their knowledge, strengths, skills and resources. A spokesperson from each group can then share their idea with the class. </a:t>
            </a:r>
          </a:p>
          <a:p>
            <a:endParaRPr lang="en-US" b="1" dirty="0"/>
          </a:p>
          <a:p>
            <a:r>
              <a:rPr lang="en-US" b="1" dirty="0"/>
              <a:t>The students can then record the problem, the ‘How can we…?’ question and their idea in their learning journal. </a:t>
            </a:r>
          </a:p>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45</a:t>
            </a:fld>
            <a:endParaRPr lang="en-AU"/>
          </a:p>
        </p:txBody>
      </p:sp>
    </p:spTree>
    <p:extLst>
      <p:ext uri="{BB962C8B-B14F-4D97-AF65-F5344CB8AC3E}">
        <p14:creationId xmlns:p14="http://schemas.microsoft.com/office/powerpoint/2010/main" val="24587086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D39DD923-4F50-4E5B-90DB-EF2350F6A99E}" type="slidenum">
              <a:rPr lang="en-AU" smtClean="0"/>
              <a:t>46</a:t>
            </a:fld>
            <a:endParaRPr lang="en-AU"/>
          </a:p>
        </p:txBody>
      </p:sp>
    </p:spTree>
    <p:extLst>
      <p:ext uri="{BB962C8B-B14F-4D97-AF65-F5344CB8AC3E}">
        <p14:creationId xmlns:p14="http://schemas.microsoft.com/office/powerpoint/2010/main" val="54150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E273B-D635-47EF-9873-F46142AA9A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045DDCE2-CD86-4790-B313-0BC464BDF0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0D077575-059A-4FAB-8675-45D3CD1DFBEF}"/>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5" name="Footer Placeholder 4">
            <a:extLst>
              <a:ext uri="{FF2B5EF4-FFF2-40B4-BE49-F238E27FC236}">
                <a16:creationId xmlns:a16="http://schemas.microsoft.com/office/drawing/2014/main" id="{31F6CBD5-81B1-41F6-8E86-3299F20868A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DF08D317-D4E9-4F54-BB3D-FE20CAFAEEFB}"/>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3558515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9B23B-6F18-483B-9C2D-E6BAD774F046}"/>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B2505B74-FB39-43C0-A5BB-32FA6727E5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EE520B5-4EE9-420A-B065-ED1122EB2044}"/>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5" name="Footer Placeholder 4">
            <a:extLst>
              <a:ext uri="{FF2B5EF4-FFF2-40B4-BE49-F238E27FC236}">
                <a16:creationId xmlns:a16="http://schemas.microsoft.com/office/drawing/2014/main" id="{BB1EF15C-2D8E-4A80-B90E-D3EA60982AAE}"/>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38EB427-8220-4F1A-A8FE-5385D26DEC71}"/>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472373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907D3-C65D-4942-A70C-AB643F6D5B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C7B48EB5-CF5B-4579-A167-C025C21845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EBA916-E592-4130-B1BA-951181603D8F}"/>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5" name="Footer Placeholder 4">
            <a:extLst>
              <a:ext uri="{FF2B5EF4-FFF2-40B4-BE49-F238E27FC236}">
                <a16:creationId xmlns:a16="http://schemas.microsoft.com/office/drawing/2014/main" id="{017AE431-4AFB-4030-BDB9-5DC79EEDC1A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EA9216F-3576-4305-9C30-9BD64B327B77}"/>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3934529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0DF59-8217-4E4C-A571-87666F2736E2}"/>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1D0A737F-CB2C-4D48-91AD-40E7C05971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22EB4F42-542A-47EA-B6E4-773FEE2012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1AB19530-E300-40A5-80A4-E6AC0E10A799}"/>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6" name="Footer Placeholder 5">
            <a:extLst>
              <a:ext uri="{FF2B5EF4-FFF2-40B4-BE49-F238E27FC236}">
                <a16:creationId xmlns:a16="http://schemas.microsoft.com/office/drawing/2014/main" id="{8272347B-58D5-4EE5-B1A6-299F417B22A8}"/>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D37B957-8C3B-4B4A-81A2-0ADA1444CD2B}"/>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3148169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AE514-9EFE-4AF6-84DA-7D485959DD02}"/>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3A0A0D7F-8054-4A39-ACDB-A54F595BB0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6A3F697-3DC0-4B7B-BCC5-E465B71879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BC8374BC-B5AA-4082-8453-256D100F57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35B19D-E1C8-4E52-87FD-755B36F98F4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EEAD664E-553A-413E-9BEA-F83AE8471124}"/>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8" name="Footer Placeholder 7">
            <a:extLst>
              <a:ext uri="{FF2B5EF4-FFF2-40B4-BE49-F238E27FC236}">
                <a16:creationId xmlns:a16="http://schemas.microsoft.com/office/drawing/2014/main" id="{F16A061E-4D40-4B84-9894-F71A2BB8AAEF}"/>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81F4F084-4ACA-4AC1-A936-DA454A165730}"/>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932209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B57FC-7DCD-4682-8725-DA2D2EE9527B}"/>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9B09166C-6D39-408F-AFEA-D736179214D6}"/>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4" name="Footer Placeholder 3">
            <a:extLst>
              <a:ext uri="{FF2B5EF4-FFF2-40B4-BE49-F238E27FC236}">
                <a16:creationId xmlns:a16="http://schemas.microsoft.com/office/drawing/2014/main" id="{F817E179-48CE-4DAC-860E-C3CF4277CF74}"/>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A455C201-61CE-425E-BFF5-C1C5330D3417}"/>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1577365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4B1218-32FD-4294-AFE6-5AA1C924EA06}"/>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3" name="Footer Placeholder 2">
            <a:extLst>
              <a:ext uri="{FF2B5EF4-FFF2-40B4-BE49-F238E27FC236}">
                <a16:creationId xmlns:a16="http://schemas.microsoft.com/office/drawing/2014/main" id="{77A53EB5-C552-4E76-8EAF-C04815D4DEDB}"/>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489BB9D2-ED45-483C-89DB-16106C69921E}"/>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2093232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F80AE-849B-47AC-BE4E-D007AAA87C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470AA4AB-9E6C-4BFF-85AA-9DE6487CAA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25B9244D-C077-408A-BC43-C5D26CE6D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E34A1B-86E0-4FF8-B10E-09A5D51E1EDC}"/>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6" name="Footer Placeholder 5">
            <a:extLst>
              <a:ext uri="{FF2B5EF4-FFF2-40B4-BE49-F238E27FC236}">
                <a16:creationId xmlns:a16="http://schemas.microsoft.com/office/drawing/2014/main" id="{C5F93738-0DD3-4F30-B151-1A0401306F43}"/>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6CA588CC-CE17-433F-8046-4A214C0E127B}"/>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2571332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FD641-0C09-4843-B4E0-C78757CE9B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C2B154BB-DF90-4313-BBEF-C8B524CA06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3C3C7E62-97E2-42B0-A6F1-52E47E6A55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1393B1-43F4-450F-A501-07BF3D3D1BBE}"/>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6" name="Footer Placeholder 5">
            <a:extLst>
              <a:ext uri="{FF2B5EF4-FFF2-40B4-BE49-F238E27FC236}">
                <a16:creationId xmlns:a16="http://schemas.microsoft.com/office/drawing/2014/main" id="{364CE285-FC29-4828-ABB8-388B81E853A1}"/>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62E653C5-7AEC-4998-B296-B44F967C78D7}"/>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1217821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04D12-A4BD-4622-BF2E-AB9C997A4616}"/>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BDC14391-6349-437F-B9BC-F50BA0036F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4BEABAD-6B10-4C77-B2D9-152A73FDC035}"/>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5" name="Footer Placeholder 4">
            <a:extLst>
              <a:ext uri="{FF2B5EF4-FFF2-40B4-BE49-F238E27FC236}">
                <a16:creationId xmlns:a16="http://schemas.microsoft.com/office/drawing/2014/main" id="{8B0B01CF-A220-4850-B7FF-55FED2E94CE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F0DE0BB-7F19-4AC3-81C2-23430F48A524}"/>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2683254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442375-5732-4210-96CB-7CD2348361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19F5E210-D3ED-4AD0-855A-CF762638A94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1A5563B-5661-45CE-922B-7264F51CE3E2}"/>
              </a:ext>
            </a:extLst>
          </p:cNvPr>
          <p:cNvSpPr>
            <a:spLocks noGrp="1"/>
          </p:cNvSpPr>
          <p:nvPr>
            <p:ph type="dt" sz="half" idx="10"/>
          </p:nvPr>
        </p:nvSpPr>
        <p:spPr/>
        <p:txBody>
          <a:bodyPr/>
          <a:lstStyle/>
          <a:p>
            <a:fld id="{D05D375E-136E-4B56-8B3A-1AB9E5ECB6BA}" type="datetimeFigureOut">
              <a:rPr lang="en-AU" smtClean="0"/>
              <a:t>20/01/2025</a:t>
            </a:fld>
            <a:endParaRPr lang="en-AU"/>
          </a:p>
        </p:txBody>
      </p:sp>
      <p:sp>
        <p:nvSpPr>
          <p:cNvPr id="5" name="Footer Placeholder 4">
            <a:extLst>
              <a:ext uri="{FF2B5EF4-FFF2-40B4-BE49-F238E27FC236}">
                <a16:creationId xmlns:a16="http://schemas.microsoft.com/office/drawing/2014/main" id="{4927BDC8-AF3C-4B2E-9158-669B934ACAFE}"/>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48382B8-4C2A-417F-9D5C-12A0A8A465FE}"/>
              </a:ext>
            </a:extLst>
          </p:cNvPr>
          <p:cNvSpPr>
            <a:spLocks noGrp="1"/>
          </p:cNvSpPr>
          <p:nvPr>
            <p:ph type="sldNum" sz="quarter" idx="12"/>
          </p:nvPr>
        </p:nvSpPr>
        <p:spPr/>
        <p:txBody>
          <a:bodyPr/>
          <a:lstStyle/>
          <a:p>
            <a:fld id="{B222D0A3-76EA-4FF0-B05B-13020861DA0E}" type="slidenum">
              <a:rPr lang="en-AU" smtClean="0"/>
              <a:t>‹#›</a:t>
            </a:fld>
            <a:endParaRPr lang="en-AU"/>
          </a:p>
        </p:txBody>
      </p:sp>
    </p:spTree>
    <p:extLst>
      <p:ext uri="{BB962C8B-B14F-4D97-AF65-F5344CB8AC3E}">
        <p14:creationId xmlns:p14="http://schemas.microsoft.com/office/powerpoint/2010/main" val="13071478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4F882-D380-3384-7FBB-F7A6BD67FFC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B8BE81FF-8BD2-159D-B7AC-6EE027ED3A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A49C21FC-73CA-FAF4-FF35-57A0FD29D6F8}"/>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5" name="Footer Placeholder 4">
            <a:extLst>
              <a:ext uri="{FF2B5EF4-FFF2-40B4-BE49-F238E27FC236}">
                <a16:creationId xmlns:a16="http://schemas.microsoft.com/office/drawing/2014/main" id="{6FCF3A9B-D125-438F-DF16-3C308FAD6F9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FEB08D8-C467-C532-9303-4CD12273571C}"/>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2881407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D1F9C-7A7B-A419-C015-D33946818D7A}"/>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839C6A9C-9416-CEDF-485A-4E777247648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28C398A-57DB-D156-8141-1D102ABFCF20}"/>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5" name="Footer Placeholder 4">
            <a:extLst>
              <a:ext uri="{FF2B5EF4-FFF2-40B4-BE49-F238E27FC236}">
                <a16:creationId xmlns:a16="http://schemas.microsoft.com/office/drawing/2014/main" id="{8C0E659C-6334-2213-9D21-2AF75193E19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C359123-F3D2-0A0C-D5B8-408EFD4D40ED}"/>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3825167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70FFD-9EE2-8F2C-BB26-94B132F641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491BE975-A84A-0293-C316-A538CD33E4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391E0C-6B5B-A684-2C79-69769026123D}"/>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5" name="Footer Placeholder 4">
            <a:extLst>
              <a:ext uri="{FF2B5EF4-FFF2-40B4-BE49-F238E27FC236}">
                <a16:creationId xmlns:a16="http://schemas.microsoft.com/office/drawing/2014/main" id="{5B239153-5D8F-BF27-D1D0-9D756111CD2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A0923E3-6E7D-5FB0-814B-2A6A4B1D67A0}"/>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720861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D2380-A01B-0FA1-1358-2DD90115346F}"/>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912AB79C-75AE-F15B-78C1-A2E8E84ADD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D8029A3E-C454-D040-3A69-510BDB6184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DB3B431D-D3C4-B91C-E37C-D5D345601174}"/>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6" name="Footer Placeholder 5">
            <a:extLst>
              <a:ext uri="{FF2B5EF4-FFF2-40B4-BE49-F238E27FC236}">
                <a16:creationId xmlns:a16="http://schemas.microsoft.com/office/drawing/2014/main" id="{996EF917-302F-B277-8DDC-6F0FAA9D98AA}"/>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20E93E2-6858-688B-1FB1-291E4A113108}"/>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29976104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C4B52-56A7-944D-45EE-1D57CC5FE361}"/>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533F3929-0399-02FE-9367-3399B13CA0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1B0107-FA82-7712-073E-D94548E7C46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CC5B5BE0-83A9-F3EA-C9DD-BE28EDE034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4D11619-EC0B-790F-25FC-30CD46523D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956BE835-E917-A276-7EDF-FAA3F0C5FC2C}"/>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8" name="Footer Placeholder 7">
            <a:extLst>
              <a:ext uri="{FF2B5EF4-FFF2-40B4-BE49-F238E27FC236}">
                <a16:creationId xmlns:a16="http://schemas.microsoft.com/office/drawing/2014/main" id="{34108A2C-D261-2580-EB69-200E9D21427B}"/>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937DFD2C-13F1-A8FF-7511-0CEFD1DAA973}"/>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26121288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427B1-5ACE-A9FC-AA93-DAA6C950A73E}"/>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4D59B345-C587-0D6C-D84A-5DAE64073BFD}"/>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4" name="Footer Placeholder 3">
            <a:extLst>
              <a:ext uri="{FF2B5EF4-FFF2-40B4-BE49-F238E27FC236}">
                <a16:creationId xmlns:a16="http://schemas.microsoft.com/office/drawing/2014/main" id="{DE04B33F-8BD7-4B0E-ABB0-E21E2300971C}"/>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5C0664BE-749D-669D-65C5-3D7EFC8021D2}"/>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34872581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28B394B-3B33-D61A-2F98-77FB98C3A41A}"/>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3" name="Footer Placeholder 2">
            <a:extLst>
              <a:ext uri="{FF2B5EF4-FFF2-40B4-BE49-F238E27FC236}">
                <a16:creationId xmlns:a16="http://schemas.microsoft.com/office/drawing/2014/main" id="{8A698209-9D2C-87AC-E085-ECEE8461453D}"/>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831EDC97-A896-BD8B-33B8-952354496D0A}"/>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31165675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51AF-305E-BDD9-D274-8834E3CC6B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1E3BA0E5-270D-5D3A-91E1-E5BE55AD05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8390EB56-53F9-6671-981B-4F5848F457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6D52D3-713E-4D3F-232B-9C46BC26AD27}"/>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6" name="Footer Placeholder 5">
            <a:extLst>
              <a:ext uri="{FF2B5EF4-FFF2-40B4-BE49-F238E27FC236}">
                <a16:creationId xmlns:a16="http://schemas.microsoft.com/office/drawing/2014/main" id="{26A31F76-7F94-03DF-4D91-AB7A45E01B4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1525353-0E99-B5DB-46A7-5338248A0B7F}"/>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22231795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7C549-030D-8BA4-E37A-0DF24206A4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B9C6FAD0-5C29-B225-C3AA-8B793A523A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AF1F9F44-6CB6-B1E5-CB60-967D64BB35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427D8-BFDD-94DF-D784-792F5C4580D3}"/>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6" name="Footer Placeholder 5">
            <a:extLst>
              <a:ext uri="{FF2B5EF4-FFF2-40B4-BE49-F238E27FC236}">
                <a16:creationId xmlns:a16="http://schemas.microsoft.com/office/drawing/2014/main" id="{B0D18A4F-7F11-B4D0-9F1D-D0C7823D360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B5D4156-00CB-8057-66C4-E20D00026350}"/>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576818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50982-1D18-E003-4A5A-33F9252A70C9}"/>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0A413F81-3002-EEF3-9008-F716C748D39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0B3C1C73-4BAC-4057-2AC8-2CB003D40C14}"/>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5" name="Footer Placeholder 4">
            <a:extLst>
              <a:ext uri="{FF2B5EF4-FFF2-40B4-BE49-F238E27FC236}">
                <a16:creationId xmlns:a16="http://schemas.microsoft.com/office/drawing/2014/main" id="{D24AF18D-A0DA-FE12-7E91-E1F1CFBBFD6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356E0FD-EC12-2B56-28E4-44FE74123F34}"/>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42533308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C03E01-6F89-E195-D9E0-2661EDA107D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8C1CE02E-F138-3798-148A-B76F2430CAB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936E989-7008-5EF9-524F-0C8E684BB48E}"/>
              </a:ext>
            </a:extLst>
          </p:cNvPr>
          <p:cNvSpPr>
            <a:spLocks noGrp="1"/>
          </p:cNvSpPr>
          <p:nvPr>
            <p:ph type="dt" sz="half" idx="10"/>
          </p:nvPr>
        </p:nvSpPr>
        <p:spPr/>
        <p:txBody>
          <a:bodyPr/>
          <a:lstStyle/>
          <a:p>
            <a:fld id="{7B71B82B-4B42-494B-A79C-8CB357277818}" type="datetimeFigureOut">
              <a:rPr lang="en-AU" smtClean="0"/>
              <a:t>20/01/2025</a:t>
            </a:fld>
            <a:endParaRPr lang="en-AU"/>
          </a:p>
        </p:txBody>
      </p:sp>
      <p:sp>
        <p:nvSpPr>
          <p:cNvPr id="5" name="Footer Placeholder 4">
            <a:extLst>
              <a:ext uri="{FF2B5EF4-FFF2-40B4-BE49-F238E27FC236}">
                <a16:creationId xmlns:a16="http://schemas.microsoft.com/office/drawing/2014/main" id="{8D921F01-9E6E-54F2-96D5-F70D6EF12BC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52C75DB-68AB-FE37-A800-D92747E9D811}"/>
              </a:ext>
            </a:extLst>
          </p:cNvPr>
          <p:cNvSpPr>
            <a:spLocks noGrp="1"/>
          </p:cNvSpPr>
          <p:nvPr>
            <p:ph type="sldNum" sz="quarter" idx="12"/>
          </p:nvPr>
        </p:nvSpPr>
        <p:spPr/>
        <p:txBody>
          <a:bodyPr/>
          <a:lstStyle/>
          <a:p>
            <a:fld id="{F884FAD3-9DB9-4138-A777-53F419A2EFAC}" type="slidenum">
              <a:rPr lang="en-AU" smtClean="0"/>
              <a:t>‹#›</a:t>
            </a:fld>
            <a:endParaRPr lang="en-AU"/>
          </a:p>
        </p:txBody>
      </p:sp>
    </p:spTree>
    <p:extLst>
      <p:ext uri="{BB962C8B-B14F-4D97-AF65-F5344CB8AC3E}">
        <p14:creationId xmlns:p14="http://schemas.microsoft.com/office/powerpoint/2010/main" val="1190326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72F0C0-6965-4236-AB73-3B2D5B1B86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875EEDAE-F395-4D95-9EF2-8E21C2B559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1B79D9F-F21A-4393-B36B-4B34DD0CF1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5D375E-136E-4B56-8B3A-1AB9E5ECB6BA}" type="datetimeFigureOut">
              <a:rPr lang="en-AU" smtClean="0"/>
              <a:t>20/01/2025</a:t>
            </a:fld>
            <a:endParaRPr lang="en-AU"/>
          </a:p>
        </p:txBody>
      </p:sp>
      <p:sp>
        <p:nvSpPr>
          <p:cNvPr id="5" name="Footer Placeholder 4">
            <a:extLst>
              <a:ext uri="{FF2B5EF4-FFF2-40B4-BE49-F238E27FC236}">
                <a16:creationId xmlns:a16="http://schemas.microsoft.com/office/drawing/2014/main" id="{FFCBE43D-90AF-44E8-9CB2-151E004F19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90D81791-E644-441C-8C40-6B914EB995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22D0A3-76EA-4FF0-B05B-13020861DA0E}" type="slidenum">
              <a:rPr lang="en-AU" smtClean="0"/>
              <a:t>‹#›</a:t>
            </a:fld>
            <a:endParaRPr lang="en-AU"/>
          </a:p>
        </p:txBody>
      </p:sp>
    </p:spTree>
    <p:extLst>
      <p:ext uri="{BB962C8B-B14F-4D97-AF65-F5344CB8AC3E}">
        <p14:creationId xmlns:p14="http://schemas.microsoft.com/office/powerpoint/2010/main" val="11041191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0FCC16-B37A-BB5F-D259-E95714525A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71C1BD19-89A3-266B-E6ED-07DADB0537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D0525F3-2FE2-0C59-CB26-A575D7FB07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71B82B-4B42-494B-A79C-8CB357277818}" type="datetimeFigureOut">
              <a:rPr lang="en-AU" smtClean="0"/>
              <a:t>20/01/2025</a:t>
            </a:fld>
            <a:endParaRPr lang="en-AU"/>
          </a:p>
        </p:txBody>
      </p:sp>
      <p:sp>
        <p:nvSpPr>
          <p:cNvPr id="5" name="Footer Placeholder 4">
            <a:extLst>
              <a:ext uri="{FF2B5EF4-FFF2-40B4-BE49-F238E27FC236}">
                <a16:creationId xmlns:a16="http://schemas.microsoft.com/office/drawing/2014/main" id="{3A13F0C4-7AA3-E9BB-E2AA-8529EBC577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097A18A9-86B1-1C52-8B66-53E7735BF1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84FAD3-9DB9-4138-A777-53F419A2EFAC}" type="slidenum">
              <a:rPr lang="en-AU" smtClean="0"/>
              <a:t>‹#›</a:t>
            </a:fld>
            <a:endParaRPr lang="en-AU"/>
          </a:p>
        </p:txBody>
      </p:sp>
    </p:spTree>
    <p:extLst>
      <p:ext uri="{BB962C8B-B14F-4D97-AF65-F5344CB8AC3E}">
        <p14:creationId xmlns:p14="http://schemas.microsoft.com/office/powerpoint/2010/main" val="29723179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hyperlink" Target="https://mapshare.vic.gov.au/vicplan/"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ideo" Target="https://www.youtube.com/embed/AAaaoxyGqSk?feature=oembed" TargetMode="Externa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video" Target="https://www.youtube.com/embed/XZfhCes7R80?feature=oembed" TargetMode="Externa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ideo" Target="https://www.youtube.com/embed/aAUbH62VrMI?feature=oembed" TargetMode="External"/><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8" Type="http://schemas.openxmlformats.org/officeDocument/2006/relationships/image" Target="../media/image26.svg"/><Relationship Id="rId13" Type="http://schemas.openxmlformats.org/officeDocument/2006/relationships/image" Target="../media/image31.pn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png"/><Relationship Id="rId9"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ideo" Target="https://www.youtube.com/embed/tZhYgAdtm2o?feature=oembed" TargetMode="External"/><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6.sv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12.sv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ideo" Target="https://www.youtube.com/embed/u2G3JHKzFpk?feature=oembed" TargetMode="External"/><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41.svg"/></Relationships>
</file>

<file path=ppt/slides/_rels/slide37.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sv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45.sv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svg"/><Relationship Id="rId4" Type="http://schemas.openxmlformats.org/officeDocument/2006/relationships/image" Target="../media/image43.svg"/><Relationship Id="rId9" Type="http://schemas.openxmlformats.org/officeDocument/2006/relationships/image" Target="../media/image48.png"/></Relationships>
</file>

<file path=ppt/slides/_rels/slide38.xml.rels><?xml version="1.0" encoding="UTF-8" standalone="yes"?>
<Relationships xmlns="http://schemas.openxmlformats.org/package/2006/relationships"><Relationship Id="rId8" Type="http://schemas.openxmlformats.org/officeDocument/2006/relationships/image" Target="../media/image45.svg"/><Relationship Id="rId13" Type="http://schemas.openxmlformats.org/officeDocument/2006/relationships/image" Target="../media/image50.png"/><Relationship Id="rId3" Type="http://schemas.openxmlformats.org/officeDocument/2006/relationships/image" Target="../media/image11.png"/><Relationship Id="rId7" Type="http://schemas.openxmlformats.org/officeDocument/2006/relationships/image" Target="../media/image44.png"/><Relationship Id="rId12" Type="http://schemas.openxmlformats.org/officeDocument/2006/relationships/image" Target="../media/image49.svg"/><Relationship Id="rId2" Type="http://schemas.openxmlformats.org/officeDocument/2006/relationships/notesSlide" Target="../notesSlides/notesSlide33.xml"/><Relationship Id="rId16" Type="http://schemas.openxmlformats.org/officeDocument/2006/relationships/image" Target="../media/image41.svg"/><Relationship Id="rId1" Type="http://schemas.openxmlformats.org/officeDocument/2006/relationships/slideLayout" Target="../slideLayouts/slideLayout2.xml"/><Relationship Id="rId6" Type="http://schemas.openxmlformats.org/officeDocument/2006/relationships/image" Target="../media/image43.svg"/><Relationship Id="rId11" Type="http://schemas.openxmlformats.org/officeDocument/2006/relationships/image" Target="../media/image48.png"/><Relationship Id="rId5" Type="http://schemas.openxmlformats.org/officeDocument/2006/relationships/image" Target="../media/image42.png"/><Relationship Id="rId15" Type="http://schemas.openxmlformats.org/officeDocument/2006/relationships/image" Target="../media/image40.png"/><Relationship Id="rId10" Type="http://schemas.openxmlformats.org/officeDocument/2006/relationships/image" Target="../media/image47.svg"/><Relationship Id="rId4" Type="http://schemas.openxmlformats.org/officeDocument/2006/relationships/image" Target="../media/image12.svg"/><Relationship Id="rId9" Type="http://schemas.openxmlformats.org/officeDocument/2006/relationships/image" Target="../media/image46.png"/><Relationship Id="rId14" Type="http://schemas.openxmlformats.org/officeDocument/2006/relationships/image" Target="../media/image51.svg"/></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5.xml"/><Relationship Id="rId1" Type="http://schemas.openxmlformats.org/officeDocument/2006/relationships/slideLayout" Target="../slideLayouts/slideLayout13.xml"/><Relationship Id="rId5" Type="http://schemas.openxmlformats.org/officeDocument/2006/relationships/image" Target="../media/image12.svg"/><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3.xml"/><Relationship Id="rId1" Type="http://schemas.openxmlformats.org/officeDocument/2006/relationships/video" Target="https://www.youtube.com/embed/jjbmPEKKwQE?feature=oembed" TargetMode="External"/><Relationship Id="rId4" Type="http://schemas.openxmlformats.org/officeDocument/2006/relationships/image" Target="../media/image53.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3.xml"/><Relationship Id="rId1" Type="http://schemas.openxmlformats.org/officeDocument/2006/relationships/video" Target="https://www.youtube.com/embed/YcNRHBykCXg?start=1&amp;feature=oembed" TargetMode="External"/><Relationship Id="rId4" Type="http://schemas.openxmlformats.org/officeDocument/2006/relationships/image" Target="../media/image54.jpeg"/></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12.svg"/></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51F4A-BFA6-4CB7-9D4D-1A638B4AB55F}"/>
              </a:ext>
            </a:extLst>
          </p:cNvPr>
          <p:cNvSpPr>
            <a:spLocks noGrp="1"/>
          </p:cNvSpPr>
          <p:nvPr>
            <p:ph type="ctrTitle"/>
          </p:nvPr>
        </p:nvSpPr>
        <p:spPr>
          <a:xfrm>
            <a:off x="1338702" y="261839"/>
            <a:ext cx="9144000" cy="794472"/>
          </a:xfrm>
        </p:spPr>
        <p:txBody>
          <a:bodyPr>
            <a:normAutofit/>
          </a:bodyPr>
          <a:lstStyle/>
          <a:p>
            <a:r>
              <a:rPr lang="en-AU" sz="4500" b="1" dirty="0">
                <a:latin typeface="+mn-lt"/>
                <a:cs typeface="Calibri" panose="020F0502020204030204" pitchFamily="34" charset="0"/>
              </a:rPr>
              <a:t>Module</a:t>
            </a:r>
            <a:r>
              <a:rPr lang="en-AU" sz="4500" b="1" dirty="0">
                <a:latin typeface="+mn-lt"/>
              </a:rPr>
              <a:t> 5  </a:t>
            </a:r>
          </a:p>
        </p:txBody>
      </p:sp>
      <p:sp>
        <p:nvSpPr>
          <p:cNvPr id="3" name="Subtitle 2">
            <a:extLst>
              <a:ext uri="{FF2B5EF4-FFF2-40B4-BE49-F238E27FC236}">
                <a16:creationId xmlns:a16="http://schemas.microsoft.com/office/drawing/2014/main" id="{1D667622-BF6B-4C96-978E-C6F05ED36FF8}"/>
              </a:ext>
            </a:extLst>
          </p:cNvPr>
          <p:cNvSpPr>
            <a:spLocks noGrp="1"/>
          </p:cNvSpPr>
          <p:nvPr>
            <p:ph type="subTitle" idx="1"/>
          </p:nvPr>
        </p:nvSpPr>
        <p:spPr>
          <a:xfrm>
            <a:off x="1524000" y="1305693"/>
            <a:ext cx="9144000" cy="1655762"/>
          </a:xfrm>
        </p:spPr>
        <p:txBody>
          <a:bodyPr>
            <a:normAutofit/>
          </a:bodyPr>
          <a:lstStyle/>
          <a:p>
            <a:r>
              <a:rPr lang="en-AU" sz="10000" b="1" dirty="0">
                <a:cs typeface="Calibri" panose="020F0502020204030204" pitchFamily="34" charset="0"/>
              </a:rPr>
              <a:t>BUSHFIRE RISK</a:t>
            </a:r>
          </a:p>
        </p:txBody>
      </p:sp>
      <p:pic>
        <p:nvPicPr>
          <p:cNvPr id="4" name="Picture 4">
            <a:extLst>
              <a:ext uri="{FF2B5EF4-FFF2-40B4-BE49-F238E27FC236}">
                <a16:creationId xmlns:a16="http://schemas.microsoft.com/office/drawing/2014/main" id="{7840EC75-5808-ADB3-97C5-AC708EBCBE26}"/>
              </a:ext>
            </a:extLst>
          </p:cNvPr>
          <p:cNvPicPr>
            <a:picLocks noChangeAspect="1"/>
          </p:cNvPicPr>
          <p:nvPr/>
        </p:nvPicPr>
        <p:blipFill>
          <a:blip r:embed="rId2"/>
          <a:stretch>
            <a:fillRect/>
          </a:stretch>
        </p:blipFill>
        <p:spPr>
          <a:xfrm>
            <a:off x="2733675" y="2861558"/>
            <a:ext cx="6353175" cy="2858910"/>
          </a:xfrm>
          <a:prstGeom prst="rect">
            <a:avLst/>
          </a:prstGeom>
        </p:spPr>
      </p:pic>
    </p:spTree>
    <p:extLst>
      <p:ext uri="{BB962C8B-B14F-4D97-AF65-F5344CB8AC3E}">
        <p14:creationId xmlns:p14="http://schemas.microsoft.com/office/powerpoint/2010/main" val="2181250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6F40E-8DA4-4519-A9B5-4C28E414487C}"/>
              </a:ext>
            </a:extLst>
          </p:cNvPr>
          <p:cNvSpPr>
            <a:spLocks noGrp="1"/>
          </p:cNvSpPr>
          <p:nvPr>
            <p:ph type="title"/>
          </p:nvPr>
        </p:nvSpPr>
        <p:spPr>
          <a:xfrm>
            <a:off x="4801919" y="1181884"/>
            <a:ext cx="10515600" cy="1325563"/>
          </a:xfrm>
        </p:spPr>
        <p:txBody>
          <a:bodyPr>
            <a:normAutofit/>
          </a:bodyPr>
          <a:lstStyle/>
          <a:p>
            <a:r>
              <a:rPr lang="en-AU" sz="4500" b="1" dirty="0">
                <a:latin typeface="Calibri" panose="020F0502020204030204" pitchFamily="34" charset="0"/>
                <a:cs typeface="Calibri" panose="020F0502020204030204" pitchFamily="34" charset="0"/>
              </a:rPr>
              <a:t>Part 1 </a:t>
            </a:r>
          </a:p>
        </p:txBody>
      </p:sp>
      <p:sp>
        <p:nvSpPr>
          <p:cNvPr id="3" name="Content Placeholder 2">
            <a:extLst>
              <a:ext uri="{FF2B5EF4-FFF2-40B4-BE49-F238E27FC236}">
                <a16:creationId xmlns:a16="http://schemas.microsoft.com/office/drawing/2014/main" id="{7FDB48AE-48A9-4389-9ACF-B2D2DE91B766}"/>
              </a:ext>
            </a:extLst>
          </p:cNvPr>
          <p:cNvSpPr>
            <a:spLocks noGrp="1"/>
          </p:cNvSpPr>
          <p:nvPr>
            <p:ph idx="1"/>
          </p:nvPr>
        </p:nvSpPr>
        <p:spPr>
          <a:xfrm>
            <a:off x="546594" y="2283485"/>
            <a:ext cx="11353800" cy="4351338"/>
          </a:xfrm>
        </p:spPr>
        <p:txBody>
          <a:bodyPr>
            <a:normAutofit/>
          </a:bodyPr>
          <a:lstStyle/>
          <a:p>
            <a:pPr marL="0" indent="0" algn="ctr">
              <a:buNone/>
            </a:pPr>
            <a:r>
              <a:rPr lang="en-AU" sz="10000" b="1" dirty="0"/>
              <a:t>BUSHFIRE HAZARDS AND THEIR IMPACTS </a:t>
            </a:r>
          </a:p>
        </p:txBody>
      </p:sp>
    </p:spTree>
    <p:extLst>
      <p:ext uri="{BB962C8B-B14F-4D97-AF65-F5344CB8AC3E}">
        <p14:creationId xmlns:p14="http://schemas.microsoft.com/office/powerpoint/2010/main" val="3415201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B322DAD-0FB2-4CE8-90E9-BC80643E80CF}"/>
              </a:ext>
            </a:extLst>
          </p:cNvPr>
          <p:cNvSpPr txBox="1"/>
          <p:nvPr/>
        </p:nvSpPr>
        <p:spPr>
          <a:xfrm>
            <a:off x="486888" y="557858"/>
            <a:ext cx="11586111" cy="2431435"/>
          </a:xfrm>
          <a:prstGeom prst="rect">
            <a:avLst/>
          </a:prstGeom>
          <a:solidFill>
            <a:schemeClr val="accent6"/>
          </a:solidFill>
        </p:spPr>
        <p:txBody>
          <a:bodyPr wrap="square" lIns="91440" tIns="45720" rIns="91440" bIns="45720" rtlCol="0" anchor="t">
            <a:spAutoFit/>
          </a:bodyPr>
          <a:lstStyle/>
          <a:p>
            <a:r>
              <a:rPr lang="en-AU" sz="3800" b="1" dirty="0">
                <a:latin typeface="Calibri"/>
                <a:ea typeface="Calibri"/>
                <a:cs typeface="Calibri"/>
              </a:rPr>
              <a:t>In Victoria, fire is an important part of the environment. Many plant and animal species depend on fire for their survival and Aboriginal people use fire to care for Country. However, fire can also be a </a:t>
            </a:r>
            <a:r>
              <a:rPr lang="en-AU" sz="3800" b="1" dirty="0">
                <a:solidFill>
                  <a:schemeClr val="bg1"/>
                </a:solidFill>
                <a:latin typeface="Calibri"/>
                <a:ea typeface="Calibri"/>
                <a:cs typeface="Calibri"/>
              </a:rPr>
              <a:t>natural hazard</a:t>
            </a:r>
            <a:r>
              <a:rPr lang="en-AU" sz="3800" b="1" dirty="0">
                <a:latin typeface="Calibri"/>
                <a:ea typeface="Calibri"/>
                <a:cs typeface="Calibri"/>
              </a:rPr>
              <a:t>.  </a:t>
            </a:r>
          </a:p>
        </p:txBody>
      </p:sp>
      <p:sp>
        <p:nvSpPr>
          <p:cNvPr id="6" name="TextBox 5">
            <a:extLst>
              <a:ext uri="{FF2B5EF4-FFF2-40B4-BE49-F238E27FC236}">
                <a16:creationId xmlns:a16="http://schemas.microsoft.com/office/drawing/2014/main" id="{C324B73F-38DB-4010-AD62-CB55982724F0}"/>
              </a:ext>
            </a:extLst>
          </p:cNvPr>
          <p:cNvSpPr txBox="1"/>
          <p:nvPr/>
        </p:nvSpPr>
        <p:spPr>
          <a:xfrm>
            <a:off x="3464976" y="3760751"/>
            <a:ext cx="8439150" cy="861774"/>
          </a:xfrm>
          <a:prstGeom prst="rect">
            <a:avLst/>
          </a:prstGeom>
          <a:noFill/>
        </p:spPr>
        <p:txBody>
          <a:bodyPr wrap="square" rtlCol="0">
            <a:spAutoFit/>
          </a:bodyPr>
          <a:lstStyle/>
          <a:p>
            <a:r>
              <a:rPr lang="en-AU" sz="5000" b="1" dirty="0">
                <a:solidFill>
                  <a:schemeClr val="bg1"/>
                </a:solidFill>
                <a:latin typeface="Calibri" panose="020F0502020204030204" pitchFamily="34" charset="0"/>
                <a:cs typeface="Calibri" panose="020F0502020204030204" pitchFamily="34" charset="0"/>
              </a:rPr>
              <a:t>What is a natural hazard? </a:t>
            </a:r>
          </a:p>
        </p:txBody>
      </p:sp>
      <p:pic>
        <p:nvPicPr>
          <p:cNvPr id="2" name="Graphic 1" descr="Boardroom">
            <a:extLst>
              <a:ext uri="{FF2B5EF4-FFF2-40B4-BE49-F238E27FC236}">
                <a16:creationId xmlns:a16="http://schemas.microsoft.com/office/drawing/2014/main" id="{3B099770-C9CD-E1AE-80E0-A0FF9698010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39699" y="3429000"/>
            <a:ext cx="1525277" cy="1525277"/>
          </a:xfrm>
          <a:prstGeom prst="rect">
            <a:avLst/>
          </a:prstGeom>
        </p:spPr>
      </p:pic>
    </p:spTree>
    <p:extLst>
      <p:ext uri="{BB962C8B-B14F-4D97-AF65-F5344CB8AC3E}">
        <p14:creationId xmlns:p14="http://schemas.microsoft.com/office/powerpoint/2010/main" val="1490561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F20F1-7C86-03F4-680F-F80AB92356B0}"/>
              </a:ext>
            </a:extLst>
          </p:cNvPr>
          <p:cNvSpPr>
            <a:spLocks noGrp="1"/>
          </p:cNvSpPr>
          <p:nvPr>
            <p:ph type="title"/>
          </p:nvPr>
        </p:nvSpPr>
        <p:spPr>
          <a:xfrm>
            <a:off x="2441369" y="3666996"/>
            <a:ext cx="8970818" cy="1325563"/>
          </a:xfrm>
        </p:spPr>
        <p:txBody>
          <a:bodyPr>
            <a:noAutofit/>
          </a:bodyPr>
          <a:lstStyle/>
          <a:p>
            <a:r>
              <a:rPr lang="en-AU" sz="4000" b="1" dirty="0">
                <a:solidFill>
                  <a:schemeClr val="bg1"/>
                </a:solidFill>
                <a:latin typeface="+mn-lt"/>
              </a:rPr>
              <a:t>Can bushfires cause damage and harm to communities and environments? </a:t>
            </a:r>
          </a:p>
        </p:txBody>
      </p:sp>
      <p:sp>
        <p:nvSpPr>
          <p:cNvPr id="4" name="TextBox 3">
            <a:extLst>
              <a:ext uri="{FF2B5EF4-FFF2-40B4-BE49-F238E27FC236}">
                <a16:creationId xmlns:a16="http://schemas.microsoft.com/office/drawing/2014/main" id="{D3E5A1AB-CD57-6129-7A3B-C1796E454926}"/>
              </a:ext>
            </a:extLst>
          </p:cNvPr>
          <p:cNvSpPr txBox="1"/>
          <p:nvPr/>
        </p:nvSpPr>
        <p:spPr>
          <a:xfrm>
            <a:off x="681064" y="1027132"/>
            <a:ext cx="10803365" cy="2077492"/>
          </a:xfrm>
          <a:prstGeom prst="rect">
            <a:avLst/>
          </a:prstGeom>
          <a:solidFill>
            <a:schemeClr val="accent2"/>
          </a:solidFill>
        </p:spPr>
        <p:txBody>
          <a:bodyPr wrap="square">
            <a:spAutoFit/>
          </a:bodyPr>
          <a:lstStyle/>
          <a:p>
            <a:r>
              <a:rPr lang="en-US" sz="4200" b="1" dirty="0">
                <a:latin typeface="Calibri" panose="020F0502020204030204" pitchFamily="34" charset="0"/>
                <a:cs typeface="Calibri" panose="020F0502020204030204" pitchFamily="34" charset="0"/>
              </a:rPr>
              <a:t>A </a:t>
            </a:r>
            <a:r>
              <a:rPr lang="en-US" sz="4500" b="1" dirty="0">
                <a:solidFill>
                  <a:schemeClr val="bg1"/>
                </a:solidFill>
                <a:latin typeface="Calibri" panose="020F0502020204030204" pitchFamily="34" charset="0"/>
                <a:cs typeface="Calibri" panose="020F0502020204030204" pitchFamily="34" charset="0"/>
              </a:rPr>
              <a:t>natural hazard </a:t>
            </a:r>
            <a:r>
              <a:rPr lang="en-US" sz="4200" b="1" dirty="0">
                <a:latin typeface="Calibri" panose="020F0502020204030204" pitchFamily="34" charset="0"/>
                <a:cs typeface="Calibri" panose="020F0502020204030204" pitchFamily="34" charset="0"/>
              </a:rPr>
              <a:t>is a natural process that can cause damage and harm to communities and environments. </a:t>
            </a:r>
            <a:endParaRPr lang="en-US" sz="4200" b="1" dirty="0">
              <a:cs typeface="Calibri" panose="020F0502020204030204" pitchFamily="34" charset="0"/>
            </a:endParaRPr>
          </a:p>
        </p:txBody>
      </p:sp>
      <p:pic>
        <p:nvPicPr>
          <p:cNvPr id="6" name="Picture 5">
            <a:extLst>
              <a:ext uri="{FF2B5EF4-FFF2-40B4-BE49-F238E27FC236}">
                <a16:creationId xmlns:a16="http://schemas.microsoft.com/office/drawing/2014/main" id="{C9220E40-4B59-007F-8814-0DE835F8FDA6}"/>
              </a:ext>
            </a:extLst>
          </p:cNvPr>
          <p:cNvPicPr>
            <a:picLocks noChangeAspect="1"/>
          </p:cNvPicPr>
          <p:nvPr/>
        </p:nvPicPr>
        <p:blipFill>
          <a:blip r:embed="rId3"/>
          <a:stretch>
            <a:fillRect/>
          </a:stretch>
        </p:blipFill>
        <p:spPr>
          <a:xfrm>
            <a:off x="1053837" y="3591113"/>
            <a:ext cx="1477327" cy="1477327"/>
          </a:xfrm>
          <a:prstGeom prst="rect">
            <a:avLst/>
          </a:prstGeom>
        </p:spPr>
      </p:pic>
    </p:spTree>
    <p:extLst>
      <p:ext uri="{BB962C8B-B14F-4D97-AF65-F5344CB8AC3E}">
        <p14:creationId xmlns:p14="http://schemas.microsoft.com/office/powerpoint/2010/main" val="3164763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14" name="Oval 13">
            <a:extLst>
              <a:ext uri="{FF2B5EF4-FFF2-40B4-BE49-F238E27FC236}">
                <a16:creationId xmlns:a16="http://schemas.microsoft.com/office/drawing/2014/main" id="{7CFD82B0-A50B-4A4F-AE90-08A468675D00}"/>
              </a:ext>
            </a:extLst>
          </p:cNvPr>
          <p:cNvSpPr/>
          <p:nvPr/>
        </p:nvSpPr>
        <p:spPr>
          <a:xfrm>
            <a:off x="5109297" y="926697"/>
            <a:ext cx="1973406" cy="1015662"/>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16" name="Straight Connector 15">
            <a:extLst>
              <a:ext uri="{FF2B5EF4-FFF2-40B4-BE49-F238E27FC236}">
                <a16:creationId xmlns:a16="http://schemas.microsoft.com/office/drawing/2014/main" id="{DE7E57F7-F6D2-4426-A23D-AD848508CA6E}"/>
              </a:ext>
            </a:extLst>
          </p:cNvPr>
          <p:cNvCxnSpPr>
            <a:cxnSpLocks/>
            <a:stCxn id="14" idx="1"/>
            <a:endCxn id="40" idx="5"/>
          </p:cNvCxnSpPr>
          <p:nvPr/>
        </p:nvCxnSpPr>
        <p:spPr>
          <a:xfrm flipH="1" flipV="1">
            <a:off x="4033836" y="796601"/>
            <a:ext cx="1364460" cy="27883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4834823C-B773-4885-A527-9B7BAFD956F1}"/>
              </a:ext>
            </a:extLst>
          </p:cNvPr>
          <p:cNvSpPr txBox="1"/>
          <p:nvPr/>
        </p:nvSpPr>
        <p:spPr>
          <a:xfrm>
            <a:off x="5500400" y="1016464"/>
            <a:ext cx="1245859" cy="784830"/>
          </a:xfrm>
          <a:prstGeom prst="rect">
            <a:avLst/>
          </a:prstGeom>
          <a:noFill/>
        </p:spPr>
        <p:txBody>
          <a:bodyPr wrap="square" rtlCol="0">
            <a:spAutoFit/>
          </a:bodyPr>
          <a:lstStyle/>
          <a:p>
            <a:pPr algn="ctr"/>
            <a:r>
              <a:rPr lang="en-AU" sz="1500" b="1" dirty="0"/>
              <a:t>BUSHFIRE HAZARD</a:t>
            </a:r>
          </a:p>
          <a:p>
            <a:pPr algn="ctr"/>
            <a:r>
              <a:rPr lang="en-AU" sz="1500" b="1" dirty="0"/>
              <a:t>IMPACTS</a:t>
            </a:r>
          </a:p>
        </p:txBody>
      </p:sp>
      <p:cxnSp>
        <p:nvCxnSpPr>
          <p:cNvPr id="25" name="Straight Connector 24">
            <a:extLst>
              <a:ext uri="{FF2B5EF4-FFF2-40B4-BE49-F238E27FC236}">
                <a16:creationId xmlns:a16="http://schemas.microsoft.com/office/drawing/2014/main" id="{CA2EE7A8-C09D-4487-AFA0-3854D05BD8A7}"/>
              </a:ext>
            </a:extLst>
          </p:cNvPr>
          <p:cNvCxnSpPr>
            <a:cxnSpLocks/>
            <a:stCxn id="14" idx="6"/>
            <a:endCxn id="59" idx="2"/>
          </p:cNvCxnSpPr>
          <p:nvPr/>
        </p:nvCxnSpPr>
        <p:spPr>
          <a:xfrm>
            <a:off x="7082703" y="1434528"/>
            <a:ext cx="1315342" cy="2097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3577FAA-6D34-46BE-BBBB-7A9D95C92483}"/>
              </a:ext>
            </a:extLst>
          </p:cNvPr>
          <p:cNvCxnSpPr>
            <a:cxnSpLocks/>
            <a:stCxn id="14" idx="0"/>
            <a:endCxn id="44" idx="4"/>
          </p:cNvCxnSpPr>
          <p:nvPr/>
        </p:nvCxnSpPr>
        <p:spPr>
          <a:xfrm flipV="1">
            <a:off x="6096000" y="683809"/>
            <a:ext cx="78182" cy="242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D50702B-9932-4BCF-B18A-F9C2F5736CBD}"/>
              </a:ext>
            </a:extLst>
          </p:cNvPr>
          <p:cNvCxnSpPr>
            <a:cxnSpLocks/>
            <a:endCxn id="46" idx="7"/>
          </p:cNvCxnSpPr>
          <p:nvPr/>
        </p:nvCxnSpPr>
        <p:spPr>
          <a:xfrm flipH="1">
            <a:off x="5324173" y="1894683"/>
            <a:ext cx="409363" cy="3203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Oval 39">
            <a:extLst>
              <a:ext uri="{FF2B5EF4-FFF2-40B4-BE49-F238E27FC236}">
                <a16:creationId xmlns:a16="http://schemas.microsoft.com/office/drawing/2014/main" id="{0C694366-199B-41FB-8E01-4F5584933F90}"/>
              </a:ext>
            </a:extLst>
          </p:cNvPr>
          <p:cNvSpPr/>
          <p:nvPr/>
        </p:nvSpPr>
        <p:spPr>
          <a:xfrm>
            <a:off x="3348189" y="252259"/>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sp>
        <p:nvSpPr>
          <p:cNvPr id="43" name="Oval 42">
            <a:extLst>
              <a:ext uri="{FF2B5EF4-FFF2-40B4-BE49-F238E27FC236}">
                <a16:creationId xmlns:a16="http://schemas.microsoft.com/office/drawing/2014/main" id="{C895ADB9-B936-4616-A1DB-4326677FAE71}"/>
              </a:ext>
            </a:extLst>
          </p:cNvPr>
          <p:cNvSpPr/>
          <p:nvPr/>
        </p:nvSpPr>
        <p:spPr>
          <a:xfrm>
            <a:off x="2946546" y="1839582"/>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sp>
        <p:nvSpPr>
          <p:cNvPr id="44" name="Oval 43">
            <a:extLst>
              <a:ext uri="{FF2B5EF4-FFF2-40B4-BE49-F238E27FC236}">
                <a16:creationId xmlns:a16="http://schemas.microsoft.com/office/drawing/2014/main" id="{1526B36B-5F1E-4A18-94E2-BCE94A3A4AF3}"/>
              </a:ext>
            </a:extLst>
          </p:cNvPr>
          <p:cNvSpPr/>
          <p:nvPr/>
        </p:nvSpPr>
        <p:spPr>
          <a:xfrm>
            <a:off x="5772539" y="46073"/>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sp>
        <p:nvSpPr>
          <p:cNvPr id="45" name="Oval 44">
            <a:extLst>
              <a:ext uri="{FF2B5EF4-FFF2-40B4-BE49-F238E27FC236}">
                <a16:creationId xmlns:a16="http://schemas.microsoft.com/office/drawing/2014/main" id="{8A86CB76-8014-4FE3-92A7-693F239FAFAB}"/>
              </a:ext>
            </a:extLst>
          </p:cNvPr>
          <p:cNvSpPr/>
          <p:nvPr/>
        </p:nvSpPr>
        <p:spPr>
          <a:xfrm>
            <a:off x="7996402" y="2002717"/>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sp>
        <p:nvSpPr>
          <p:cNvPr id="46" name="Oval 45">
            <a:extLst>
              <a:ext uri="{FF2B5EF4-FFF2-40B4-BE49-F238E27FC236}">
                <a16:creationId xmlns:a16="http://schemas.microsoft.com/office/drawing/2014/main" id="{1429DB3C-E47B-41AD-8E56-E0142933B277}"/>
              </a:ext>
            </a:extLst>
          </p:cNvPr>
          <p:cNvSpPr/>
          <p:nvPr/>
        </p:nvSpPr>
        <p:spPr>
          <a:xfrm>
            <a:off x="4638526" y="2121591"/>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cxnSp>
        <p:nvCxnSpPr>
          <p:cNvPr id="47" name="Straight Connector 46">
            <a:extLst>
              <a:ext uri="{FF2B5EF4-FFF2-40B4-BE49-F238E27FC236}">
                <a16:creationId xmlns:a16="http://schemas.microsoft.com/office/drawing/2014/main" id="{9E10260E-F729-4224-85F3-8B22BB560D43}"/>
              </a:ext>
            </a:extLst>
          </p:cNvPr>
          <p:cNvCxnSpPr>
            <a:cxnSpLocks/>
            <a:stCxn id="14" idx="3"/>
            <a:endCxn id="43" idx="6"/>
          </p:cNvCxnSpPr>
          <p:nvPr/>
        </p:nvCxnSpPr>
        <p:spPr>
          <a:xfrm flipH="1">
            <a:off x="3749832" y="1793619"/>
            <a:ext cx="1648464" cy="36483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B53EE01C-966E-4B3A-9C06-89BAC6B5A898}"/>
              </a:ext>
            </a:extLst>
          </p:cNvPr>
          <p:cNvSpPr/>
          <p:nvPr/>
        </p:nvSpPr>
        <p:spPr>
          <a:xfrm>
            <a:off x="6681060" y="2184470"/>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cxnSp>
        <p:nvCxnSpPr>
          <p:cNvPr id="51" name="Straight Connector 50">
            <a:extLst>
              <a:ext uri="{FF2B5EF4-FFF2-40B4-BE49-F238E27FC236}">
                <a16:creationId xmlns:a16="http://schemas.microsoft.com/office/drawing/2014/main" id="{532B866A-DC24-4289-B54A-924BE12D1855}"/>
              </a:ext>
            </a:extLst>
          </p:cNvPr>
          <p:cNvCxnSpPr>
            <a:cxnSpLocks/>
            <a:endCxn id="50" idx="1"/>
          </p:cNvCxnSpPr>
          <p:nvPr/>
        </p:nvCxnSpPr>
        <p:spPr>
          <a:xfrm>
            <a:off x="6520228" y="1894683"/>
            <a:ext cx="278471" cy="38318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Oval 54">
            <a:extLst>
              <a:ext uri="{FF2B5EF4-FFF2-40B4-BE49-F238E27FC236}">
                <a16:creationId xmlns:a16="http://schemas.microsoft.com/office/drawing/2014/main" id="{E5D1D96E-5D01-429A-9D0B-1F5916C1FF8C}"/>
              </a:ext>
            </a:extLst>
          </p:cNvPr>
          <p:cNvSpPr/>
          <p:nvPr/>
        </p:nvSpPr>
        <p:spPr>
          <a:xfrm>
            <a:off x="7868349" y="265932"/>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cxnSp>
        <p:nvCxnSpPr>
          <p:cNvPr id="57" name="Straight Connector 56">
            <a:extLst>
              <a:ext uri="{FF2B5EF4-FFF2-40B4-BE49-F238E27FC236}">
                <a16:creationId xmlns:a16="http://schemas.microsoft.com/office/drawing/2014/main" id="{700A72C1-EA91-4DC3-81CB-35A3952F2ECB}"/>
              </a:ext>
            </a:extLst>
          </p:cNvPr>
          <p:cNvCxnSpPr>
            <a:cxnSpLocks/>
            <a:stCxn id="14" idx="7"/>
            <a:endCxn id="55" idx="3"/>
          </p:cNvCxnSpPr>
          <p:nvPr/>
        </p:nvCxnSpPr>
        <p:spPr>
          <a:xfrm flipV="1">
            <a:off x="6793704" y="810274"/>
            <a:ext cx="1192284" cy="2651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B4DBADBA-D3EB-4C8A-9362-F448FE427B7C}"/>
              </a:ext>
            </a:extLst>
          </p:cNvPr>
          <p:cNvSpPr/>
          <p:nvPr/>
        </p:nvSpPr>
        <p:spPr>
          <a:xfrm>
            <a:off x="8398045" y="1325369"/>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cxnSp>
        <p:nvCxnSpPr>
          <p:cNvPr id="60" name="Straight Connector 59">
            <a:extLst>
              <a:ext uri="{FF2B5EF4-FFF2-40B4-BE49-F238E27FC236}">
                <a16:creationId xmlns:a16="http://schemas.microsoft.com/office/drawing/2014/main" id="{2E18C60D-8EAA-41E3-8D22-68EC64EAD25F}"/>
              </a:ext>
            </a:extLst>
          </p:cNvPr>
          <p:cNvCxnSpPr>
            <a:cxnSpLocks/>
            <a:stCxn id="14" idx="5"/>
            <a:endCxn id="45" idx="2"/>
          </p:cNvCxnSpPr>
          <p:nvPr/>
        </p:nvCxnSpPr>
        <p:spPr>
          <a:xfrm>
            <a:off x="6793704" y="1793619"/>
            <a:ext cx="1202698" cy="52796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4" name="Oval 63">
            <a:extLst>
              <a:ext uri="{FF2B5EF4-FFF2-40B4-BE49-F238E27FC236}">
                <a16:creationId xmlns:a16="http://schemas.microsoft.com/office/drawing/2014/main" id="{859C3CE3-DEB8-49B2-823B-FDBDC9B3B398}"/>
              </a:ext>
            </a:extLst>
          </p:cNvPr>
          <p:cNvSpPr/>
          <p:nvPr/>
        </p:nvSpPr>
        <p:spPr>
          <a:xfrm>
            <a:off x="2595637" y="1044009"/>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cxnSp>
        <p:nvCxnSpPr>
          <p:cNvPr id="65" name="Straight Connector 64">
            <a:extLst>
              <a:ext uri="{FF2B5EF4-FFF2-40B4-BE49-F238E27FC236}">
                <a16:creationId xmlns:a16="http://schemas.microsoft.com/office/drawing/2014/main" id="{087D144A-9478-4F8F-B07F-13219CE3A3D7}"/>
              </a:ext>
            </a:extLst>
          </p:cNvPr>
          <p:cNvCxnSpPr>
            <a:cxnSpLocks/>
            <a:stCxn id="14" idx="2"/>
            <a:endCxn id="64" idx="6"/>
          </p:cNvCxnSpPr>
          <p:nvPr/>
        </p:nvCxnSpPr>
        <p:spPr>
          <a:xfrm flipH="1" flipV="1">
            <a:off x="3398923" y="1362877"/>
            <a:ext cx="1710374" cy="7165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2" name="TextBox 91">
            <a:extLst>
              <a:ext uri="{FF2B5EF4-FFF2-40B4-BE49-F238E27FC236}">
                <a16:creationId xmlns:a16="http://schemas.microsoft.com/office/drawing/2014/main" id="{EA3AA070-ABFD-455C-A0F3-BC6DD6E2560A}"/>
              </a:ext>
            </a:extLst>
          </p:cNvPr>
          <p:cNvSpPr txBox="1"/>
          <p:nvPr/>
        </p:nvSpPr>
        <p:spPr>
          <a:xfrm>
            <a:off x="327511" y="2970525"/>
            <a:ext cx="11486330" cy="1769715"/>
          </a:xfrm>
          <a:prstGeom prst="rect">
            <a:avLst/>
          </a:prstGeom>
          <a:solidFill>
            <a:schemeClr val="accent2"/>
          </a:solidFill>
        </p:spPr>
        <p:txBody>
          <a:bodyPr wrap="square" rtlCol="0">
            <a:spAutoFit/>
          </a:bodyPr>
          <a:lstStyle/>
          <a:p>
            <a:pPr algn="ctr"/>
            <a:r>
              <a:rPr lang="en-AU" sz="3200" b="1" dirty="0">
                <a:latin typeface="Calibri" panose="020F0502020204030204" pitchFamily="34" charset="0"/>
                <a:cs typeface="Calibri" panose="020F0502020204030204" pitchFamily="34" charset="0"/>
              </a:rPr>
              <a:t>The focus question for our concept map is: </a:t>
            </a:r>
          </a:p>
          <a:p>
            <a:pPr algn="ctr"/>
            <a:endParaRPr lang="en-AU" sz="500" b="1" dirty="0">
              <a:latin typeface="Calibri" panose="020F0502020204030204" pitchFamily="34" charset="0"/>
              <a:cs typeface="Calibri" panose="020F0502020204030204" pitchFamily="34" charset="0"/>
            </a:endParaRPr>
          </a:p>
          <a:p>
            <a:pPr algn="ctr"/>
            <a:r>
              <a:rPr lang="en-AU" sz="3600" b="1" dirty="0">
                <a:solidFill>
                  <a:schemeClr val="bg1"/>
                </a:solidFill>
                <a:latin typeface="Calibri" panose="020F0502020204030204" pitchFamily="34" charset="0"/>
                <a:cs typeface="Calibri" panose="020F0502020204030204" pitchFamily="34" charset="0"/>
              </a:rPr>
              <a:t>What harmful impacts can bushfires have on </a:t>
            </a:r>
          </a:p>
          <a:p>
            <a:pPr algn="ctr"/>
            <a:r>
              <a:rPr lang="en-AU" sz="3600" b="1" dirty="0">
                <a:solidFill>
                  <a:schemeClr val="bg1"/>
                </a:solidFill>
                <a:latin typeface="Calibri" panose="020F0502020204030204" pitchFamily="34" charset="0"/>
                <a:cs typeface="Calibri" panose="020F0502020204030204" pitchFamily="34" charset="0"/>
              </a:rPr>
              <a:t>communities and environments?</a:t>
            </a:r>
            <a:endParaRPr lang="en-AU" sz="3600" b="1" dirty="0">
              <a:solidFill>
                <a:schemeClr val="bg1"/>
              </a:solidFill>
              <a:effectLst/>
              <a:latin typeface="Calibri" panose="020F0502020204030204" pitchFamily="34" charset="0"/>
              <a:ea typeface="Calibri" panose="020F0502020204030204" pitchFamily="34" charset="0"/>
            </a:endParaRPr>
          </a:p>
        </p:txBody>
      </p:sp>
      <p:sp>
        <p:nvSpPr>
          <p:cNvPr id="108" name="TextBox 107">
            <a:extLst>
              <a:ext uri="{FF2B5EF4-FFF2-40B4-BE49-F238E27FC236}">
                <a16:creationId xmlns:a16="http://schemas.microsoft.com/office/drawing/2014/main" id="{9659404E-995D-4A92-A1DF-500FEBE5BC94}"/>
              </a:ext>
            </a:extLst>
          </p:cNvPr>
          <p:cNvSpPr txBox="1"/>
          <p:nvPr/>
        </p:nvSpPr>
        <p:spPr>
          <a:xfrm>
            <a:off x="327511" y="5101329"/>
            <a:ext cx="11486330" cy="1292662"/>
          </a:xfrm>
          <a:prstGeom prst="rect">
            <a:avLst/>
          </a:prstGeom>
          <a:solidFill>
            <a:schemeClr val="accent4"/>
          </a:solidFill>
        </p:spPr>
        <p:txBody>
          <a:bodyPr wrap="square">
            <a:spAutoFit/>
          </a:bodyPr>
          <a:lstStyle/>
          <a:p>
            <a:pPr algn="ctr"/>
            <a:r>
              <a:rPr lang="en-AU" sz="2600" b="1" dirty="0">
                <a:latin typeface="Calibri" panose="020F0502020204030204" pitchFamily="34" charset="0"/>
                <a:cs typeface="Calibri" panose="020F0502020204030204" pitchFamily="34" charset="0"/>
              </a:rPr>
              <a:t>REMEMBER… </a:t>
            </a:r>
          </a:p>
          <a:p>
            <a:pPr algn="ctr"/>
            <a:r>
              <a:rPr lang="en-AU" sz="2600" b="1" dirty="0">
                <a:latin typeface="Calibri" panose="020F0502020204030204" pitchFamily="34" charset="0"/>
                <a:cs typeface="Calibri" panose="020F0502020204030204" pitchFamily="34" charset="0"/>
              </a:rPr>
              <a:t>T</a:t>
            </a:r>
            <a:r>
              <a:rPr lang="en-AU" sz="2600" b="1" dirty="0">
                <a:effectLst/>
                <a:latin typeface="Calibri" panose="020F0502020204030204" pitchFamily="34" charset="0"/>
                <a:ea typeface="Calibri" panose="020F0502020204030204" pitchFamily="34" charset="0"/>
              </a:rPr>
              <a:t>alking about the impacts of bushfire hazards can be </a:t>
            </a:r>
            <a:r>
              <a:rPr lang="en-AU" sz="2600" b="1" dirty="0">
                <a:latin typeface="Calibri" panose="020F0502020204030204" pitchFamily="34" charset="0"/>
                <a:ea typeface="Calibri" panose="020F0502020204030204" pitchFamily="34" charset="0"/>
              </a:rPr>
              <a:t>scary and stressful</a:t>
            </a:r>
            <a:r>
              <a:rPr lang="en-AU" sz="2600" b="1" dirty="0">
                <a:effectLst/>
                <a:latin typeface="Calibri" panose="020F0502020204030204" pitchFamily="34" charset="0"/>
                <a:ea typeface="Calibri" panose="020F0502020204030204" pitchFamily="34" charset="0"/>
              </a:rPr>
              <a:t> for </a:t>
            </a:r>
            <a:r>
              <a:rPr lang="en-AU" sz="2600" b="1" dirty="0">
                <a:latin typeface="Calibri" panose="020F0502020204030204" pitchFamily="34" charset="0"/>
                <a:ea typeface="Calibri" panose="020F0502020204030204" pitchFamily="34" charset="0"/>
              </a:rPr>
              <a:t>people</a:t>
            </a:r>
            <a:r>
              <a:rPr lang="en-AU" sz="2600" b="1" dirty="0">
                <a:effectLst/>
                <a:latin typeface="Calibri" panose="020F0502020204030204" pitchFamily="34" charset="0"/>
                <a:ea typeface="Calibri" panose="020F0502020204030204" pitchFamily="34" charset="0"/>
              </a:rPr>
              <a:t>, so you need to be </a:t>
            </a:r>
            <a:r>
              <a:rPr lang="en-AU" sz="2600" b="1" dirty="0">
                <a:solidFill>
                  <a:schemeClr val="accent1">
                    <a:lumMod val="75000"/>
                  </a:schemeClr>
                </a:solidFill>
                <a:effectLst/>
                <a:latin typeface="Calibri" panose="020F0502020204030204" pitchFamily="34" charset="0"/>
                <a:ea typeface="Calibri" panose="020F0502020204030204" pitchFamily="34" charset="0"/>
              </a:rPr>
              <a:t>SENSIBLE </a:t>
            </a:r>
            <a:r>
              <a:rPr lang="en-AU" sz="2600" b="1" dirty="0">
                <a:effectLst/>
                <a:latin typeface="Calibri" panose="020F0502020204030204" pitchFamily="34" charset="0"/>
                <a:ea typeface="Calibri" panose="020F0502020204030204" pitchFamily="34" charset="0"/>
              </a:rPr>
              <a:t>and be</a:t>
            </a:r>
            <a:r>
              <a:rPr lang="en-AU" sz="2600" b="1" dirty="0">
                <a:solidFill>
                  <a:schemeClr val="accent1">
                    <a:lumMod val="75000"/>
                  </a:schemeClr>
                </a:solidFill>
                <a:effectLst/>
                <a:latin typeface="Calibri" panose="020F0502020204030204" pitchFamily="34" charset="0"/>
                <a:ea typeface="Calibri" panose="020F0502020204030204" pitchFamily="34" charset="0"/>
              </a:rPr>
              <a:t> SENSITIVE </a:t>
            </a:r>
            <a:r>
              <a:rPr lang="en-AU" sz="2600" b="1" dirty="0">
                <a:effectLst/>
                <a:latin typeface="Calibri" panose="020F0502020204030204" pitchFamily="34" charset="0"/>
                <a:ea typeface="Calibri" panose="020F0502020204030204" pitchFamily="34" charset="0"/>
              </a:rPr>
              <a:t>to other people’s feelings. </a:t>
            </a:r>
            <a:endParaRPr lang="en-AU" sz="2600" dirty="0"/>
          </a:p>
        </p:txBody>
      </p:sp>
      <p:cxnSp>
        <p:nvCxnSpPr>
          <p:cNvPr id="10" name="Straight Connector 9">
            <a:extLst>
              <a:ext uri="{FF2B5EF4-FFF2-40B4-BE49-F238E27FC236}">
                <a16:creationId xmlns:a16="http://schemas.microsoft.com/office/drawing/2014/main" id="{17FBC4FD-78E8-9CA9-1CDE-3FC97CF80BB9}"/>
              </a:ext>
            </a:extLst>
          </p:cNvPr>
          <p:cNvCxnSpPr>
            <a:cxnSpLocks/>
            <a:stCxn id="64" idx="1"/>
          </p:cNvCxnSpPr>
          <p:nvPr/>
        </p:nvCxnSpPr>
        <p:spPr>
          <a:xfrm flipH="1" flipV="1">
            <a:off x="1138816" y="769427"/>
            <a:ext cx="1574460" cy="3679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627C168-5F8A-B87A-CA25-8452BAA6F42B}"/>
              </a:ext>
            </a:extLst>
          </p:cNvPr>
          <p:cNvCxnSpPr>
            <a:cxnSpLocks/>
            <a:stCxn id="64" idx="2"/>
          </p:cNvCxnSpPr>
          <p:nvPr/>
        </p:nvCxnSpPr>
        <p:spPr>
          <a:xfrm flipH="1">
            <a:off x="953220" y="1362877"/>
            <a:ext cx="1642417" cy="358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2E597806-C5AC-C06D-8611-355D211BA8D1}"/>
              </a:ext>
            </a:extLst>
          </p:cNvPr>
          <p:cNvSpPr/>
          <p:nvPr/>
        </p:nvSpPr>
        <p:spPr>
          <a:xfrm>
            <a:off x="419717" y="285523"/>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sp>
        <p:nvSpPr>
          <p:cNvPr id="19" name="Oval 18">
            <a:extLst>
              <a:ext uri="{FF2B5EF4-FFF2-40B4-BE49-F238E27FC236}">
                <a16:creationId xmlns:a16="http://schemas.microsoft.com/office/drawing/2014/main" id="{88E24DCC-121B-E44B-3A92-1083D96CB5BA}"/>
              </a:ext>
            </a:extLst>
          </p:cNvPr>
          <p:cNvSpPr/>
          <p:nvPr/>
        </p:nvSpPr>
        <p:spPr>
          <a:xfrm>
            <a:off x="215133" y="1150937"/>
            <a:ext cx="803286" cy="637736"/>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a:solidFill>
                  <a:schemeClr val="tx1"/>
                </a:solidFill>
              </a:rPr>
              <a:t>?</a:t>
            </a:r>
          </a:p>
        </p:txBody>
      </p:sp>
    </p:spTree>
    <p:extLst>
      <p:ext uri="{BB962C8B-B14F-4D97-AF65-F5344CB8AC3E}">
        <p14:creationId xmlns:p14="http://schemas.microsoft.com/office/powerpoint/2010/main" val="2083592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3DAE7C45-F00D-4AD6-89AE-A131A2549E6B}"/>
              </a:ext>
            </a:extLst>
          </p:cNvPr>
          <p:cNvSpPr txBox="1"/>
          <p:nvPr/>
        </p:nvSpPr>
        <p:spPr>
          <a:xfrm>
            <a:off x="1384796" y="453105"/>
            <a:ext cx="9671132" cy="1477328"/>
          </a:xfrm>
          <a:prstGeom prst="rect">
            <a:avLst/>
          </a:prstGeom>
          <a:solidFill>
            <a:schemeClr val="accent6"/>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AU" sz="4500" b="1" dirty="0">
                <a:latin typeface="Calibri" panose="020F0502020204030204" pitchFamily="34" charset="0"/>
                <a:cs typeface="Calibri" panose="020F0502020204030204" pitchFamily="34" charset="0"/>
              </a:rPr>
              <a:t>Look at the different hazard impacts on </a:t>
            </a:r>
          </a:p>
          <a:p>
            <a:r>
              <a:rPr lang="en-AU" sz="4500" b="1" dirty="0">
                <a:latin typeface="Calibri" panose="020F0502020204030204" pitchFamily="34" charset="0"/>
                <a:cs typeface="Calibri" panose="020F0502020204030204" pitchFamily="34" charset="0"/>
              </a:rPr>
              <a:t>our concept map. </a:t>
            </a:r>
            <a:endParaRPr lang="en-AU" sz="4500" b="1" dirty="0">
              <a:effectLst/>
              <a:latin typeface="Calibri" panose="020F0502020204030204" pitchFamily="34" charset="0"/>
              <a:ea typeface="Calibri" panose="020F0502020204030204" pitchFamily="34" charset="0"/>
            </a:endParaRPr>
          </a:p>
        </p:txBody>
      </p:sp>
      <p:sp>
        <p:nvSpPr>
          <p:cNvPr id="5" name="TextBox 18">
            <a:extLst>
              <a:ext uri="{FF2B5EF4-FFF2-40B4-BE49-F238E27FC236}">
                <a16:creationId xmlns:a16="http://schemas.microsoft.com/office/drawing/2014/main" id="{F05078BD-3FD6-9D8B-235D-A8ECAA46F95C}"/>
              </a:ext>
            </a:extLst>
          </p:cNvPr>
          <p:cNvSpPr txBox="1"/>
          <p:nvPr/>
        </p:nvSpPr>
        <p:spPr>
          <a:xfrm>
            <a:off x="2709293" y="2458775"/>
            <a:ext cx="8068687" cy="132343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AU" sz="4000" b="1" dirty="0">
                <a:solidFill>
                  <a:schemeClr val="bg1"/>
                </a:solidFill>
              </a:rPr>
              <a:t>Which three hazard impacts concern you the most? Why? </a:t>
            </a:r>
          </a:p>
        </p:txBody>
      </p:sp>
      <p:pic>
        <p:nvPicPr>
          <p:cNvPr id="7" name="Graphic 20" descr="Pencil">
            <a:extLst>
              <a:ext uri="{FF2B5EF4-FFF2-40B4-BE49-F238E27FC236}">
                <a16:creationId xmlns:a16="http://schemas.microsoft.com/office/drawing/2014/main" id="{3B42171B-E17E-6DAD-73BA-46C760A2388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471065">
            <a:off x="1170026" y="4972926"/>
            <a:ext cx="997286" cy="997286"/>
          </a:xfrm>
          <a:prstGeom prst="rect">
            <a:avLst/>
          </a:prstGeom>
        </p:spPr>
      </p:pic>
      <p:sp>
        <p:nvSpPr>
          <p:cNvPr id="8" name="TextBox 25">
            <a:extLst>
              <a:ext uri="{FF2B5EF4-FFF2-40B4-BE49-F238E27FC236}">
                <a16:creationId xmlns:a16="http://schemas.microsoft.com/office/drawing/2014/main" id="{9BACC982-219F-55DC-4810-AE522530AF0D}"/>
              </a:ext>
            </a:extLst>
          </p:cNvPr>
          <p:cNvSpPr txBox="1"/>
          <p:nvPr/>
        </p:nvSpPr>
        <p:spPr>
          <a:xfrm>
            <a:off x="2709293" y="4111169"/>
            <a:ext cx="7978499" cy="255454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AU" sz="4000" b="1" dirty="0">
                <a:solidFill>
                  <a:schemeClr val="bg1"/>
                </a:solidFill>
              </a:rPr>
              <a:t>Go up to the concept map and draw a small dot next to each of the three hazard impacts that concern you the most. </a:t>
            </a:r>
          </a:p>
        </p:txBody>
      </p:sp>
      <p:sp>
        <p:nvSpPr>
          <p:cNvPr id="9" name="Oval 8">
            <a:extLst>
              <a:ext uri="{FF2B5EF4-FFF2-40B4-BE49-F238E27FC236}">
                <a16:creationId xmlns:a16="http://schemas.microsoft.com/office/drawing/2014/main" id="{872ADAFE-19DD-A55A-3B2D-C3CD124CAA64}"/>
              </a:ext>
            </a:extLst>
          </p:cNvPr>
          <p:cNvSpPr/>
          <p:nvPr/>
        </p:nvSpPr>
        <p:spPr>
          <a:xfrm>
            <a:off x="2054431" y="4714504"/>
            <a:ext cx="320634" cy="296883"/>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27" descr="Boardroom">
            <a:extLst>
              <a:ext uri="{FF2B5EF4-FFF2-40B4-BE49-F238E27FC236}">
                <a16:creationId xmlns:a16="http://schemas.microsoft.com/office/drawing/2014/main" id="{B98E53FD-D510-5E88-9D1E-D3F4640F1B4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97220" y="2391982"/>
            <a:ext cx="1477327" cy="1477327"/>
          </a:xfrm>
          <a:prstGeom prst="rect">
            <a:avLst/>
          </a:prstGeom>
        </p:spPr>
      </p:pic>
    </p:spTree>
    <p:extLst>
      <p:ext uri="{BB962C8B-B14F-4D97-AF65-F5344CB8AC3E}">
        <p14:creationId xmlns:p14="http://schemas.microsoft.com/office/powerpoint/2010/main" val="3083832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35DAEC-1305-0DB8-B3E5-2AD34FD4F88C}"/>
              </a:ext>
            </a:extLst>
          </p:cNvPr>
          <p:cNvSpPr txBox="1"/>
          <p:nvPr/>
        </p:nvSpPr>
        <p:spPr>
          <a:xfrm>
            <a:off x="1895340" y="4302476"/>
            <a:ext cx="9584952" cy="1415772"/>
          </a:xfrm>
          <a:prstGeom prst="rect">
            <a:avLst/>
          </a:prstGeom>
          <a:noFill/>
        </p:spPr>
        <p:txBody>
          <a:bodyPr wrap="square" rtlCol="0">
            <a:spAutoFit/>
          </a:bodyPr>
          <a:lstStyle/>
          <a:p>
            <a:endParaRPr lang="en-AU" sz="1000" b="1" dirty="0">
              <a:solidFill>
                <a:schemeClr val="bg1"/>
              </a:solidFill>
              <a:latin typeface="Calibri" panose="020F0502020204030204" pitchFamily="34" charset="0"/>
              <a:cs typeface="Calibri" panose="020F0502020204030204" pitchFamily="34" charset="0"/>
            </a:endParaRPr>
          </a:p>
          <a:p>
            <a:r>
              <a:rPr lang="en-AU" sz="3800" b="1" dirty="0">
                <a:solidFill>
                  <a:schemeClr val="bg1"/>
                </a:solidFill>
                <a:latin typeface="Calibri" panose="020F0502020204030204" pitchFamily="34" charset="0"/>
                <a:cs typeface="Calibri" panose="020F0502020204030204" pitchFamily="34" charset="0"/>
              </a:rPr>
              <a:t>Is there anything people can do to </a:t>
            </a:r>
            <a:r>
              <a:rPr lang="en-AU" sz="3800" b="1" u="sng" dirty="0">
                <a:solidFill>
                  <a:schemeClr val="bg1"/>
                </a:solidFill>
                <a:latin typeface="Calibri" panose="020F0502020204030204" pitchFamily="34" charset="0"/>
                <a:cs typeface="Calibri" panose="020F0502020204030204" pitchFamily="34" charset="0"/>
              </a:rPr>
              <a:t>prevent</a:t>
            </a:r>
            <a:r>
              <a:rPr lang="en-AU" sz="3800" b="1" dirty="0">
                <a:solidFill>
                  <a:schemeClr val="bg1"/>
                </a:solidFill>
                <a:latin typeface="Calibri" panose="020F0502020204030204" pitchFamily="34" charset="0"/>
                <a:cs typeface="Calibri" panose="020F0502020204030204" pitchFamily="34" charset="0"/>
              </a:rPr>
              <a:t> or </a:t>
            </a:r>
            <a:r>
              <a:rPr lang="en-AU" sz="3800" b="1" u="sng" dirty="0">
                <a:solidFill>
                  <a:schemeClr val="bg1"/>
                </a:solidFill>
                <a:latin typeface="Calibri" panose="020F0502020204030204" pitchFamily="34" charset="0"/>
                <a:cs typeface="Calibri" panose="020F0502020204030204" pitchFamily="34" charset="0"/>
              </a:rPr>
              <a:t>minimise</a:t>
            </a:r>
            <a:r>
              <a:rPr lang="en-AU" sz="3800" b="1" dirty="0">
                <a:solidFill>
                  <a:schemeClr val="bg1"/>
                </a:solidFill>
                <a:latin typeface="Calibri" panose="020F0502020204030204" pitchFamily="34" charset="0"/>
                <a:cs typeface="Calibri" panose="020F0502020204030204" pitchFamily="34" charset="0"/>
              </a:rPr>
              <a:t> these hazard impacts?</a:t>
            </a:r>
          </a:p>
        </p:txBody>
      </p:sp>
      <p:sp>
        <p:nvSpPr>
          <p:cNvPr id="3" name="TextBox 2">
            <a:extLst>
              <a:ext uri="{FF2B5EF4-FFF2-40B4-BE49-F238E27FC236}">
                <a16:creationId xmlns:a16="http://schemas.microsoft.com/office/drawing/2014/main" id="{8F2438FD-0F67-2E19-0E43-6F8DEAAD722D}"/>
              </a:ext>
            </a:extLst>
          </p:cNvPr>
          <p:cNvSpPr txBox="1"/>
          <p:nvPr/>
        </p:nvSpPr>
        <p:spPr>
          <a:xfrm>
            <a:off x="314696" y="1139752"/>
            <a:ext cx="11562608" cy="707886"/>
          </a:xfrm>
          <a:prstGeom prst="rect">
            <a:avLst/>
          </a:prstGeom>
          <a:solidFill>
            <a:schemeClr val="accent6"/>
          </a:solidFill>
        </p:spPr>
        <p:txBody>
          <a:bodyPr wrap="square" rtlCol="0">
            <a:spAutoFit/>
          </a:bodyPr>
          <a:lstStyle/>
          <a:p>
            <a:r>
              <a:rPr lang="en-AU" sz="4000" b="1" dirty="0">
                <a:latin typeface="Calibri" panose="020F0502020204030204" pitchFamily="34" charset="0"/>
                <a:cs typeface="Calibri" panose="020F0502020204030204" pitchFamily="34" charset="0"/>
              </a:rPr>
              <a:t>Look at the dots on our hazard impacts concept map. </a:t>
            </a:r>
            <a:endParaRPr lang="en-AU" sz="4000" b="1" dirty="0">
              <a:effectLst/>
              <a:latin typeface="Calibri" panose="020F0502020204030204" pitchFamily="34" charset="0"/>
              <a:ea typeface="Calibri" panose="020F0502020204030204" pitchFamily="34" charset="0"/>
            </a:endParaRPr>
          </a:p>
        </p:txBody>
      </p:sp>
      <p:pic>
        <p:nvPicPr>
          <p:cNvPr id="6" name="Graphic 5" descr="Group brainstorm with solid fill">
            <a:extLst>
              <a:ext uri="{FF2B5EF4-FFF2-40B4-BE49-F238E27FC236}">
                <a16:creationId xmlns:a16="http://schemas.microsoft.com/office/drawing/2014/main" id="{53F3A1C4-E3EB-003D-919C-261725B434B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6891" y="4355375"/>
            <a:ext cx="1477327" cy="1477327"/>
          </a:xfrm>
          <a:prstGeom prst="rect">
            <a:avLst/>
          </a:prstGeom>
        </p:spPr>
      </p:pic>
      <p:sp>
        <p:nvSpPr>
          <p:cNvPr id="10" name="Title 1">
            <a:extLst>
              <a:ext uri="{FF2B5EF4-FFF2-40B4-BE49-F238E27FC236}">
                <a16:creationId xmlns:a16="http://schemas.microsoft.com/office/drawing/2014/main" id="{3D2417D3-A028-B11C-8814-8ED66831EC44}"/>
              </a:ext>
            </a:extLst>
          </p:cNvPr>
          <p:cNvSpPr txBox="1">
            <a:spLocks/>
          </p:cNvSpPr>
          <p:nvPr/>
        </p:nvSpPr>
        <p:spPr>
          <a:xfrm>
            <a:off x="2016924" y="2397983"/>
            <a:ext cx="9751523"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chemeClr val="bg1"/>
                </a:solidFill>
                <a:latin typeface="+mn-lt"/>
              </a:rPr>
              <a:t>Which hazard impacts are we most concerned about? </a:t>
            </a:r>
          </a:p>
        </p:txBody>
      </p:sp>
      <p:pic>
        <p:nvPicPr>
          <p:cNvPr id="11" name="Picture 10">
            <a:extLst>
              <a:ext uri="{FF2B5EF4-FFF2-40B4-BE49-F238E27FC236}">
                <a16:creationId xmlns:a16="http://schemas.microsoft.com/office/drawing/2014/main" id="{46003DA0-8FFE-C00B-11EC-A47C171AE458}"/>
              </a:ext>
            </a:extLst>
          </p:cNvPr>
          <p:cNvPicPr>
            <a:picLocks noChangeAspect="1"/>
          </p:cNvPicPr>
          <p:nvPr/>
        </p:nvPicPr>
        <p:blipFill>
          <a:blip r:embed="rId5"/>
          <a:stretch>
            <a:fillRect/>
          </a:stretch>
        </p:blipFill>
        <p:spPr>
          <a:xfrm>
            <a:off x="208572" y="2322102"/>
            <a:ext cx="1675646" cy="1477327"/>
          </a:xfrm>
          <a:prstGeom prst="rect">
            <a:avLst/>
          </a:prstGeom>
        </p:spPr>
      </p:pic>
    </p:spTree>
    <p:extLst>
      <p:ext uri="{BB962C8B-B14F-4D97-AF65-F5344CB8AC3E}">
        <p14:creationId xmlns:p14="http://schemas.microsoft.com/office/powerpoint/2010/main" val="2977430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4" name="Graphic 1" descr="Boardroom">
            <a:extLst>
              <a:ext uri="{FF2B5EF4-FFF2-40B4-BE49-F238E27FC236}">
                <a16:creationId xmlns:a16="http://schemas.microsoft.com/office/drawing/2014/main" id="{D6485F78-E0A8-640E-8DBE-D636B4003E1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6339" y="2596905"/>
            <a:ext cx="1846659" cy="1846659"/>
          </a:xfrm>
          <a:prstGeom prst="rect">
            <a:avLst/>
          </a:prstGeom>
        </p:spPr>
      </p:pic>
      <p:sp>
        <p:nvSpPr>
          <p:cNvPr id="5" name="TextBox 2">
            <a:extLst>
              <a:ext uri="{FF2B5EF4-FFF2-40B4-BE49-F238E27FC236}">
                <a16:creationId xmlns:a16="http://schemas.microsoft.com/office/drawing/2014/main" id="{668DA0AD-8272-7998-12A5-4048F88D4D9C}"/>
              </a:ext>
            </a:extLst>
          </p:cNvPr>
          <p:cNvSpPr txBox="1"/>
          <p:nvPr/>
        </p:nvSpPr>
        <p:spPr>
          <a:xfrm>
            <a:off x="2342998" y="2596905"/>
            <a:ext cx="9294820" cy="1846659"/>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AU" sz="3800" b="1" dirty="0">
                <a:solidFill>
                  <a:schemeClr val="bg1"/>
                </a:solidFill>
              </a:rPr>
              <a:t>Do you think </a:t>
            </a:r>
            <a:r>
              <a:rPr lang="en-AU" sz="3800" b="1" u="sng" dirty="0">
                <a:solidFill>
                  <a:schemeClr val="bg1"/>
                </a:solidFill>
              </a:rPr>
              <a:t>our class</a:t>
            </a:r>
            <a:r>
              <a:rPr lang="en-AU" sz="3800" b="1" dirty="0">
                <a:solidFill>
                  <a:schemeClr val="bg1"/>
                </a:solidFill>
              </a:rPr>
              <a:t> could do anything to prevent or minimise the impacts of bushfire hazards on our community?</a:t>
            </a:r>
          </a:p>
        </p:txBody>
      </p:sp>
    </p:spTree>
    <p:extLst>
      <p:ext uri="{BB962C8B-B14F-4D97-AF65-F5344CB8AC3E}">
        <p14:creationId xmlns:p14="http://schemas.microsoft.com/office/powerpoint/2010/main" val="1306452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FAD011B-D501-2994-6DBD-95CD6A1B0D8A}"/>
              </a:ext>
            </a:extLst>
          </p:cNvPr>
          <p:cNvSpPr/>
          <p:nvPr/>
        </p:nvSpPr>
        <p:spPr>
          <a:xfrm>
            <a:off x="-1" y="458278"/>
            <a:ext cx="3994164" cy="42945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AU" sz="3000" b="1" dirty="0">
                <a:solidFill>
                  <a:schemeClr val="tx1"/>
                </a:solidFill>
              </a:rPr>
              <a:t>YOU HAVE </a:t>
            </a:r>
          </a:p>
          <a:p>
            <a:pPr algn="ctr"/>
            <a:r>
              <a:rPr lang="en-AU" sz="3000" b="1" dirty="0">
                <a:solidFill>
                  <a:schemeClr val="tx1"/>
                </a:solidFill>
              </a:rPr>
              <a:t>KNOWLEDGE</a:t>
            </a:r>
            <a:endParaRPr lang="en-AU" sz="2500" b="1" dirty="0">
              <a:solidFill>
                <a:schemeClr val="tx1"/>
              </a:solidFill>
            </a:endParaRPr>
          </a:p>
          <a:p>
            <a:endParaRPr lang="en-AU" sz="500" dirty="0">
              <a:solidFill>
                <a:schemeClr val="tx1"/>
              </a:solidFill>
            </a:endParaRPr>
          </a:p>
          <a:p>
            <a:endParaRPr lang="en-AU" sz="3000" dirty="0">
              <a:solidFill>
                <a:schemeClr val="tx1"/>
              </a:solidFill>
            </a:endParaRPr>
          </a:p>
          <a:p>
            <a:r>
              <a:rPr lang="en-AU" sz="2200" dirty="0">
                <a:solidFill>
                  <a:schemeClr val="tx1"/>
                </a:solidFill>
              </a:rPr>
              <a:t>You have learned a lot about bushfires – from fire ecology  to Aboriginal cultural burning to bushfire behaviour. You also have a lot of very important local knowledge about the people and places in your community. </a:t>
            </a:r>
            <a:endParaRPr lang="en-AU" sz="2200" dirty="0">
              <a:solidFill>
                <a:schemeClr val="bg1"/>
              </a:solidFill>
            </a:endParaRPr>
          </a:p>
        </p:txBody>
      </p:sp>
      <p:sp>
        <p:nvSpPr>
          <p:cNvPr id="10" name="Rectangle 9">
            <a:extLst>
              <a:ext uri="{FF2B5EF4-FFF2-40B4-BE49-F238E27FC236}">
                <a16:creationId xmlns:a16="http://schemas.microsoft.com/office/drawing/2014/main" id="{374BEA4B-FA59-B642-7060-78016E0FA56B}"/>
              </a:ext>
            </a:extLst>
          </p:cNvPr>
          <p:cNvSpPr/>
          <p:nvPr/>
        </p:nvSpPr>
        <p:spPr>
          <a:xfrm>
            <a:off x="3994163" y="458278"/>
            <a:ext cx="4029645" cy="429450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AU" sz="3000" b="1" dirty="0">
                <a:solidFill>
                  <a:schemeClr val="tx1"/>
                </a:solidFill>
              </a:rPr>
              <a:t>YOU HAVE PERSONAL STRENGTHS AND SKILLS</a:t>
            </a:r>
          </a:p>
          <a:p>
            <a:pPr algn="ctr"/>
            <a:endParaRPr lang="en-AU" sz="3000" b="1" dirty="0">
              <a:solidFill>
                <a:schemeClr val="tx1"/>
              </a:solidFill>
            </a:endParaRPr>
          </a:p>
          <a:p>
            <a:pPr algn="ctr"/>
            <a:endParaRPr lang="en-AU" sz="500" dirty="0"/>
          </a:p>
          <a:p>
            <a:r>
              <a:rPr lang="en-AU" sz="2200" dirty="0">
                <a:solidFill>
                  <a:schemeClr val="tx1"/>
                </a:solidFill>
              </a:rPr>
              <a:t>You might be determined, persistent, courageous, imaginative or empathetic. You might be good at interviewing, drawing, film-making, gardening, acting, storytelling, video game design or public speaking. </a:t>
            </a:r>
            <a:endParaRPr lang="en-AU" sz="2200" dirty="0"/>
          </a:p>
        </p:txBody>
      </p:sp>
      <p:sp>
        <p:nvSpPr>
          <p:cNvPr id="11" name="Rectangle 10">
            <a:extLst>
              <a:ext uri="{FF2B5EF4-FFF2-40B4-BE49-F238E27FC236}">
                <a16:creationId xmlns:a16="http://schemas.microsoft.com/office/drawing/2014/main" id="{79D9306F-BD37-BBA4-2C37-64CAB0435F06}"/>
              </a:ext>
            </a:extLst>
          </p:cNvPr>
          <p:cNvSpPr/>
          <p:nvPr/>
        </p:nvSpPr>
        <p:spPr>
          <a:xfrm>
            <a:off x="8043793" y="458278"/>
            <a:ext cx="4148207" cy="429693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AU" sz="3000" b="1" dirty="0">
                <a:solidFill>
                  <a:schemeClr val="tx1"/>
                </a:solidFill>
              </a:rPr>
              <a:t>YOU HAVE </a:t>
            </a:r>
          </a:p>
          <a:p>
            <a:pPr algn="ctr"/>
            <a:r>
              <a:rPr lang="en-AU" sz="3000" b="1" dirty="0">
                <a:solidFill>
                  <a:schemeClr val="tx1"/>
                </a:solidFill>
              </a:rPr>
              <a:t>RESOURCES</a:t>
            </a:r>
          </a:p>
          <a:p>
            <a:pPr algn="ctr"/>
            <a:endParaRPr lang="en-AU" sz="1000" b="1" dirty="0">
              <a:solidFill>
                <a:schemeClr val="tx1"/>
              </a:solidFill>
            </a:endParaRPr>
          </a:p>
          <a:p>
            <a:pPr algn="ctr"/>
            <a:endParaRPr lang="en-AU" sz="1000" b="1" dirty="0">
              <a:solidFill>
                <a:schemeClr val="tx1"/>
              </a:solidFill>
            </a:endParaRPr>
          </a:p>
          <a:p>
            <a:pPr algn="ctr"/>
            <a:endParaRPr lang="en-AU" sz="200" b="1" dirty="0">
              <a:solidFill>
                <a:schemeClr val="tx1"/>
              </a:solidFill>
            </a:endParaRPr>
          </a:p>
          <a:p>
            <a:pPr algn="ctr"/>
            <a:endParaRPr lang="en-AU" sz="1000" b="1" dirty="0">
              <a:solidFill>
                <a:schemeClr val="tx1"/>
              </a:solidFill>
            </a:endParaRPr>
          </a:p>
          <a:p>
            <a:r>
              <a:rPr lang="en-AU" sz="2200" dirty="0">
                <a:solidFill>
                  <a:schemeClr val="tx1"/>
                </a:solidFill>
              </a:rPr>
              <a:t>You have access to all sorts of equipment - computers, art materials, video cameras and more! You also have people who can help you, including your teachers, parents, and other people in the local community. </a:t>
            </a:r>
          </a:p>
        </p:txBody>
      </p:sp>
      <p:sp>
        <p:nvSpPr>
          <p:cNvPr id="3" name="TextBox 2">
            <a:extLst>
              <a:ext uri="{FF2B5EF4-FFF2-40B4-BE49-F238E27FC236}">
                <a16:creationId xmlns:a16="http://schemas.microsoft.com/office/drawing/2014/main" id="{18EF4813-814D-30A7-6CDB-DAF0DC0EDC57}"/>
              </a:ext>
            </a:extLst>
          </p:cNvPr>
          <p:cNvSpPr txBox="1"/>
          <p:nvPr/>
        </p:nvSpPr>
        <p:spPr>
          <a:xfrm>
            <a:off x="301215" y="4850651"/>
            <a:ext cx="11589569" cy="1323439"/>
          </a:xfrm>
          <a:prstGeom prst="rect">
            <a:avLst/>
          </a:prstGeom>
          <a:noFill/>
        </p:spPr>
        <p:txBody>
          <a:bodyPr wrap="square" rtlCol="0">
            <a:spAutoFit/>
          </a:bodyPr>
          <a:lstStyle/>
          <a:p>
            <a:pPr algn="ctr"/>
            <a:r>
              <a:rPr lang="en-AU" sz="4000" b="1" dirty="0">
                <a:solidFill>
                  <a:schemeClr val="bg1"/>
                </a:solidFill>
              </a:rPr>
              <a:t>We can use our collective knowledge, personal strengths, skills and resources to take effective action!</a:t>
            </a:r>
          </a:p>
        </p:txBody>
      </p:sp>
    </p:spTree>
    <p:extLst>
      <p:ext uri="{BB962C8B-B14F-4D97-AF65-F5344CB8AC3E}">
        <p14:creationId xmlns:p14="http://schemas.microsoft.com/office/powerpoint/2010/main" val="2560900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3D883-D2AB-5C31-CE03-5AC8A4DC4E22}"/>
              </a:ext>
            </a:extLst>
          </p:cNvPr>
          <p:cNvSpPr txBox="1">
            <a:spLocks/>
          </p:cNvSpPr>
          <p:nvPr/>
        </p:nvSpPr>
        <p:spPr>
          <a:xfrm>
            <a:off x="4837545" y="1621271"/>
            <a:ext cx="195514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500" b="1" dirty="0">
                <a:latin typeface="Calibri" panose="020F0502020204030204" pitchFamily="34" charset="0"/>
                <a:cs typeface="Calibri" panose="020F0502020204030204" pitchFamily="34" charset="0"/>
              </a:rPr>
              <a:t>Part 2 </a:t>
            </a:r>
          </a:p>
        </p:txBody>
      </p:sp>
      <p:sp>
        <p:nvSpPr>
          <p:cNvPr id="3" name="Content Placeholder 2">
            <a:extLst>
              <a:ext uri="{FF2B5EF4-FFF2-40B4-BE49-F238E27FC236}">
                <a16:creationId xmlns:a16="http://schemas.microsoft.com/office/drawing/2014/main" id="{D7EA5A4F-427D-6593-8DCD-DAA0F7A1F5B8}"/>
              </a:ext>
            </a:extLst>
          </p:cNvPr>
          <p:cNvSpPr txBox="1">
            <a:spLocks/>
          </p:cNvSpPr>
          <p:nvPr/>
        </p:nvSpPr>
        <p:spPr>
          <a:xfrm>
            <a:off x="711200" y="2038061"/>
            <a:ext cx="109658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AU" sz="10000" b="1" dirty="0">
              <a:latin typeface="Calibri" panose="020F0502020204030204" pitchFamily="34" charset="0"/>
              <a:cs typeface="Calibri" panose="020F0502020204030204" pitchFamily="34" charset="0"/>
            </a:endParaRPr>
          </a:p>
        </p:txBody>
      </p:sp>
      <p:sp>
        <p:nvSpPr>
          <p:cNvPr id="4" name="Content Placeholder 2">
            <a:extLst>
              <a:ext uri="{FF2B5EF4-FFF2-40B4-BE49-F238E27FC236}">
                <a16:creationId xmlns:a16="http://schemas.microsoft.com/office/drawing/2014/main" id="{4B5A95E9-D83D-AC8A-73A1-BAEE2AB17F69}"/>
              </a:ext>
            </a:extLst>
          </p:cNvPr>
          <p:cNvSpPr txBox="1">
            <a:spLocks/>
          </p:cNvSpPr>
          <p:nvPr/>
        </p:nvSpPr>
        <p:spPr>
          <a:xfrm>
            <a:off x="863600" y="2190461"/>
            <a:ext cx="109658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AU" sz="10000" b="1" dirty="0">
              <a:solidFill>
                <a:srgbClr val="C00000"/>
              </a:solidFill>
              <a:latin typeface="Calibri" panose="020F0502020204030204" pitchFamily="34" charset="0"/>
              <a:cs typeface="Calibri" panose="020F0502020204030204" pitchFamily="34" charset="0"/>
            </a:endParaRPr>
          </a:p>
        </p:txBody>
      </p:sp>
      <p:sp>
        <p:nvSpPr>
          <p:cNvPr id="5" name="Content Placeholder 2">
            <a:extLst>
              <a:ext uri="{FF2B5EF4-FFF2-40B4-BE49-F238E27FC236}">
                <a16:creationId xmlns:a16="http://schemas.microsoft.com/office/drawing/2014/main" id="{35548B9C-81B1-FC3E-D2C3-163C8FD33677}"/>
              </a:ext>
            </a:extLst>
          </p:cNvPr>
          <p:cNvSpPr txBox="1">
            <a:spLocks/>
          </p:cNvSpPr>
          <p:nvPr/>
        </p:nvSpPr>
        <p:spPr>
          <a:xfrm>
            <a:off x="546594" y="2283485"/>
            <a:ext cx="113538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AU" sz="10000" b="1" dirty="0"/>
              <a:t>BUSHFIRE PRONE AREAS </a:t>
            </a:r>
          </a:p>
        </p:txBody>
      </p:sp>
    </p:spTree>
    <p:extLst>
      <p:ext uri="{BB962C8B-B14F-4D97-AF65-F5344CB8AC3E}">
        <p14:creationId xmlns:p14="http://schemas.microsoft.com/office/powerpoint/2010/main" val="3134530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BE6D712-C9FD-DFF2-ADC4-B657E3FBF33D}"/>
              </a:ext>
            </a:extLst>
          </p:cNvPr>
          <p:cNvSpPr/>
          <p:nvPr/>
        </p:nvSpPr>
        <p:spPr>
          <a:xfrm>
            <a:off x="374414" y="5132553"/>
            <a:ext cx="11290398" cy="157348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2" name="Picture 2" descr="Researchers were deployed within days of the Black Saturday bushfires in 2009, assessing community behaviour, fire behaviour and building construction.">
            <a:extLst>
              <a:ext uri="{FF2B5EF4-FFF2-40B4-BE49-F238E27FC236}">
                <a16:creationId xmlns:a16="http://schemas.microsoft.com/office/drawing/2014/main" id="{AE8316EE-0AB9-7BA1-6315-73C48144C9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1027"/>
          <a:stretch/>
        </p:blipFill>
        <p:spPr bwMode="auto">
          <a:xfrm>
            <a:off x="5505449" y="357670"/>
            <a:ext cx="6159363" cy="478592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E363CA1-3CC1-E527-4B8D-7F9A8B4693A9}"/>
              </a:ext>
            </a:extLst>
          </p:cNvPr>
          <p:cNvSpPr txBox="1"/>
          <p:nvPr/>
        </p:nvSpPr>
        <p:spPr>
          <a:xfrm>
            <a:off x="527188" y="5147416"/>
            <a:ext cx="11027503" cy="1477328"/>
          </a:xfrm>
          <a:prstGeom prst="rect">
            <a:avLst/>
          </a:prstGeom>
          <a:noFill/>
        </p:spPr>
        <p:txBody>
          <a:bodyPr wrap="square" lIns="91440" tIns="45720" rIns="91440" bIns="45720" rtlCol="0" anchor="t">
            <a:spAutoFit/>
          </a:bodyPr>
          <a:lstStyle/>
          <a:p>
            <a:r>
              <a:rPr lang="en-AU" sz="3000" dirty="0">
                <a:solidFill>
                  <a:schemeClr val="bg1"/>
                </a:solidFill>
                <a:latin typeface="Aptos"/>
              </a:rPr>
              <a:t>We are going to learn about some of problems that have been identified by the bushfire scientists…And</a:t>
            </a:r>
            <a:r>
              <a:rPr lang="en-AU" sz="3000" b="1" dirty="0">
                <a:solidFill>
                  <a:schemeClr val="bg1"/>
                </a:solidFill>
                <a:latin typeface="Aptos"/>
              </a:rPr>
              <a:t> </a:t>
            </a:r>
            <a:r>
              <a:rPr lang="en-AU" sz="3000" b="1" u="sng" dirty="0">
                <a:solidFill>
                  <a:schemeClr val="bg1"/>
                </a:solidFill>
                <a:latin typeface="Aptos"/>
              </a:rPr>
              <a:t>you </a:t>
            </a:r>
            <a:r>
              <a:rPr lang="en-AU" sz="3000" dirty="0">
                <a:solidFill>
                  <a:schemeClr val="bg1"/>
                </a:solidFill>
                <a:latin typeface="Aptos"/>
              </a:rPr>
              <a:t>are going to try and come up with some solutions!</a:t>
            </a:r>
            <a:endParaRPr lang="en-US">
              <a:solidFill>
                <a:schemeClr val="bg1"/>
              </a:solidFill>
            </a:endParaRPr>
          </a:p>
        </p:txBody>
      </p:sp>
      <p:sp>
        <p:nvSpPr>
          <p:cNvPr id="5" name="Rectangle 4">
            <a:extLst>
              <a:ext uri="{FF2B5EF4-FFF2-40B4-BE49-F238E27FC236}">
                <a16:creationId xmlns:a16="http://schemas.microsoft.com/office/drawing/2014/main" id="{FEC7498C-7B2E-1A1E-7295-023338E1B960}"/>
              </a:ext>
            </a:extLst>
          </p:cNvPr>
          <p:cNvSpPr/>
          <p:nvPr/>
        </p:nvSpPr>
        <p:spPr>
          <a:xfrm>
            <a:off x="386521" y="353391"/>
            <a:ext cx="5124173" cy="4781826"/>
          </a:xfrm>
          <a:prstGeom prst="rect">
            <a:avLst/>
          </a:prstGeom>
          <a:solidFill>
            <a:srgbClr val="ED7D3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AU" sz="2600" b="0" i="0" u="none" strike="noStrike" baseline="0">
                <a:solidFill>
                  <a:srgbClr val="000000"/>
                </a:solidFill>
                <a:latin typeface="Aptos"/>
                <a:ea typeface="Aptos"/>
                <a:cs typeface="Aptos"/>
              </a:rPr>
              <a:t>After every major bushfire in Victoria, bushfire scientists have gone into the fire affected area to assess the impacts on communities and the environment. They have also been able to identify some of the problems that make communities and environments more vulnerable to those impacts. </a:t>
            </a:r>
            <a:endParaRPr lang="en-GB">
              <a:ea typeface="Calibri" panose="020F0502020204030204"/>
              <a:cs typeface="Calibri" panose="020F0502020204030204"/>
            </a:endParaRPr>
          </a:p>
        </p:txBody>
      </p:sp>
    </p:spTree>
    <p:extLst>
      <p:ext uri="{BB962C8B-B14F-4D97-AF65-F5344CB8AC3E}">
        <p14:creationId xmlns:p14="http://schemas.microsoft.com/office/powerpoint/2010/main" val="1917524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A39097CB-A0FB-A8F7-1E7C-898BF2B8CFD5}"/>
              </a:ext>
            </a:extLst>
          </p:cNvPr>
          <p:cNvSpPr txBox="1"/>
          <p:nvPr/>
        </p:nvSpPr>
        <p:spPr>
          <a:xfrm>
            <a:off x="237506" y="137497"/>
            <a:ext cx="11740048" cy="1461939"/>
          </a:xfrm>
          <a:prstGeom prst="rect">
            <a:avLst/>
          </a:prstGeom>
          <a:noFill/>
        </p:spPr>
        <p:txBody>
          <a:bodyPr wrap="square" rtlCol="0">
            <a:spAutoFit/>
          </a:bodyPr>
          <a:lstStyle/>
          <a:p>
            <a:r>
              <a:rPr lang="en-AU" sz="2500" b="1" dirty="0">
                <a:solidFill>
                  <a:schemeClr val="bg1"/>
                </a:solidFill>
              </a:rPr>
              <a:t>THE PROBLEM </a:t>
            </a:r>
          </a:p>
          <a:p>
            <a:r>
              <a:rPr lang="en-AU" sz="3200" b="1" dirty="0"/>
              <a:t>People don’t know that they live in bushfire prone area that could be impacted by bushfire hazards. </a:t>
            </a:r>
          </a:p>
        </p:txBody>
      </p:sp>
      <p:sp>
        <p:nvSpPr>
          <p:cNvPr id="15" name="TextBox 14">
            <a:extLst>
              <a:ext uri="{FF2B5EF4-FFF2-40B4-BE49-F238E27FC236}">
                <a16:creationId xmlns:a16="http://schemas.microsoft.com/office/drawing/2014/main" id="{05E352C2-3E3B-E3C5-8FBB-C3B70AE5BF11}"/>
              </a:ext>
            </a:extLst>
          </p:cNvPr>
          <p:cNvSpPr txBox="1"/>
          <p:nvPr/>
        </p:nvSpPr>
        <p:spPr>
          <a:xfrm>
            <a:off x="237506" y="1810656"/>
            <a:ext cx="6398149" cy="3539430"/>
          </a:xfrm>
          <a:prstGeom prst="rect">
            <a:avLst/>
          </a:prstGeom>
          <a:solidFill>
            <a:schemeClr val="accent4"/>
          </a:solidFill>
        </p:spPr>
        <p:txBody>
          <a:bodyPr wrap="square">
            <a:spAutoFit/>
          </a:bodyPr>
          <a:lstStyle/>
          <a:p>
            <a:r>
              <a:rPr lang="en-AU" sz="2800" dirty="0">
                <a:effectLst/>
                <a:ea typeface="Times New Roman" panose="02020603050405020304" pitchFamily="18" charset="0"/>
              </a:rPr>
              <a:t>“People might look around and say </a:t>
            </a:r>
            <a:r>
              <a:rPr lang="en-AU" sz="2800" i="1" dirty="0">
                <a:effectLst/>
                <a:ea typeface="Times New Roman" panose="02020603050405020304" pitchFamily="18" charset="0"/>
              </a:rPr>
              <a:t>‘Bushfire is something that happens out there in the bush, not here in the suburbs’. </a:t>
            </a:r>
            <a:r>
              <a:rPr lang="en-AU" sz="2800" dirty="0">
                <a:effectLst/>
                <a:ea typeface="Times New Roman" panose="02020603050405020304" pitchFamily="18" charset="0"/>
              </a:rPr>
              <a:t>But as we've seen, embers can carry fire right into suburban environments and bring fire to people who might not be prepared for it”</a:t>
            </a:r>
            <a:r>
              <a:rPr lang="en-AU" sz="2800" dirty="0">
                <a:ea typeface="Times New Roman" panose="02020603050405020304" pitchFamily="18" charset="0"/>
              </a:rPr>
              <a:t> </a:t>
            </a:r>
          </a:p>
          <a:p>
            <a:pPr algn="r"/>
            <a:r>
              <a:rPr lang="en-AU" sz="2500" dirty="0">
                <a:ea typeface="Times New Roman" panose="02020603050405020304" pitchFamily="18" charset="0"/>
              </a:rPr>
              <a:t>- Dr Josh Whittaker, Bushfire Scientist</a:t>
            </a:r>
            <a:endParaRPr lang="en-AU" sz="2500" dirty="0"/>
          </a:p>
        </p:txBody>
      </p:sp>
      <p:pic>
        <p:nvPicPr>
          <p:cNvPr id="2050" name="Picture 2" descr="A bushfire burning on a suburban street in Springwood - ABC News  (Australian Broadcasting Corporation)">
            <a:extLst>
              <a:ext uri="{FF2B5EF4-FFF2-40B4-BE49-F238E27FC236}">
                <a16:creationId xmlns:a16="http://schemas.microsoft.com/office/drawing/2014/main" id="{10AF44E5-BC68-10C2-5C4A-1FFC615595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5654" y="1795812"/>
            <a:ext cx="5318839" cy="35394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40A1BC1-3AA5-F30D-D775-C8EB13B08A0B}"/>
              </a:ext>
            </a:extLst>
          </p:cNvPr>
          <p:cNvSpPr txBox="1"/>
          <p:nvPr/>
        </p:nvSpPr>
        <p:spPr>
          <a:xfrm>
            <a:off x="1705022" y="5469459"/>
            <a:ext cx="10272532" cy="1200329"/>
          </a:xfrm>
          <a:prstGeom prst="rect">
            <a:avLst/>
          </a:prstGeom>
          <a:noFill/>
        </p:spPr>
        <p:txBody>
          <a:bodyPr wrap="square">
            <a:spAutoFit/>
          </a:bodyPr>
          <a:lstStyle/>
          <a:p>
            <a:r>
              <a:rPr lang="en-AU" sz="3500" b="1" dirty="0">
                <a:solidFill>
                  <a:schemeClr val="bg1"/>
                </a:solidFill>
              </a:rPr>
              <a:t>How can people find out if their house is in a location that could be impacted by bushfire hazards? </a:t>
            </a:r>
          </a:p>
        </p:txBody>
      </p:sp>
      <p:pic>
        <p:nvPicPr>
          <p:cNvPr id="6" name="Graphic 5" descr="Meeting with solid fill">
            <a:extLst>
              <a:ext uri="{FF2B5EF4-FFF2-40B4-BE49-F238E27FC236}">
                <a16:creationId xmlns:a16="http://schemas.microsoft.com/office/drawing/2014/main" id="{88256298-33A8-5397-38A0-F486A380C4E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9449" y="5364930"/>
            <a:ext cx="1355573" cy="1355573"/>
          </a:xfrm>
          <a:prstGeom prst="rect">
            <a:avLst/>
          </a:prstGeom>
        </p:spPr>
      </p:pic>
    </p:spTree>
    <p:extLst>
      <p:ext uri="{BB962C8B-B14F-4D97-AF65-F5344CB8AC3E}">
        <p14:creationId xmlns:p14="http://schemas.microsoft.com/office/powerpoint/2010/main" val="925133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63DF343-6D58-473F-AEA8-55F982F680BB}"/>
              </a:ext>
            </a:extLst>
          </p:cNvPr>
          <p:cNvSpPr txBox="1"/>
          <p:nvPr/>
        </p:nvSpPr>
        <p:spPr>
          <a:xfrm>
            <a:off x="0" y="1287244"/>
            <a:ext cx="4856766" cy="5570756"/>
          </a:xfrm>
          <a:prstGeom prst="rect">
            <a:avLst/>
          </a:prstGeom>
          <a:solidFill>
            <a:schemeClr val="accent6"/>
          </a:solidFill>
        </p:spPr>
        <p:txBody>
          <a:bodyPr wrap="square" lIns="288000">
            <a:spAutoFit/>
          </a:bodyPr>
          <a:lstStyle/>
          <a:p>
            <a:r>
              <a:rPr lang="en-US" sz="2200" b="1" dirty="0">
                <a:solidFill>
                  <a:schemeClr val="bg1"/>
                </a:solidFill>
              </a:rPr>
              <a:t>Open </a:t>
            </a:r>
            <a:r>
              <a:rPr lang="en-US" sz="2200" b="1" i="1" dirty="0" err="1"/>
              <a:t>Vic</a:t>
            </a:r>
            <a:r>
              <a:rPr lang="en-US" sz="2200" b="1" dirty="0" err="1"/>
              <a:t>Plan</a:t>
            </a:r>
            <a:r>
              <a:rPr lang="en-US" sz="2200" b="1" dirty="0">
                <a:solidFill>
                  <a:schemeClr val="bg1"/>
                </a:solidFill>
              </a:rPr>
              <a:t> on your laptop</a:t>
            </a:r>
          </a:p>
          <a:p>
            <a:pPr>
              <a:spcAft>
                <a:spcPts val="600"/>
              </a:spcAft>
            </a:pPr>
            <a:r>
              <a:rPr lang="en-US" sz="2200" b="1" dirty="0">
                <a:hlinkClick r:id="rId3"/>
              </a:rPr>
              <a:t>https://mapshare.vic.gov.au/vicplan/</a:t>
            </a:r>
            <a:endParaRPr lang="en-US" sz="2200" b="1" dirty="0"/>
          </a:p>
          <a:p>
            <a:pPr>
              <a:spcAft>
                <a:spcPts val="600"/>
              </a:spcAft>
            </a:pPr>
            <a:r>
              <a:rPr lang="en-US" sz="2200" b="1" dirty="0"/>
              <a:t>Press</a:t>
            </a:r>
            <a:r>
              <a:rPr lang="en-US" sz="2200" dirty="0"/>
              <a:t> </a:t>
            </a:r>
            <a:r>
              <a:rPr lang="en-US" sz="2200" b="1" dirty="0">
                <a:solidFill>
                  <a:schemeClr val="bg1"/>
                </a:solidFill>
              </a:rPr>
              <a:t>I agree </a:t>
            </a:r>
          </a:p>
          <a:p>
            <a:pPr>
              <a:spcAft>
                <a:spcPts val="1200"/>
              </a:spcAft>
            </a:pPr>
            <a:endParaRPr lang="en-US" sz="2200" b="1" dirty="0"/>
          </a:p>
          <a:p>
            <a:pPr>
              <a:spcAft>
                <a:spcPts val="1200"/>
              </a:spcAft>
            </a:pPr>
            <a:r>
              <a:rPr lang="en-US" sz="2200" b="1" dirty="0"/>
              <a:t>1.    Click on </a:t>
            </a:r>
            <a:r>
              <a:rPr lang="en-US" sz="2200" b="1" dirty="0">
                <a:solidFill>
                  <a:schemeClr val="bg1"/>
                </a:solidFill>
              </a:rPr>
              <a:t>Layers</a:t>
            </a:r>
          </a:p>
          <a:p>
            <a:pPr marL="457200" indent="-457200">
              <a:spcAft>
                <a:spcPts val="1200"/>
              </a:spcAft>
              <a:buFontTx/>
              <a:buAutoNum type="arabicPeriod" startAt="2"/>
            </a:pPr>
            <a:r>
              <a:rPr lang="en-US" sz="2200" b="1" dirty="0"/>
              <a:t>Untick </a:t>
            </a:r>
            <a:r>
              <a:rPr lang="en-US" sz="2200" b="1" dirty="0">
                <a:solidFill>
                  <a:schemeClr val="bg1"/>
                </a:solidFill>
              </a:rPr>
              <a:t>Planning Scheme</a:t>
            </a:r>
          </a:p>
          <a:p>
            <a:pPr marL="457200" indent="-457200">
              <a:spcAft>
                <a:spcPts val="1200"/>
              </a:spcAft>
              <a:buAutoNum type="arabicPeriod" startAt="2"/>
            </a:pPr>
            <a:r>
              <a:rPr lang="en-US" sz="2200" b="1" dirty="0"/>
              <a:t>Tick </a:t>
            </a:r>
            <a:r>
              <a:rPr lang="en-US" sz="2200" b="1" dirty="0">
                <a:solidFill>
                  <a:schemeClr val="bg1"/>
                </a:solidFill>
              </a:rPr>
              <a:t>Bushfire</a:t>
            </a:r>
          </a:p>
          <a:p>
            <a:pPr marL="457200" indent="-457200">
              <a:spcAft>
                <a:spcPts val="1200"/>
              </a:spcAft>
              <a:buAutoNum type="arabicPeriod" startAt="2"/>
            </a:pPr>
            <a:r>
              <a:rPr lang="en-US" sz="2200" b="1" dirty="0"/>
              <a:t>Tick </a:t>
            </a:r>
            <a:r>
              <a:rPr lang="en-US" sz="2200" b="1" dirty="0">
                <a:solidFill>
                  <a:schemeClr val="bg1"/>
                </a:solidFill>
              </a:rPr>
              <a:t>BMO-Bushfire Management Overlay </a:t>
            </a:r>
            <a:r>
              <a:rPr lang="en-US" sz="2200" b="1" dirty="0"/>
              <a:t>and</a:t>
            </a:r>
            <a:r>
              <a:rPr lang="en-US" sz="2200" dirty="0"/>
              <a:t> </a:t>
            </a:r>
            <a:r>
              <a:rPr lang="en-US" sz="2200" b="1" dirty="0">
                <a:solidFill>
                  <a:schemeClr val="bg1"/>
                </a:solidFill>
              </a:rPr>
              <a:t>BPA-Bushfire Prone Areas </a:t>
            </a:r>
          </a:p>
          <a:p>
            <a:pPr marL="457200" indent="-457200">
              <a:spcAft>
                <a:spcPts val="1200"/>
              </a:spcAft>
              <a:buAutoNum type="arabicPeriod" startAt="2"/>
            </a:pPr>
            <a:r>
              <a:rPr lang="en-US" sz="2200" b="1" dirty="0"/>
              <a:t>Type in the address of our school </a:t>
            </a:r>
          </a:p>
          <a:p>
            <a:pPr marL="457200" indent="-457200">
              <a:spcAft>
                <a:spcPts val="1200"/>
              </a:spcAft>
              <a:buAutoNum type="arabicPeriod" startAt="2"/>
            </a:pPr>
            <a:r>
              <a:rPr lang="en-US" sz="2200" b="1" dirty="0"/>
              <a:t>Use the </a:t>
            </a:r>
            <a:r>
              <a:rPr lang="en-US" sz="2200" b="1" dirty="0">
                <a:solidFill>
                  <a:schemeClr val="bg1"/>
                </a:solidFill>
              </a:rPr>
              <a:t>+ - </a:t>
            </a:r>
            <a:r>
              <a:rPr lang="en-US" sz="2200" b="1" dirty="0"/>
              <a:t>to zoom out to see our local area </a:t>
            </a:r>
          </a:p>
        </p:txBody>
      </p:sp>
      <p:pic>
        <p:nvPicPr>
          <p:cNvPr id="7" name="Picture 6">
            <a:extLst>
              <a:ext uri="{FF2B5EF4-FFF2-40B4-BE49-F238E27FC236}">
                <a16:creationId xmlns:a16="http://schemas.microsoft.com/office/drawing/2014/main" id="{02A46EBF-DAB2-32F6-59B8-3A93F80636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6767" y="1287245"/>
            <a:ext cx="7335233" cy="5570755"/>
          </a:xfrm>
          <a:prstGeom prst="rect">
            <a:avLst/>
          </a:prstGeom>
        </p:spPr>
      </p:pic>
      <p:sp>
        <p:nvSpPr>
          <p:cNvPr id="21" name="TextBox 20">
            <a:extLst>
              <a:ext uri="{FF2B5EF4-FFF2-40B4-BE49-F238E27FC236}">
                <a16:creationId xmlns:a16="http://schemas.microsoft.com/office/drawing/2014/main" id="{4FA5A2A0-F0C6-BABC-20B5-F4238359459E}"/>
              </a:ext>
            </a:extLst>
          </p:cNvPr>
          <p:cNvSpPr txBox="1"/>
          <p:nvPr/>
        </p:nvSpPr>
        <p:spPr>
          <a:xfrm>
            <a:off x="225335" y="115747"/>
            <a:ext cx="11649990" cy="1077218"/>
          </a:xfrm>
          <a:prstGeom prst="rect">
            <a:avLst/>
          </a:prstGeom>
          <a:noFill/>
        </p:spPr>
        <p:txBody>
          <a:bodyPr wrap="square">
            <a:spAutoFit/>
          </a:bodyPr>
          <a:lstStyle/>
          <a:p>
            <a:r>
              <a:rPr lang="en-AU" sz="3200" b="1" dirty="0">
                <a:latin typeface="Calibri" panose="020F0502020204030204" pitchFamily="34" charset="0"/>
                <a:cs typeface="Calibri" panose="020F0502020204030204" pitchFamily="34" charset="0"/>
              </a:rPr>
              <a:t>The online </a:t>
            </a:r>
            <a:r>
              <a:rPr lang="en-AU" sz="3200" b="1" i="1" dirty="0" err="1">
                <a:latin typeface="Calibri" panose="020F0502020204030204" pitchFamily="34" charset="0"/>
                <a:cs typeface="Calibri" panose="020F0502020204030204" pitchFamily="34" charset="0"/>
              </a:rPr>
              <a:t>Vic</a:t>
            </a:r>
            <a:r>
              <a:rPr lang="en-AU" sz="3200" b="1" dirty="0" err="1">
                <a:latin typeface="Calibri" panose="020F0502020204030204" pitchFamily="34" charset="0"/>
                <a:cs typeface="Calibri" panose="020F0502020204030204" pitchFamily="34" charset="0"/>
              </a:rPr>
              <a:t>Plan</a:t>
            </a:r>
            <a:r>
              <a:rPr lang="en-AU" sz="3200" b="1" dirty="0">
                <a:latin typeface="Calibri" panose="020F0502020204030204" pitchFamily="34" charset="0"/>
                <a:cs typeface="Calibri" panose="020F0502020204030204" pitchFamily="34" charset="0"/>
              </a:rPr>
              <a:t> map tells us which locations are bushfire prone and could be impacted by bushfire hazards. </a:t>
            </a:r>
          </a:p>
        </p:txBody>
      </p:sp>
    </p:spTree>
    <p:extLst>
      <p:ext uri="{BB962C8B-B14F-4D97-AF65-F5344CB8AC3E}">
        <p14:creationId xmlns:p14="http://schemas.microsoft.com/office/powerpoint/2010/main" val="2454696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52C00C1-EDBF-491C-978C-92056FC4AA8A}"/>
              </a:ext>
            </a:extLst>
          </p:cNvPr>
          <p:cNvSpPr txBox="1"/>
          <p:nvPr/>
        </p:nvSpPr>
        <p:spPr>
          <a:xfrm>
            <a:off x="8912475" y="1303578"/>
            <a:ext cx="3184588" cy="4324261"/>
          </a:xfrm>
          <a:prstGeom prst="rect">
            <a:avLst/>
          </a:prstGeom>
          <a:solidFill>
            <a:srgbClr val="FF8265"/>
          </a:solidFill>
          <a:ln w="38100">
            <a:solidFill>
              <a:schemeClr val="tx1"/>
            </a:solidFill>
          </a:ln>
        </p:spPr>
        <p:txBody>
          <a:bodyPr wrap="square" rtlCol="0">
            <a:spAutoFit/>
          </a:bodyPr>
          <a:lstStyle/>
          <a:p>
            <a:pPr algn="ctr"/>
            <a:r>
              <a:rPr lang="en-AU" sz="2500" b="1" dirty="0"/>
              <a:t>BUSHFIRE MANAGEMENT OVERLAY (BMO)</a:t>
            </a:r>
          </a:p>
          <a:p>
            <a:pPr algn="ctr">
              <a:spcBef>
                <a:spcPts val="1200"/>
              </a:spcBef>
            </a:pPr>
            <a:r>
              <a:rPr lang="en-AU" sz="2000" b="1" dirty="0"/>
              <a:t>The red areas on the map indicate bushfire prone areas that have extreme fuel loads. </a:t>
            </a:r>
          </a:p>
          <a:p>
            <a:pPr algn="ctr">
              <a:spcBef>
                <a:spcPts val="1200"/>
              </a:spcBef>
            </a:pPr>
            <a:r>
              <a:rPr lang="en-AU" sz="2000" b="1" dirty="0"/>
              <a:t>In these areas, there is the potential for high intensity crown fires that create large amounts of radiant heat and lots of embers. </a:t>
            </a:r>
          </a:p>
        </p:txBody>
      </p:sp>
      <p:sp>
        <p:nvSpPr>
          <p:cNvPr id="5" name="TextBox 4">
            <a:extLst>
              <a:ext uri="{FF2B5EF4-FFF2-40B4-BE49-F238E27FC236}">
                <a16:creationId xmlns:a16="http://schemas.microsoft.com/office/drawing/2014/main" id="{8CE8202C-F642-4809-91F8-20B6E7933FE6}"/>
              </a:ext>
            </a:extLst>
          </p:cNvPr>
          <p:cNvSpPr txBox="1"/>
          <p:nvPr/>
        </p:nvSpPr>
        <p:spPr>
          <a:xfrm>
            <a:off x="66889" y="1597729"/>
            <a:ext cx="3066644" cy="3354765"/>
          </a:xfrm>
          <a:prstGeom prst="rect">
            <a:avLst/>
          </a:prstGeom>
          <a:solidFill>
            <a:srgbClr val="C5A771"/>
          </a:solidFill>
          <a:ln w="38100">
            <a:solidFill>
              <a:schemeClr val="tx1"/>
            </a:solidFill>
          </a:ln>
        </p:spPr>
        <p:txBody>
          <a:bodyPr wrap="square" rtlCol="0">
            <a:spAutoFit/>
          </a:bodyPr>
          <a:lstStyle/>
          <a:p>
            <a:pPr algn="ctr">
              <a:spcAft>
                <a:spcPts val="600"/>
              </a:spcAft>
            </a:pPr>
            <a:r>
              <a:rPr lang="en-AU" sz="2500" b="1" dirty="0"/>
              <a:t>BUSHFIRE PRONE AREA (BPA)</a:t>
            </a:r>
          </a:p>
          <a:p>
            <a:pPr algn="ctr"/>
            <a:r>
              <a:rPr lang="en-AU" sz="2000" b="1" dirty="0"/>
              <a:t>The light brown areas on the map indicate places where a bushfire could occur. </a:t>
            </a:r>
          </a:p>
          <a:p>
            <a:pPr algn="ctr"/>
            <a:endParaRPr lang="en-AU" sz="1500" b="1" dirty="0"/>
          </a:p>
          <a:p>
            <a:pPr algn="ctr"/>
            <a:r>
              <a:rPr lang="en-AU" sz="2000" b="1" dirty="0"/>
              <a:t>Most of Victoria is a Bushfire Prone Area.</a:t>
            </a:r>
          </a:p>
          <a:p>
            <a:pPr algn="ctr">
              <a:spcAft>
                <a:spcPts val="600"/>
              </a:spcAft>
            </a:pPr>
            <a:endParaRPr lang="en-AU" sz="2200" b="1" dirty="0"/>
          </a:p>
        </p:txBody>
      </p:sp>
      <p:pic>
        <p:nvPicPr>
          <p:cNvPr id="8" name="Picture 7">
            <a:extLst>
              <a:ext uri="{FF2B5EF4-FFF2-40B4-BE49-F238E27FC236}">
                <a16:creationId xmlns:a16="http://schemas.microsoft.com/office/drawing/2014/main" id="{41065F29-401E-4EA6-A80A-8698DA4CF7D9}"/>
              </a:ext>
            </a:extLst>
          </p:cNvPr>
          <p:cNvPicPr>
            <a:picLocks noChangeAspect="1"/>
          </p:cNvPicPr>
          <p:nvPr/>
        </p:nvPicPr>
        <p:blipFill rotWithShape="1">
          <a:blip r:embed="rId3"/>
          <a:srcRect l="714" t="1424" r="42028"/>
          <a:stretch/>
        </p:blipFill>
        <p:spPr>
          <a:xfrm>
            <a:off x="3312475" y="764970"/>
            <a:ext cx="5447753" cy="5401479"/>
          </a:xfrm>
          <a:prstGeom prst="rect">
            <a:avLst/>
          </a:prstGeom>
          <a:ln w="38100">
            <a:noFill/>
          </a:ln>
        </p:spPr>
      </p:pic>
      <p:cxnSp>
        <p:nvCxnSpPr>
          <p:cNvPr id="3" name="Straight Arrow Connector 2">
            <a:extLst>
              <a:ext uri="{FF2B5EF4-FFF2-40B4-BE49-F238E27FC236}">
                <a16:creationId xmlns:a16="http://schemas.microsoft.com/office/drawing/2014/main" id="{238028E0-254C-427F-9FBC-1A188FE48F9F}"/>
              </a:ext>
            </a:extLst>
          </p:cNvPr>
          <p:cNvCxnSpPr>
            <a:cxnSpLocks/>
          </p:cNvCxnSpPr>
          <p:nvPr/>
        </p:nvCxnSpPr>
        <p:spPr>
          <a:xfrm>
            <a:off x="3252828" y="3647702"/>
            <a:ext cx="187162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8BFFCC11-D39B-4959-A564-9C3B4938F3E3}"/>
              </a:ext>
            </a:extLst>
          </p:cNvPr>
          <p:cNvCxnSpPr>
            <a:cxnSpLocks/>
          </p:cNvCxnSpPr>
          <p:nvPr/>
        </p:nvCxnSpPr>
        <p:spPr>
          <a:xfrm flipH="1">
            <a:off x="7791450" y="3828240"/>
            <a:ext cx="114772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9434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4" name="Online Media 3" title="Bushfire Management Overlay">
            <a:hlinkClick r:id="" action="ppaction://media"/>
            <a:extLst>
              <a:ext uri="{FF2B5EF4-FFF2-40B4-BE49-F238E27FC236}">
                <a16:creationId xmlns:a16="http://schemas.microsoft.com/office/drawing/2014/main" id="{84DB5029-E016-9D0B-448F-A30DDE857B9E}"/>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4002974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4CF7A81-5206-E96C-1009-C72FA01F6A1C}"/>
              </a:ext>
            </a:extLst>
          </p:cNvPr>
          <p:cNvSpPr/>
          <p:nvPr/>
        </p:nvSpPr>
        <p:spPr>
          <a:xfrm>
            <a:off x="2731625" y="2383916"/>
            <a:ext cx="8754125" cy="14119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3800" b="1" dirty="0">
                <a:solidFill>
                  <a:schemeClr val="bg1"/>
                </a:solidFill>
              </a:rPr>
              <a:t>Does everyone in our community know if their house is in a location that could be impacted bushfire hazards? </a:t>
            </a:r>
          </a:p>
        </p:txBody>
      </p:sp>
      <p:pic>
        <p:nvPicPr>
          <p:cNvPr id="2" name="Graphic 1" descr="Meeting with solid fill">
            <a:extLst>
              <a:ext uri="{FF2B5EF4-FFF2-40B4-BE49-F238E27FC236}">
                <a16:creationId xmlns:a16="http://schemas.microsoft.com/office/drawing/2014/main" id="{C93C505A-D902-AC56-58D2-2C1BD687DC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6965" y="2265470"/>
            <a:ext cx="1530408" cy="1530408"/>
          </a:xfrm>
          <a:prstGeom prst="rect">
            <a:avLst/>
          </a:prstGeom>
        </p:spPr>
      </p:pic>
    </p:spTree>
    <p:extLst>
      <p:ext uri="{BB962C8B-B14F-4D97-AF65-F5344CB8AC3E}">
        <p14:creationId xmlns:p14="http://schemas.microsoft.com/office/powerpoint/2010/main" val="7082454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80438CB-64EE-E10C-ECE0-5D0ECDEC0797}"/>
              </a:ext>
            </a:extLst>
          </p:cNvPr>
          <p:cNvSpPr/>
          <p:nvPr/>
        </p:nvSpPr>
        <p:spPr>
          <a:xfrm>
            <a:off x="511523" y="3034377"/>
            <a:ext cx="7231188" cy="3312481"/>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1" name="Picture 10">
            <a:extLst>
              <a:ext uri="{FF2B5EF4-FFF2-40B4-BE49-F238E27FC236}">
                <a16:creationId xmlns:a16="http://schemas.microsoft.com/office/drawing/2014/main" id="{5F475CDF-3FC4-B997-6028-A32E117916CD}"/>
              </a:ext>
            </a:extLst>
          </p:cNvPr>
          <p:cNvPicPr>
            <a:picLocks noChangeAspect="1"/>
          </p:cNvPicPr>
          <p:nvPr/>
        </p:nvPicPr>
        <p:blipFill>
          <a:blip r:embed="rId3"/>
          <a:stretch>
            <a:fillRect/>
          </a:stretch>
        </p:blipFill>
        <p:spPr>
          <a:xfrm>
            <a:off x="7498712" y="3023398"/>
            <a:ext cx="4632088" cy="3312481"/>
          </a:xfrm>
          <a:prstGeom prst="rect">
            <a:avLst/>
          </a:prstGeom>
        </p:spPr>
      </p:pic>
      <p:sp>
        <p:nvSpPr>
          <p:cNvPr id="16" name="Rectangle 15">
            <a:extLst>
              <a:ext uri="{FF2B5EF4-FFF2-40B4-BE49-F238E27FC236}">
                <a16:creationId xmlns:a16="http://schemas.microsoft.com/office/drawing/2014/main" id="{F14DD5F8-994F-48EF-8311-A75809DF799D}"/>
              </a:ext>
            </a:extLst>
          </p:cNvPr>
          <p:cNvSpPr/>
          <p:nvPr/>
        </p:nvSpPr>
        <p:spPr>
          <a:xfrm>
            <a:off x="511523" y="1075735"/>
            <a:ext cx="11435615" cy="1681642"/>
          </a:xfrm>
          <a:prstGeom prst="rect">
            <a:avLst/>
          </a:prstGeom>
          <a:solidFill>
            <a:schemeClr val="accent5">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TextBox 13">
            <a:extLst>
              <a:ext uri="{FF2B5EF4-FFF2-40B4-BE49-F238E27FC236}">
                <a16:creationId xmlns:a16="http://schemas.microsoft.com/office/drawing/2014/main" id="{70C94FD1-B136-6570-5AF8-2C64744582E1}"/>
              </a:ext>
            </a:extLst>
          </p:cNvPr>
          <p:cNvSpPr txBox="1"/>
          <p:nvPr/>
        </p:nvSpPr>
        <p:spPr>
          <a:xfrm>
            <a:off x="275359" y="303172"/>
            <a:ext cx="11702277" cy="707886"/>
          </a:xfrm>
          <a:prstGeom prst="rect">
            <a:avLst/>
          </a:prstGeom>
          <a:noFill/>
        </p:spPr>
        <p:txBody>
          <a:bodyPr wrap="square">
            <a:spAutoFit/>
          </a:bodyPr>
          <a:lstStyle/>
          <a:p>
            <a:pPr algn="ctr">
              <a:spcAft>
                <a:spcPts val="1200"/>
              </a:spcAft>
            </a:pPr>
            <a:r>
              <a:rPr lang="en-AU" sz="4000" b="1" dirty="0"/>
              <a:t>TEAM CHALLENGE!</a:t>
            </a:r>
            <a:endParaRPr lang="en-AU" sz="4000" dirty="0"/>
          </a:p>
        </p:txBody>
      </p:sp>
      <p:sp>
        <p:nvSpPr>
          <p:cNvPr id="15" name="TextBox 14">
            <a:extLst>
              <a:ext uri="{FF2B5EF4-FFF2-40B4-BE49-F238E27FC236}">
                <a16:creationId xmlns:a16="http://schemas.microsoft.com/office/drawing/2014/main" id="{56A0DA8F-3096-9FD3-4CA3-100C182EE8B8}"/>
              </a:ext>
            </a:extLst>
          </p:cNvPr>
          <p:cNvSpPr txBox="1"/>
          <p:nvPr/>
        </p:nvSpPr>
        <p:spPr>
          <a:xfrm>
            <a:off x="8585362" y="6346857"/>
            <a:ext cx="4506139" cy="276999"/>
          </a:xfrm>
          <a:prstGeom prst="rect">
            <a:avLst/>
          </a:prstGeom>
          <a:noFill/>
        </p:spPr>
        <p:txBody>
          <a:bodyPr wrap="square" rtlCol="0">
            <a:spAutoFit/>
          </a:bodyPr>
          <a:lstStyle/>
          <a:p>
            <a:r>
              <a:rPr lang="en-AU" sz="1200" dirty="0"/>
              <a:t>Image: Kealey, Harkaway Primary School, Class of 2021.  </a:t>
            </a:r>
          </a:p>
        </p:txBody>
      </p:sp>
      <p:sp>
        <p:nvSpPr>
          <p:cNvPr id="3" name="TextBox 2">
            <a:extLst>
              <a:ext uri="{FF2B5EF4-FFF2-40B4-BE49-F238E27FC236}">
                <a16:creationId xmlns:a16="http://schemas.microsoft.com/office/drawing/2014/main" id="{EBDF605C-F2E0-8AB8-9E4C-00661C5FE354}"/>
              </a:ext>
            </a:extLst>
          </p:cNvPr>
          <p:cNvSpPr txBox="1"/>
          <p:nvPr/>
        </p:nvSpPr>
        <p:spPr>
          <a:xfrm>
            <a:off x="584590" y="3111215"/>
            <a:ext cx="6834025" cy="1477328"/>
          </a:xfrm>
          <a:prstGeom prst="rect">
            <a:avLst/>
          </a:prstGeom>
          <a:noFill/>
        </p:spPr>
        <p:txBody>
          <a:bodyPr wrap="square">
            <a:spAutoFit/>
          </a:bodyPr>
          <a:lstStyle/>
          <a:p>
            <a:r>
              <a:rPr lang="en-AU" sz="3000" dirty="0"/>
              <a:t>How can we make sure that everyone in our community knows if their property  could be impacted by bushfire hazards? </a:t>
            </a:r>
          </a:p>
        </p:txBody>
      </p:sp>
      <p:sp>
        <p:nvSpPr>
          <p:cNvPr id="6" name="TextBox 5">
            <a:extLst>
              <a:ext uri="{FF2B5EF4-FFF2-40B4-BE49-F238E27FC236}">
                <a16:creationId xmlns:a16="http://schemas.microsoft.com/office/drawing/2014/main" id="{4D7A9589-3245-C100-B978-DD0F1C7B18B5}"/>
              </a:ext>
            </a:extLst>
          </p:cNvPr>
          <p:cNvSpPr txBox="1"/>
          <p:nvPr/>
        </p:nvSpPr>
        <p:spPr>
          <a:xfrm>
            <a:off x="584590" y="4723547"/>
            <a:ext cx="6994217" cy="1477328"/>
          </a:xfrm>
          <a:prstGeom prst="rect">
            <a:avLst/>
          </a:prstGeom>
          <a:noFill/>
        </p:spPr>
        <p:txBody>
          <a:bodyPr wrap="square">
            <a:spAutoFit/>
          </a:bodyPr>
          <a:lstStyle/>
          <a:p>
            <a:pPr>
              <a:spcAft>
                <a:spcPts val="1200"/>
              </a:spcAft>
            </a:pPr>
            <a:r>
              <a:rPr lang="en-AU" sz="3000" dirty="0"/>
              <a:t>Your team has </a:t>
            </a:r>
            <a:r>
              <a:rPr lang="en-AU" sz="3000" b="1" dirty="0"/>
              <a:t>3 minutes </a:t>
            </a:r>
            <a:r>
              <a:rPr lang="en-AU" sz="3000" dirty="0"/>
              <a:t>to come up with one great idea that makes the most of your knowledge, strengths skills, and resources! </a:t>
            </a:r>
          </a:p>
        </p:txBody>
      </p:sp>
      <p:sp>
        <p:nvSpPr>
          <p:cNvPr id="17" name="TextBox 16">
            <a:extLst>
              <a:ext uri="{FF2B5EF4-FFF2-40B4-BE49-F238E27FC236}">
                <a16:creationId xmlns:a16="http://schemas.microsoft.com/office/drawing/2014/main" id="{3A4CDC72-2660-DA64-1215-A73B976E2E6B}"/>
              </a:ext>
            </a:extLst>
          </p:cNvPr>
          <p:cNvSpPr txBox="1"/>
          <p:nvPr/>
        </p:nvSpPr>
        <p:spPr>
          <a:xfrm>
            <a:off x="761879" y="1182446"/>
            <a:ext cx="11185259" cy="1569660"/>
          </a:xfrm>
          <a:prstGeom prst="rect">
            <a:avLst/>
          </a:prstGeom>
          <a:noFill/>
        </p:spPr>
        <p:txBody>
          <a:bodyPr wrap="square" lIns="91440" tIns="45720" rIns="91440" bIns="45720" rtlCol="0" anchor="t">
            <a:spAutoFit/>
          </a:bodyPr>
          <a:lstStyle/>
          <a:p>
            <a:r>
              <a:rPr lang="en-AU" sz="3000" dirty="0"/>
              <a:t>The bushfire season is approaching. The local CFA is concerned that people in </a:t>
            </a:r>
            <a:r>
              <a:rPr lang="en-AU" sz="3200" dirty="0"/>
              <a:t>our community don't know if their house is in a location that could be impacted bushfire hazards.</a:t>
            </a:r>
            <a:endParaRPr lang="en-AU" sz="3000" dirty="0"/>
          </a:p>
        </p:txBody>
      </p:sp>
    </p:spTree>
    <p:extLst>
      <p:ext uri="{BB962C8B-B14F-4D97-AF65-F5344CB8AC3E}">
        <p14:creationId xmlns:p14="http://schemas.microsoft.com/office/powerpoint/2010/main" val="1956780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E64ED90-C6E5-3A6C-0F5C-4B564AAD380B}"/>
              </a:ext>
            </a:extLst>
          </p:cNvPr>
          <p:cNvSpPr txBox="1">
            <a:spLocks/>
          </p:cNvSpPr>
          <p:nvPr/>
        </p:nvSpPr>
        <p:spPr>
          <a:xfrm>
            <a:off x="4825670" y="1336264"/>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500" b="1" dirty="0">
                <a:latin typeface="Calibri" panose="020F0502020204030204" pitchFamily="34" charset="0"/>
                <a:cs typeface="Calibri" panose="020F0502020204030204" pitchFamily="34" charset="0"/>
              </a:rPr>
              <a:t>Part 3 </a:t>
            </a:r>
          </a:p>
        </p:txBody>
      </p:sp>
      <p:sp>
        <p:nvSpPr>
          <p:cNvPr id="5" name="Content Placeholder 2">
            <a:extLst>
              <a:ext uri="{FF2B5EF4-FFF2-40B4-BE49-F238E27FC236}">
                <a16:creationId xmlns:a16="http://schemas.microsoft.com/office/drawing/2014/main" id="{2DFFB4FC-A613-E7B4-3F87-84357BD1499D}"/>
              </a:ext>
            </a:extLst>
          </p:cNvPr>
          <p:cNvSpPr txBox="1">
            <a:spLocks/>
          </p:cNvSpPr>
          <p:nvPr/>
        </p:nvSpPr>
        <p:spPr>
          <a:xfrm>
            <a:off x="280554" y="2166710"/>
            <a:ext cx="109658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AU" sz="10000" b="1" dirty="0">
                <a:latin typeface="Calibri" panose="020F0502020204030204" pitchFamily="34" charset="0"/>
                <a:cs typeface="Calibri" panose="020F0502020204030204" pitchFamily="34" charset="0"/>
              </a:rPr>
              <a:t>PROPERTY PREPARATION </a:t>
            </a:r>
          </a:p>
        </p:txBody>
      </p:sp>
    </p:spTree>
    <p:extLst>
      <p:ext uri="{BB962C8B-B14F-4D97-AF65-F5344CB8AC3E}">
        <p14:creationId xmlns:p14="http://schemas.microsoft.com/office/powerpoint/2010/main" val="2476796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5262C96-7A85-C0E0-EB54-B930DB17B290}"/>
              </a:ext>
            </a:extLst>
          </p:cNvPr>
          <p:cNvSpPr txBox="1"/>
          <p:nvPr/>
        </p:nvSpPr>
        <p:spPr>
          <a:xfrm>
            <a:off x="304897" y="325845"/>
            <a:ext cx="11284878" cy="14619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500" b="1" i="0" u="none" strike="noStrike" kern="1200" cap="none" spc="0" normalizeH="0" baseline="0" noProof="0" dirty="0">
                <a:ln>
                  <a:noFill/>
                </a:ln>
                <a:solidFill>
                  <a:schemeClr val="bg1"/>
                </a:solidFill>
                <a:effectLst/>
                <a:uLnTx/>
                <a:uFillTx/>
                <a:latin typeface="Calibri" panose="020F0502020204030204"/>
                <a:ea typeface="+mn-ea"/>
                <a:cs typeface="+mn-cs"/>
              </a:rPr>
              <a:t>THE PROBLEM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1" i="0" u="none" strike="noStrike" kern="1200" cap="none" spc="0" normalizeH="0" baseline="0" noProof="0" dirty="0">
                <a:ln>
                  <a:noFill/>
                </a:ln>
                <a:solidFill>
                  <a:prstClr val="black"/>
                </a:solidFill>
                <a:effectLst/>
                <a:uLnTx/>
                <a:uFillTx/>
                <a:latin typeface="Calibri" panose="020F0502020204030204"/>
                <a:ea typeface="+mn-ea"/>
                <a:cs typeface="+mn-cs"/>
              </a:rPr>
              <a:t>People don’t do everything they can to prepare their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1" i="0" u="none" strike="noStrike" kern="1200" cap="none" spc="0" normalizeH="0" baseline="0" noProof="0" dirty="0">
                <a:ln>
                  <a:noFill/>
                </a:ln>
                <a:solidFill>
                  <a:prstClr val="black"/>
                </a:solidFill>
                <a:effectLst/>
                <a:uLnTx/>
                <a:uFillTx/>
                <a:latin typeface="Calibri" panose="020F0502020204030204"/>
                <a:ea typeface="+mn-ea"/>
                <a:cs typeface="+mn-cs"/>
              </a:rPr>
              <a:t>property for bushfire season.  </a:t>
            </a:r>
          </a:p>
        </p:txBody>
      </p:sp>
      <p:sp>
        <p:nvSpPr>
          <p:cNvPr id="12" name="Rectangle 11">
            <a:extLst>
              <a:ext uri="{FF2B5EF4-FFF2-40B4-BE49-F238E27FC236}">
                <a16:creationId xmlns:a16="http://schemas.microsoft.com/office/drawing/2014/main" id="{D0F12A96-EDC8-C402-9412-C70C64697AB2}"/>
              </a:ext>
            </a:extLst>
          </p:cNvPr>
          <p:cNvSpPr/>
          <p:nvPr/>
        </p:nvSpPr>
        <p:spPr>
          <a:xfrm>
            <a:off x="303968" y="1943714"/>
            <a:ext cx="6538250" cy="3165658"/>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Lots of people do simple and easy things to prepare their property, such as clearing up leaves and mowing the lawn. That’s a great start, but there is a lot more people can do to prepare their property for bushfire season. </a:t>
            </a:r>
            <a:endParaRPr kumimoji="0" lang="en-AU"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C7828385-36B6-B955-10FB-AFB39A240CD0}"/>
              </a:ext>
            </a:extLst>
          </p:cNvPr>
          <p:cNvSpPr txBox="1"/>
          <p:nvPr/>
        </p:nvSpPr>
        <p:spPr>
          <a:xfrm>
            <a:off x="7254240" y="4541738"/>
            <a:ext cx="4937760" cy="323165"/>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500" b="0" i="0" u="none" strike="noStrike" kern="1200" cap="none" spc="0" normalizeH="0" baseline="0" noProof="0">
              <a:ln>
                <a:noFill/>
              </a:ln>
              <a:effectLst/>
              <a:uLnTx/>
              <a:uFillTx/>
              <a:latin typeface="Calibri" panose="020F0502020204030204"/>
              <a:cs typeface="Calibri"/>
            </a:endParaRPr>
          </a:p>
        </p:txBody>
      </p:sp>
      <p:sp>
        <p:nvSpPr>
          <p:cNvPr id="13" name="TextBox 12">
            <a:extLst>
              <a:ext uri="{FF2B5EF4-FFF2-40B4-BE49-F238E27FC236}">
                <a16:creationId xmlns:a16="http://schemas.microsoft.com/office/drawing/2014/main" id="{ECF52011-B6F3-2B31-15F7-0441BF4FCEDF}"/>
              </a:ext>
            </a:extLst>
          </p:cNvPr>
          <p:cNvSpPr txBox="1"/>
          <p:nvPr/>
        </p:nvSpPr>
        <p:spPr>
          <a:xfrm>
            <a:off x="2415337" y="5331826"/>
            <a:ext cx="10272532" cy="1200329"/>
          </a:xfrm>
          <a:prstGeom prst="rect">
            <a:avLst/>
          </a:prstGeom>
          <a:noFill/>
        </p:spPr>
        <p:txBody>
          <a:bodyPr wrap="square">
            <a:spAutoFit/>
          </a:bodyPr>
          <a:lstStyle/>
          <a:p>
            <a:r>
              <a:rPr lang="en-AU" sz="3600" b="1" dirty="0">
                <a:solidFill>
                  <a:schemeClr val="bg1"/>
                </a:solidFill>
              </a:rPr>
              <a:t>Why don’t people do everything they can to </a:t>
            </a:r>
          </a:p>
          <a:p>
            <a:r>
              <a:rPr lang="en-AU" sz="3600" b="1" dirty="0">
                <a:solidFill>
                  <a:schemeClr val="bg1"/>
                </a:solidFill>
              </a:rPr>
              <a:t>prepare their property for bushfire season? </a:t>
            </a:r>
          </a:p>
        </p:txBody>
      </p:sp>
      <p:pic>
        <p:nvPicPr>
          <p:cNvPr id="1028" name="Picture 4" descr="Don't underestimate bushfire risk - prepare now | CFA News &amp; Media">
            <a:extLst>
              <a:ext uri="{FF2B5EF4-FFF2-40B4-BE49-F238E27FC236}">
                <a16:creationId xmlns:a16="http://schemas.microsoft.com/office/drawing/2014/main" id="{A8BBF0E4-F5AE-9B4D-67D6-9094D8D5D2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218" y="1943714"/>
            <a:ext cx="4748487" cy="3165658"/>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 descr="Meeting with solid fill">
            <a:extLst>
              <a:ext uri="{FF2B5EF4-FFF2-40B4-BE49-F238E27FC236}">
                <a16:creationId xmlns:a16="http://schemas.microsoft.com/office/drawing/2014/main" id="{3EEBCF56-3D2A-4BF1-A7C8-4D14171268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54300" y="5220609"/>
            <a:ext cx="1530408" cy="1530408"/>
          </a:xfrm>
          <a:prstGeom prst="rect">
            <a:avLst/>
          </a:prstGeom>
        </p:spPr>
      </p:pic>
    </p:spTree>
    <p:extLst>
      <p:ext uri="{BB962C8B-B14F-4D97-AF65-F5344CB8AC3E}">
        <p14:creationId xmlns:p14="http://schemas.microsoft.com/office/powerpoint/2010/main" val="3314290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nline Media 9" title="Preparing your property for fire season">
            <a:hlinkClick r:id="" action="ppaction://media"/>
            <a:extLst>
              <a:ext uri="{FF2B5EF4-FFF2-40B4-BE49-F238E27FC236}">
                <a16:creationId xmlns:a16="http://schemas.microsoft.com/office/drawing/2014/main" id="{A6B5A75E-FC4B-BB61-F36B-C1CC696EB292}"/>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611911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C2C753-3DDA-8A06-6A7D-B175A2E94A24}"/>
              </a:ext>
            </a:extLst>
          </p:cNvPr>
          <p:cNvSpPr/>
          <p:nvPr/>
        </p:nvSpPr>
        <p:spPr>
          <a:xfrm>
            <a:off x="2731625" y="2357078"/>
            <a:ext cx="8646289" cy="14119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4000" b="1" dirty="0">
                <a:solidFill>
                  <a:schemeClr val="bg1"/>
                </a:solidFill>
              </a:rPr>
              <a:t>Do you think everyone in our community is doing everything they can to prepare their property for bushfire season? </a:t>
            </a:r>
          </a:p>
        </p:txBody>
      </p:sp>
      <p:pic>
        <p:nvPicPr>
          <p:cNvPr id="2" name="Graphic 1" descr="Meeting with solid fill">
            <a:extLst>
              <a:ext uri="{FF2B5EF4-FFF2-40B4-BE49-F238E27FC236}">
                <a16:creationId xmlns:a16="http://schemas.microsoft.com/office/drawing/2014/main" id="{CF8C3A41-107F-DEC2-D37D-1D77AD75914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8769" y="2113571"/>
            <a:ext cx="1928448" cy="1928448"/>
          </a:xfrm>
          <a:prstGeom prst="rect">
            <a:avLst/>
          </a:prstGeom>
        </p:spPr>
      </p:pic>
    </p:spTree>
    <p:extLst>
      <p:ext uri="{BB962C8B-B14F-4D97-AF65-F5344CB8AC3E}">
        <p14:creationId xmlns:p14="http://schemas.microsoft.com/office/powerpoint/2010/main" val="24981920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DCCC7-0141-C850-2F34-80345CACCD7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C6B1266-B03E-8AE9-49AA-C3AC231E7DC9}"/>
              </a:ext>
            </a:extLst>
          </p:cNvPr>
          <p:cNvSpPr/>
          <p:nvPr/>
        </p:nvSpPr>
        <p:spPr>
          <a:xfrm>
            <a:off x="401291" y="2913554"/>
            <a:ext cx="7121828" cy="3553102"/>
          </a:xfrm>
          <a:prstGeom prst="rect">
            <a:avLst/>
          </a:prstGeom>
          <a:solidFill>
            <a:schemeClr val="accent4">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2">
            <a:extLst>
              <a:ext uri="{FF2B5EF4-FFF2-40B4-BE49-F238E27FC236}">
                <a16:creationId xmlns:a16="http://schemas.microsoft.com/office/drawing/2014/main" id="{E81391CD-BD4A-7724-F2C4-8E9C8F31C0A5}"/>
              </a:ext>
            </a:extLst>
          </p:cNvPr>
          <p:cNvSpPr/>
          <p:nvPr/>
        </p:nvSpPr>
        <p:spPr>
          <a:xfrm>
            <a:off x="376237" y="843506"/>
            <a:ext cx="11435615" cy="1732278"/>
          </a:xfrm>
          <a:prstGeom prst="rect">
            <a:avLst/>
          </a:prstGeom>
          <a:solidFill>
            <a:schemeClr val="accent2">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pic>
        <p:nvPicPr>
          <p:cNvPr id="11" name="Picture 10">
            <a:extLst>
              <a:ext uri="{FF2B5EF4-FFF2-40B4-BE49-F238E27FC236}">
                <a16:creationId xmlns:a16="http://schemas.microsoft.com/office/drawing/2014/main" id="{22D05ADC-1C97-ED6D-71F0-3FAED2A77FD9}"/>
              </a:ext>
            </a:extLst>
          </p:cNvPr>
          <p:cNvPicPr>
            <a:picLocks noChangeAspect="1"/>
          </p:cNvPicPr>
          <p:nvPr/>
        </p:nvPicPr>
        <p:blipFill>
          <a:blip r:embed="rId3"/>
          <a:srcRect t="3404"/>
          <a:stretch/>
        </p:blipFill>
        <p:spPr>
          <a:xfrm>
            <a:off x="7043737" y="2892038"/>
            <a:ext cx="5034777" cy="3574618"/>
          </a:xfrm>
          <a:prstGeom prst="rect">
            <a:avLst/>
          </a:prstGeom>
        </p:spPr>
      </p:pic>
      <p:sp>
        <p:nvSpPr>
          <p:cNvPr id="14" name="TextBox 13">
            <a:extLst>
              <a:ext uri="{FF2B5EF4-FFF2-40B4-BE49-F238E27FC236}">
                <a16:creationId xmlns:a16="http://schemas.microsoft.com/office/drawing/2014/main" id="{042ED4D3-BE26-7A5B-4FD4-37EC0ABF45BD}"/>
              </a:ext>
            </a:extLst>
          </p:cNvPr>
          <p:cNvSpPr txBox="1"/>
          <p:nvPr/>
        </p:nvSpPr>
        <p:spPr>
          <a:xfrm>
            <a:off x="376237" y="103644"/>
            <a:ext cx="11702277" cy="707886"/>
          </a:xfrm>
          <a:prstGeom prst="rect">
            <a:avLst/>
          </a:prstGeom>
          <a:noFill/>
        </p:spPr>
        <p:txBody>
          <a:bodyPr wrap="square">
            <a:spAutoFit/>
          </a:bodyPr>
          <a:lstStyle/>
          <a:p>
            <a:pPr algn="ctr">
              <a:spcAft>
                <a:spcPts val="1200"/>
              </a:spcAft>
            </a:pPr>
            <a:r>
              <a:rPr lang="en-AU" sz="4000" b="1" dirty="0"/>
              <a:t>TEAM CHALLENGE</a:t>
            </a:r>
            <a:endParaRPr lang="en-AU" sz="4000" dirty="0"/>
          </a:p>
        </p:txBody>
      </p:sp>
      <p:sp>
        <p:nvSpPr>
          <p:cNvPr id="15" name="TextBox 14">
            <a:extLst>
              <a:ext uri="{FF2B5EF4-FFF2-40B4-BE49-F238E27FC236}">
                <a16:creationId xmlns:a16="http://schemas.microsoft.com/office/drawing/2014/main" id="{0002CCB1-C803-0E0E-291C-62F026F408F6}"/>
              </a:ext>
            </a:extLst>
          </p:cNvPr>
          <p:cNvSpPr txBox="1"/>
          <p:nvPr/>
        </p:nvSpPr>
        <p:spPr>
          <a:xfrm>
            <a:off x="7572375" y="6423405"/>
            <a:ext cx="4506139" cy="323165"/>
          </a:xfrm>
          <a:prstGeom prst="rect">
            <a:avLst/>
          </a:prstGeom>
          <a:noFill/>
        </p:spPr>
        <p:txBody>
          <a:bodyPr wrap="square" rtlCol="0">
            <a:spAutoFit/>
          </a:bodyPr>
          <a:lstStyle/>
          <a:p>
            <a:r>
              <a:rPr lang="en-AU" sz="1500" dirty="0"/>
              <a:t>Image: Kealey, Harkaway Primary School, Class of 2021.  </a:t>
            </a:r>
          </a:p>
        </p:txBody>
      </p:sp>
      <p:sp>
        <p:nvSpPr>
          <p:cNvPr id="2" name="TextBox 1">
            <a:extLst>
              <a:ext uri="{FF2B5EF4-FFF2-40B4-BE49-F238E27FC236}">
                <a16:creationId xmlns:a16="http://schemas.microsoft.com/office/drawing/2014/main" id="{BE1C61BE-2C2E-07AF-00F6-614B8E9C4C94}"/>
              </a:ext>
            </a:extLst>
          </p:cNvPr>
          <p:cNvSpPr txBox="1"/>
          <p:nvPr/>
        </p:nvSpPr>
        <p:spPr>
          <a:xfrm>
            <a:off x="401291" y="2945530"/>
            <a:ext cx="6834024" cy="3477875"/>
          </a:xfrm>
          <a:prstGeom prst="rect">
            <a:avLst/>
          </a:prstGeom>
          <a:noFill/>
        </p:spPr>
        <p:txBody>
          <a:bodyPr wrap="square">
            <a:spAutoFit/>
          </a:bodyPr>
          <a:lstStyle/>
          <a:p>
            <a:pPr>
              <a:spcAft>
                <a:spcPts val="1200"/>
              </a:spcAft>
            </a:pPr>
            <a:r>
              <a:rPr lang="en-AU" sz="3000" dirty="0"/>
              <a:t>How can we encourage people in our community do everything they can to prepare their property for bushfire season? </a:t>
            </a:r>
          </a:p>
          <a:p>
            <a:pPr>
              <a:spcAft>
                <a:spcPts val="1200"/>
              </a:spcAft>
            </a:pPr>
            <a:r>
              <a:rPr lang="en-AU" sz="3000" dirty="0"/>
              <a:t>Your team has </a:t>
            </a:r>
            <a:r>
              <a:rPr lang="en-AU" sz="3000" b="1" dirty="0"/>
              <a:t>3 minutes </a:t>
            </a:r>
            <a:r>
              <a:rPr lang="en-AU" sz="3000" dirty="0"/>
              <a:t>to come up with one great idea that makes the most of your knowledge, skills and resources! </a:t>
            </a:r>
          </a:p>
        </p:txBody>
      </p:sp>
      <p:sp>
        <p:nvSpPr>
          <p:cNvPr id="4" name="TextBox 3">
            <a:extLst>
              <a:ext uri="{FF2B5EF4-FFF2-40B4-BE49-F238E27FC236}">
                <a16:creationId xmlns:a16="http://schemas.microsoft.com/office/drawing/2014/main" id="{D0A3329A-4E6D-2FB1-967F-922FD1AD202E}"/>
              </a:ext>
            </a:extLst>
          </p:cNvPr>
          <p:cNvSpPr txBox="1"/>
          <p:nvPr/>
        </p:nvSpPr>
        <p:spPr>
          <a:xfrm>
            <a:off x="376237" y="970981"/>
            <a:ext cx="11185259" cy="1477328"/>
          </a:xfrm>
          <a:prstGeom prst="rect">
            <a:avLst/>
          </a:prstGeom>
          <a:noFill/>
        </p:spPr>
        <p:txBody>
          <a:bodyPr wrap="square" rtlCol="0">
            <a:spAutoFit/>
          </a:bodyPr>
          <a:lstStyle/>
          <a:p>
            <a:r>
              <a:rPr lang="en-AU" sz="3000" dirty="0"/>
              <a:t>The bushfire season is approaching. The local CFA is concerned that people in our community are not doing everything they can to prepare their property for bushfire season. </a:t>
            </a:r>
          </a:p>
        </p:txBody>
      </p:sp>
    </p:spTree>
    <p:extLst>
      <p:ext uri="{BB962C8B-B14F-4D97-AF65-F5344CB8AC3E}">
        <p14:creationId xmlns:p14="http://schemas.microsoft.com/office/powerpoint/2010/main" val="41268827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B9B9EBB-4922-AEAF-7039-EB3CBB6A7614}"/>
              </a:ext>
            </a:extLst>
          </p:cNvPr>
          <p:cNvSpPr txBox="1">
            <a:spLocks/>
          </p:cNvSpPr>
          <p:nvPr/>
        </p:nvSpPr>
        <p:spPr>
          <a:xfrm>
            <a:off x="4825670" y="1336264"/>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500" b="1" dirty="0">
                <a:latin typeface="Calibri" panose="020F0502020204030204" pitchFamily="34" charset="0"/>
                <a:cs typeface="Calibri" panose="020F0502020204030204" pitchFamily="34" charset="0"/>
              </a:rPr>
              <a:t>Part 4 </a:t>
            </a:r>
          </a:p>
        </p:txBody>
      </p:sp>
      <p:sp>
        <p:nvSpPr>
          <p:cNvPr id="5" name="Content Placeholder 2">
            <a:extLst>
              <a:ext uri="{FF2B5EF4-FFF2-40B4-BE49-F238E27FC236}">
                <a16:creationId xmlns:a16="http://schemas.microsoft.com/office/drawing/2014/main" id="{8185210D-4BEC-CDD8-A1E8-5D49EF9E2D73}"/>
              </a:ext>
            </a:extLst>
          </p:cNvPr>
          <p:cNvSpPr txBox="1">
            <a:spLocks/>
          </p:cNvSpPr>
          <p:nvPr/>
        </p:nvSpPr>
        <p:spPr>
          <a:xfrm>
            <a:off x="280554" y="2166710"/>
            <a:ext cx="109658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AU" sz="10000" b="1" dirty="0">
                <a:latin typeface="Calibri" panose="020F0502020204030204" pitchFamily="34" charset="0"/>
                <a:cs typeface="Calibri" panose="020F0502020204030204" pitchFamily="34" charset="0"/>
              </a:rPr>
              <a:t>FIRE DANGER RATINGS</a:t>
            </a:r>
          </a:p>
        </p:txBody>
      </p:sp>
    </p:spTree>
    <p:extLst>
      <p:ext uri="{BB962C8B-B14F-4D97-AF65-F5344CB8AC3E}">
        <p14:creationId xmlns:p14="http://schemas.microsoft.com/office/powerpoint/2010/main" val="1484945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1949C8E3-54C3-F5CA-A10E-B54BF29BBA9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89EF9EB-B771-53E1-2D5B-6BADA359C5B0}"/>
              </a:ext>
            </a:extLst>
          </p:cNvPr>
          <p:cNvSpPr txBox="1"/>
          <p:nvPr/>
        </p:nvSpPr>
        <p:spPr>
          <a:xfrm>
            <a:off x="730644" y="268294"/>
            <a:ext cx="11461356" cy="1954381"/>
          </a:xfrm>
          <a:prstGeom prst="rect">
            <a:avLst/>
          </a:prstGeom>
          <a:noFill/>
        </p:spPr>
        <p:txBody>
          <a:bodyPr wrap="square" rtlCol="0">
            <a:spAutoFit/>
          </a:bodyPr>
          <a:lstStyle/>
          <a:p>
            <a:pPr>
              <a:defRPr/>
            </a:pPr>
            <a:r>
              <a:rPr kumimoji="0" lang="en-AU" sz="2500" b="1" i="0" u="none" strike="noStrike" kern="1200" cap="none" spc="0" normalizeH="0" baseline="0" noProof="0" dirty="0">
                <a:ln>
                  <a:noFill/>
                </a:ln>
                <a:solidFill>
                  <a:schemeClr val="bg1"/>
                </a:solidFill>
                <a:effectLst/>
                <a:uLnTx/>
                <a:uFillTx/>
                <a:latin typeface="Calibri" panose="020F0502020204030204"/>
                <a:ea typeface="+mn-ea"/>
                <a:cs typeface="+mn-cs"/>
              </a:rPr>
              <a:t>THE PROBLEM</a:t>
            </a:r>
          </a:p>
          <a:p>
            <a:pPr>
              <a:defRPr/>
            </a:pPr>
            <a:r>
              <a:rPr lang="en-AU" sz="3200" b="1" i="0" u="none" strike="noStrike" kern="1200" cap="none" spc="0" normalizeH="0" baseline="0" noProof="0" dirty="0">
                <a:ln>
                  <a:noFill/>
                </a:ln>
                <a:effectLst/>
                <a:uLnTx/>
                <a:uFillTx/>
                <a:latin typeface="Calibri" panose="020F0502020204030204"/>
                <a:cs typeface="Calibri"/>
              </a:rPr>
              <a:t>The Fire Danger Rating System provides really important information that people can use to stay safe from bushfires, but a lot of people </a:t>
            </a:r>
            <a:r>
              <a:rPr kumimoji="0" lang="en-AU" sz="3200" b="1" i="0" u="none" strike="noStrike" kern="1200" cap="none" spc="0" normalizeH="0" baseline="0" noProof="0" dirty="0">
                <a:ln>
                  <a:noFill/>
                </a:ln>
                <a:solidFill>
                  <a:prstClr val="black"/>
                </a:solidFill>
                <a:effectLst/>
                <a:uLnTx/>
                <a:uFillTx/>
                <a:latin typeface="Calibri" panose="020F0502020204030204"/>
                <a:ea typeface="+mn-ea"/>
                <a:cs typeface="+mn-cs"/>
              </a:rPr>
              <a:t>don’t know how to use it. </a:t>
            </a:r>
          </a:p>
        </p:txBody>
      </p:sp>
      <p:sp>
        <p:nvSpPr>
          <p:cNvPr id="3" name="TextBox 2">
            <a:extLst>
              <a:ext uri="{FF2B5EF4-FFF2-40B4-BE49-F238E27FC236}">
                <a16:creationId xmlns:a16="http://schemas.microsoft.com/office/drawing/2014/main" id="{40BF30D8-3795-E5A2-C0EA-A7941E20DB40}"/>
              </a:ext>
            </a:extLst>
          </p:cNvPr>
          <p:cNvSpPr txBox="1"/>
          <p:nvPr/>
        </p:nvSpPr>
        <p:spPr>
          <a:xfrm>
            <a:off x="6555179" y="3429000"/>
            <a:ext cx="5450773" cy="1846659"/>
          </a:xfrm>
          <a:prstGeom prst="rect">
            <a:avLst/>
          </a:prstGeom>
          <a:noFill/>
        </p:spPr>
        <p:txBody>
          <a:bodyPr wrap="square">
            <a:spAutoFit/>
          </a:bodyPr>
          <a:lstStyle/>
          <a:p>
            <a:r>
              <a:rPr lang="en-AU" sz="3800" b="1" dirty="0">
                <a:solidFill>
                  <a:schemeClr val="bg1"/>
                </a:solidFill>
              </a:rPr>
              <a:t>What do you know about the Australian Fire Danger Rating System? </a:t>
            </a:r>
          </a:p>
        </p:txBody>
      </p:sp>
      <p:pic>
        <p:nvPicPr>
          <p:cNvPr id="1030" name="Picture 6" descr="My Bushfire Plan WA: The Fire Danger Rating System has changed">
            <a:extLst>
              <a:ext uri="{FF2B5EF4-FFF2-40B4-BE49-F238E27FC236}">
                <a16:creationId xmlns:a16="http://schemas.microsoft.com/office/drawing/2014/main" id="{5089C58E-4D23-C4E6-1A12-EF7D481B6D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644" y="2490354"/>
            <a:ext cx="4054236" cy="4054236"/>
          </a:xfrm>
          <a:prstGeom prst="rect">
            <a:avLst/>
          </a:prstGeom>
          <a:noFill/>
          <a:extLst>
            <a:ext uri="{909E8E84-426E-40DD-AFC4-6F175D3DCCD1}">
              <a14:hiddenFill xmlns:a14="http://schemas.microsoft.com/office/drawing/2010/main">
                <a:solidFill>
                  <a:srgbClr val="FFFFFF"/>
                </a:solidFill>
              </a14:hiddenFill>
            </a:ext>
          </a:extLst>
        </p:spPr>
      </p:pic>
      <p:pic>
        <p:nvPicPr>
          <p:cNvPr id="21" name="Graphic 20" descr="Boardroom">
            <a:extLst>
              <a:ext uri="{FF2B5EF4-FFF2-40B4-BE49-F238E27FC236}">
                <a16:creationId xmlns:a16="http://schemas.microsoft.com/office/drawing/2014/main" id="{31A721DF-8A55-5F94-ED12-A59CE295DCC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097950" y="3552768"/>
            <a:ext cx="1457229" cy="1457229"/>
          </a:xfrm>
          <a:prstGeom prst="rect">
            <a:avLst/>
          </a:prstGeom>
        </p:spPr>
      </p:pic>
    </p:spTree>
    <p:extLst>
      <p:ext uri="{BB962C8B-B14F-4D97-AF65-F5344CB8AC3E}">
        <p14:creationId xmlns:p14="http://schemas.microsoft.com/office/powerpoint/2010/main" val="159082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47A52-1CAF-595A-671B-9561CB6D1A27}"/>
            </a:ext>
          </a:extLst>
        </p:cNvPr>
        <p:cNvGrpSpPr/>
        <p:nvPr/>
      </p:nvGrpSpPr>
      <p:grpSpPr>
        <a:xfrm>
          <a:off x="0" y="0"/>
          <a:ext cx="0" cy="0"/>
          <a:chOff x="0" y="0"/>
          <a:chExt cx="0" cy="0"/>
        </a:xfrm>
      </p:grpSpPr>
      <p:pic>
        <p:nvPicPr>
          <p:cNvPr id="3" name="Online Media 2" title="Understanding Fire Weather">
            <a:hlinkClick r:id="" action="ppaction://media"/>
            <a:extLst>
              <a:ext uri="{FF2B5EF4-FFF2-40B4-BE49-F238E27FC236}">
                <a16:creationId xmlns:a16="http://schemas.microsoft.com/office/drawing/2014/main" id="{F893F63B-B487-F3E5-83A7-5ABACBED280B}"/>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758023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58E33-6B36-0671-5D59-DA2BDC6050EE}"/>
            </a:ext>
          </a:extLst>
        </p:cNvPr>
        <p:cNvGrpSpPr/>
        <p:nvPr/>
      </p:nvGrpSpPr>
      <p:grpSpPr>
        <a:xfrm>
          <a:off x="0" y="0"/>
          <a:ext cx="0" cy="0"/>
          <a:chOff x="0" y="0"/>
          <a:chExt cx="0" cy="0"/>
        </a:xfrm>
      </p:grpSpPr>
      <p:pic>
        <p:nvPicPr>
          <p:cNvPr id="38" name="Picture 37">
            <a:extLst>
              <a:ext uri="{FF2B5EF4-FFF2-40B4-BE49-F238E27FC236}">
                <a16:creationId xmlns:a16="http://schemas.microsoft.com/office/drawing/2014/main" id="{056A871F-CD6C-2387-D564-6EF8771C95FB}"/>
              </a:ext>
            </a:extLst>
          </p:cNvPr>
          <p:cNvPicPr>
            <a:picLocks noChangeAspect="1"/>
          </p:cNvPicPr>
          <p:nvPr/>
        </p:nvPicPr>
        <p:blipFill>
          <a:blip r:embed="rId3"/>
          <a:srcRect l="39635" t="52046" r="52911" b="32669"/>
          <a:stretch/>
        </p:blipFill>
        <p:spPr>
          <a:xfrm>
            <a:off x="4865332" y="5913629"/>
            <a:ext cx="720420" cy="830997"/>
          </a:xfrm>
          <a:prstGeom prst="rect">
            <a:avLst/>
          </a:prstGeom>
          <a:solidFill>
            <a:schemeClr val="accent4"/>
          </a:solidFill>
        </p:spPr>
      </p:pic>
      <p:sp>
        <p:nvSpPr>
          <p:cNvPr id="20" name="TextBox 19">
            <a:extLst>
              <a:ext uri="{FF2B5EF4-FFF2-40B4-BE49-F238E27FC236}">
                <a16:creationId xmlns:a16="http://schemas.microsoft.com/office/drawing/2014/main" id="{F4E7C2C6-EC99-8950-83D0-6EBA6ADBF695}"/>
              </a:ext>
            </a:extLst>
          </p:cNvPr>
          <p:cNvSpPr txBox="1"/>
          <p:nvPr/>
        </p:nvSpPr>
        <p:spPr>
          <a:xfrm>
            <a:off x="7883172" y="5976239"/>
            <a:ext cx="1734056" cy="830997"/>
          </a:xfrm>
          <a:prstGeom prst="rect">
            <a:avLst/>
          </a:prstGeom>
          <a:noFill/>
        </p:spPr>
        <p:txBody>
          <a:bodyPr wrap="square">
            <a:spAutoFit/>
          </a:bodyPr>
          <a:lstStyle/>
          <a:p>
            <a:r>
              <a:rPr lang="en-US" sz="1600" b="1" dirty="0"/>
              <a:t>Avoiding bushfire risk areas is your safest option.</a:t>
            </a:r>
          </a:p>
        </p:txBody>
      </p:sp>
      <p:pic>
        <p:nvPicPr>
          <p:cNvPr id="4" name="Picture 2" descr="AFDRS new ratings">
            <a:extLst>
              <a:ext uri="{FF2B5EF4-FFF2-40B4-BE49-F238E27FC236}">
                <a16:creationId xmlns:a16="http://schemas.microsoft.com/office/drawing/2014/main" id="{4A47E27B-FD1B-D1A8-DEDF-3255254C5C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48438"/>
          <a:stretch/>
        </p:blipFill>
        <p:spPr bwMode="auto">
          <a:xfrm>
            <a:off x="944555" y="58031"/>
            <a:ext cx="3026888" cy="1518505"/>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BB943EA7-9213-1CE5-B2B2-9E6AC8AC5232}"/>
              </a:ext>
            </a:extLst>
          </p:cNvPr>
          <p:cNvSpPr txBox="1"/>
          <p:nvPr/>
        </p:nvSpPr>
        <p:spPr>
          <a:xfrm>
            <a:off x="3971443" y="247603"/>
            <a:ext cx="7439374" cy="1200329"/>
          </a:xfrm>
          <a:prstGeom prst="rect">
            <a:avLst/>
          </a:prstGeom>
          <a:noFill/>
        </p:spPr>
        <p:txBody>
          <a:bodyPr wrap="square" rtlCol="0">
            <a:spAutoFit/>
          </a:bodyPr>
          <a:lstStyle/>
          <a:p>
            <a:r>
              <a:rPr lang="en-AU" sz="2400" b="1" dirty="0">
                <a:latin typeface="Aptos" panose="020B0004020202020204" pitchFamily="34" charset="0"/>
              </a:rPr>
              <a:t>Fire Danger Ratings tell us: </a:t>
            </a:r>
          </a:p>
          <a:p>
            <a:pPr marL="342900" indent="-342900">
              <a:buFont typeface="Arial" panose="020B0604020202020204" pitchFamily="34" charset="0"/>
              <a:buChar char="•"/>
            </a:pPr>
            <a:r>
              <a:rPr lang="en-AU" sz="2400" b="1" dirty="0">
                <a:latin typeface="Aptos" panose="020B0004020202020204" pitchFamily="34" charset="0"/>
              </a:rPr>
              <a:t>how dangerous a bushfire will be, </a:t>
            </a:r>
            <a:r>
              <a:rPr lang="en-AU" sz="2400" b="1" u="sng" dirty="0">
                <a:latin typeface="Aptos" panose="020B0004020202020204" pitchFamily="34" charset="0"/>
              </a:rPr>
              <a:t>IF</a:t>
            </a:r>
            <a:r>
              <a:rPr lang="en-AU" sz="2400" b="1" dirty="0">
                <a:latin typeface="Aptos" panose="020B0004020202020204" pitchFamily="34" charset="0"/>
              </a:rPr>
              <a:t> a fire starts</a:t>
            </a:r>
          </a:p>
          <a:p>
            <a:pPr marL="342900" indent="-342900">
              <a:buFont typeface="Arial" panose="020B0604020202020204" pitchFamily="34" charset="0"/>
              <a:buChar char="•"/>
            </a:pPr>
            <a:r>
              <a:rPr lang="en-AU" sz="2400" b="1" dirty="0">
                <a:latin typeface="Aptos" panose="020B0004020202020204" pitchFamily="34" charset="0"/>
              </a:rPr>
              <a:t>what we need to do to stay safe</a:t>
            </a:r>
          </a:p>
        </p:txBody>
      </p:sp>
      <p:sp>
        <p:nvSpPr>
          <p:cNvPr id="9" name="Rectangle: Rounded Corners 8">
            <a:extLst>
              <a:ext uri="{FF2B5EF4-FFF2-40B4-BE49-F238E27FC236}">
                <a16:creationId xmlns:a16="http://schemas.microsoft.com/office/drawing/2014/main" id="{C01A0008-9B8F-B9DE-9A89-2841D34F0763}"/>
              </a:ext>
            </a:extLst>
          </p:cNvPr>
          <p:cNvSpPr/>
          <p:nvPr/>
        </p:nvSpPr>
        <p:spPr>
          <a:xfrm>
            <a:off x="2605055" y="2270482"/>
            <a:ext cx="2217127" cy="1556293"/>
          </a:xfrm>
          <a:prstGeom prst="roundRect">
            <a:avLst/>
          </a:prstGeom>
          <a:solidFill>
            <a:schemeClr val="bg1"/>
          </a:solidFill>
          <a:ln w="3492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en-AU" b="1" dirty="0">
                <a:solidFill>
                  <a:schemeClr val="tx1"/>
                </a:solidFill>
              </a:rPr>
              <a:t>If a bushfire starts, it can probably be controlled.</a:t>
            </a:r>
          </a:p>
        </p:txBody>
      </p:sp>
      <p:sp>
        <p:nvSpPr>
          <p:cNvPr id="11" name="Rectangle: Rounded Corners 10">
            <a:extLst>
              <a:ext uri="{FF2B5EF4-FFF2-40B4-BE49-F238E27FC236}">
                <a16:creationId xmlns:a16="http://schemas.microsoft.com/office/drawing/2014/main" id="{5F07063B-596C-483E-4D8B-80CD0152CAFF}"/>
              </a:ext>
            </a:extLst>
          </p:cNvPr>
          <p:cNvSpPr/>
          <p:nvPr/>
        </p:nvSpPr>
        <p:spPr>
          <a:xfrm>
            <a:off x="4988102" y="2264521"/>
            <a:ext cx="2215793" cy="1554420"/>
          </a:xfrm>
          <a:prstGeom prst="roundRect">
            <a:avLst/>
          </a:prstGeom>
          <a:solidFill>
            <a:schemeClr val="bg1"/>
          </a:solidFill>
          <a:ln w="34925">
            <a:solidFill>
              <a:srgbClr val="FFD44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en-AU" b="1" dirty="0">
                <a:solidFill>
                  <a:schemeClr val="tx1"/>
                </a:solidFill>
              </a:rPr>
              <a:t>If a bushfire starts, it could spread and it might be dangerous. </a:t>
            </a:r>
          </a:p>
        </p:txBody>
      </p:sp>
      <p:sp>
        <p:nvSpPr>
          <p:cNvPr id="19" name="Rectangle: Rounded Corners 18">
            <a:extLst>
              <a:ext uri="{FF2B5EF4-FFF2-40B4-BE49-F238E27FC236}">
                <a16:creationId xmlns:a16="http://schemas.microsoft.com/office/drawing/2014/main" id="{4CFD53F7-E381-599C-97B6-B95135E03692}"/>
              </a:ext>
            </a:extLst>
          </p:cNvPr>
          <p:cNvSpPr/>
          <p:nvPr/>
        </p:nvSpPr>
        <p:spPr>
          <a:xfrm>
            <a:off x="7407127" y="2287165"/>
            <a:ext cx="2215793" cy="1564802"/>
          </a:xfrm>
          <a:prstGeom prst="roundRect">
            <a:avLst/>
          </a:prstGeom>
          <a:solidFill>
            <a:schemeClr val="bg1"/>
          </a:solidFill>
          <a:ln w="3492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en-AU" b="1" dirty="0">
                <a:solidFill>
                  <a:schemeClr val="tx1"/>
                </a:solidFill>
              </a:rPr>
              <a:t>If a bushfire starts, it will spread quickly and it will be dangerous. </a:t>
            </a:r>
          </a:p>
        </p:txBody>
      </p:sp>
      <p:sp>
        <p:nvSpPr>
          <p:cNvPr id="23" name="Rectangle: Rounded Corners 22">
            <a:extLst>
              <a:ext uri="{FF2B5EF4-FFF2-40B4-BE49-F238E27FC236}">
                <a16:creationId xmlns:a16="http://schemas.microsoft.com/office/drawing/2014/main" id="{A73006C0-C925-1EB9-7DDD-5E8A4C837144}"/>
              </a:ext>
            </a:extLst>
          </p:cNvPr>
          <p:cNvSpPr/>
          <p:nvPr/>
        </p:nvSpPr>
        <p:spPr>
          <a:xfrm>
            <a:off x="9834329" y="2279331"/>
            <a:ext cx="2215793" cy="1564802"/>
          </a:xfrm>
          <a:prstGeom prst="roundRect">
            <a:avLst/>
          </a:prstGeom>
          <a:solidFill>
            <a:schemeClr val="bg1"/>
          </a:solidFill>
          <a:ln w="34925">
            <a:solidFill>
              <a:srgbClr val="B40000"/>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en-AU" b="1" dirty="0">
                <a:solidFill>
                  <a:schemeClr val="tx1"/>
                </a:solidFill>
              </a:rPr>
              <a:t>If a bushfire starts, it will spread very quickly and it will be extremely dangerous. </a:t>
            </a:r>
          </a:p>
        </p:txBody>
      </p:sp>
      <p:sp>
        <p:nvSpPr>
          <p:cNvPr id="24" name="Rectangle 23">
            <a:extLst>
              <a:ext uri="{FF2B5EF4-FFF2-40B4-BE49-F238E27FC236}">
                <a16:creationId xmlns:a16="http://schemas.microsoft.com/office/drawing/2014/main" id="{A4BB1A82-B962-E547-AE0B-A67DB1D924DB}"/>
              </a:ext>
            </a:extLst>
          </p:cNvPr>
          <p:cNvSpPr/>
          <p:nvPr/>
        </p:nvSpPr>
        <p:spPr>
          <a:xfrm>
            <a:off x="2606390" y="1708538"/>
            <a:ext cx="2215793" cy="486137"/>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2500" b="1" dirty="0">
                <a:solidFill>
                  <a:schemeClr val="tx1"/>
                </a:solidFill>
              </a:rPr>
              <a:t>MODERATE</a:t>
            </a:r>
          </a:p>
        </p:txBody>
      </p:sp>
      <p:sp>
        <p:nvSpPr>
          <p:cNvPr id="25" name="Rectangle 24">
            <a:extLst>
              <a:ext uri="{FF2B5EF4-FFF2-40B4-BE49-F238E27FC236}">
                <a16:creationId xmlns:a16="http://schemas.microsoft.com/office/drawing/2014/main" id="{860768C8-C817-88FE-C2B0-452BF9C66E95}"/>
              </a:ext>
            </a:extLst>
          </p:cNvPr>
          <p:cNvSpPr/>
          <p:nvPr/>
        </p:nvSpPr>
        <p:spPr>
          <a:xfrm>
            <a:off x="4988102" y="1717219"/>
            <a:ext cx="2215793" cy="486137"/>
          </a:xfrm>
          <a:prstGeom prst="rect">
            <a:avLst/>
          </a:prstGeom>
          <a:solidFill>
            <a:srgbClr val="FFD4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2500" b="1" dirty="0">
                <a:solidFill>
                  <a:schemeClr val="tx1"/>
                </a:solidFill>
              </a:rPr>
              <a:t>HIGH</a:t>
            </a:r>
          </a:p>
        </p:txBody>
      </p:sp>
      <p:sp>
        <p:nvSpPr>
          <p:cNvPr id="26" name="Rectangle 25">
            <a:extLst>
              <a:ext uri="{FF2B5EF4-FFF2-40B4-BE49-F238E27FC236}">
                <a16:creationId xmlns:a16="http://schemas.microsoft.com/office/drawing/2014/main" id="{F498C359-C884-42EE-F5A5-661C191E10D9}"/>
              </a:ext>
            </a:extLst>
          </p:cNvPr>
          <p:cNvSpPr/>
          <p:nvPr/>
        </p:nvSpPr>
        <p:spPr>
          <a:xfrm>
            <a:off x="7407128" y="1724945"/>
            <a:ext cx="2215793" cy="48613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2500" b="1" dirty="0">
                <a:solidFill>
                  <a:schemeClr val="tx1"/>
                </a:solidFill>
              </a:rPr>
              <a:t>EXTREME</a:t>
            </a:r>
          </a:p>
        </p:txBody>
      </p:sp>
      <p:sp>
        <p:nvSpPr>
          <p:cNvPr id="27" name="Rectangle 26">
            <a:extLst>
              <a:ext uri="{FF2B5EF4-FFF2-40B4-BE49-F238E27FC236}">
                <a16:creationId xmlns:a16="http://schemas.microsoft.com/office/drawing/2014/main" id="{B7FBE1E4-347B-43D3-88F5-D71AAC8AE26B}"/>
              </a:ext>
            </a:extLst>
          </p:cNvPr>
          <p:cNvSpPr/>
          <p:nvPr/>
        </p:nvSpPr>
        <p:spPr>
          <a:xfrm>
            <a:off x="9834329" y="1718393"/>
            <a:ext cx="2215793" cy="486137"/>
          </a:xfrm>
          <a:prstGeom prst="rect">
            <a:avLst/>
          </a:prstGeom>
          <a:solidFill>
            <a:srgbClr val="B4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2500" b="1" dirty="0">
                <a:solidFill>
                  <a:schemeClr val="tx1"/>
                </a:solidFill>
              </a:rPr>
              <a:t>CATASTROPHIC</a:t>
            </a:r>
          </a:p>
        </p:txBody>
      </p:sp>
      <p:sp>
        <p:nvSpPr>
          <p:cNvPr id="28" name="Rectangle: Rounded Corners 27">
            <a:extLst>
              <a:ext uri="{FF2B5EF4-FFF2-40B4-BE49-F238E27FC236}">
                <a16:creationId xmlns:a16="http://schemas.microsoft.com/office/drawing/2014/main" id="{31581404-F51A-F681-C769-0C2DA0BB843B}"/>
              </a:ext>
            </a:extLst>
          </p:cNvPr>
          <p:cNvSpPr/>
          <p:nvPr/>
        </p:nvSpPr>
        <p:spPr>
          <a:xfrm>
            <a:off x="2605055" y="3949900"/>
            <a:ext cx="2217127" cy="883078"/>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600" b="1" dirty="0">
                <a:solidFill>
                  <a:schemeClr val="tx1"/>
                </a:solidFill>
              </a:rPr>
              <a:t>PLAN AND PREPARE. </a:t>
            </a:r>
          </a:p>
        </p:txBody>
      </p:sp>
      <p:sp>
        <p:nvSpPr>
          <p:cNvPr id="29" name="Rectangle: Rounded Corners 28">
            <a:extLst>
              <a:ext uri="{FF2B5EF4-FFF2-40B4-BE49-F238E27FC236}">
                <a16:creationId xmlns:a16="http://schemas.microsoft.com/office/drawing/2014/main" id="{10CF96F3-F04B-41BF-8C2F-91861E7E8AB4}"/>
              </a:ext>
            </a:extLst>
          </p:cNvPr>
          <p:cNvSpPr/>
          <p:nvPr/>
        </p:nvSpPr>
        <p:spPr>
          <a:xfrm>
            <a:off x="4988102" y="3949900"/>
            <a:ext cx="2215792" cy="883078"/>
          </a:xfrm>
          <a:prstGeom prst="roundRect">
            <a:avLst/>
          </a:prstGeom>
          <a:solidFill>
            <a:srgbClr val="FFD4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600" b="1" dirty="0">
                <a:solidFill>
                  <a:schemeClr val="tx1"/>
                </a:solidFill>
              </a:rPr>
              <a:t>BE READY TO ACT.</a:t>
            </a:r>
          </a:p>
        </p:txBody>
      </p:sp>
      <p:sp>
        <p:nvSpPr>
          <p:cNvPr id="30" name="Rectangle: Rounded Corners 29">
            <a:extLst>
              <a:ext uri="{FF2B5EF4-FFF2-40B4-BE49-F238E27FC236}">
                <a16:creationId xmlns:a16="http://schemas.microsoft.com/office/drawing/2014/main" id="{57956D1D-AEC2-CB46-39B3-3B9418EA2E39}"/>
              </a:ext>
            </a:extLst>
          </p:cNvPr>
          <p:cNvSpPr/>
          <p:nvPr/>
        </p:nvSpPr>
        <p:spPr>
          <a:xfrm>
            <a:off x="7405795" y="3975091"/>
            <a:ext cx="2215794" cy="883079"/>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600" b="1" dirty="0">
                <a:solidFill>
                  <a:schemeClr val="tx1"/>
                </a:solidFill>
              </a:rPr>
              <a:t>TAKE ACTION NOW TO PROTECT LIFE AND PROPERTY.</a:t>
            </a:r>
          </a:p>
        </p:txBody>
      </p:sp>
      <p:sp>
        <p:nvSpPr>
          <p:cNvPr id="31" name="Rectangle: Rounded Corners 30">
            <a:extLst>
              <a:ext uri="{FF2B5EF4-FFF2-40B4-BE49-F238E27FC236}">
                <a16:creationId xmlns:a16="http://schemas.microsoft.com/office/drawing/2014/main" id="{9EC4D722-6D3C-BD6A-C6A4-567BA60F216D}"/>
              </a:ext>
            </a:extLst>
          </p:cNvPr>
          <p:cNvSpPr/>
          <p:nvPr/>
        </p:nvSpPr>
        <p:spPr>
          <a:xfrm>
            <a:off x="9834328" y="3975090"/>
            <a:ext cx="2215793" cy="883079"/>
          </a:xfrm>
          <a:prstGeom prst="roundRect">
            <a:avLst/>
          </a:prstGeom>
          <a:solidFill>
            <a:srgbClr val="B4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600" b="1" dirty="0">
                <a:solidFill>
                  <a:schemeClr val="tx1"/>
                </a:solidFill>
              </a:rPr>
              <a:t>FOR YOUR SURVIVAL, LEAVE BUSHFIRE RISK AREAS. </a:t>
            </a:r>
          </a:p>
        </p:txBody>
      </p:sp>
      <p:sp>
        <p:nvSpPr>
          <p:cNvPr id="2" name="Rectangle 1">
            <a:extLst>
              <a:ext uri="{FF2B5EF4-FFF2-40B4-BE49-F238E27FC236}">
                <a16:creationId xmlns:a16="http://schemas.microsoft.com/office/drawing/2014/main" id="{9BD71679-B323-C863-70EE-3257F199E6DA}"/>
              </a:ext>
            </a:extLst>
          </p:cNvPr>
          <p:cNvSpPr/>
          <p:nvPr/>
        </p:nvSpPr>
        <p:spPr>
          <a:xfrm>
            <a:off x="204685" y="1708538"/>
            <a:ext cx="2215793" cy="477352"/>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2500" b="1" dirty="0">
                <a:solidFill>
                  <a:schemeClr val="tx1"/>
                </a:solidFill>
              </a:rPr>
              <a:t>NO RATING</a:t>
            </a:r>
          </a:p>
        </p:txBody>
      </p:sp>
      <p:sp>
        <p:nvSpPr>
          <p:cNvPr id="3" name="Rectangle: Rounded Corners 2">
            <a:extLst>
              <a:ext uri="{FF2B5EF4-FFF2-40B4-BE49-F238E27FC236}">
                <a16:creationId xmlns:a16="http://schemas.microsoft.com/office/drawing/2014/main" id="{6EF197AB-BAE4-1143-D963-2BB3350FF12C}"/>
              </a:ext>
            </a:extLst>
          </p:cNvPr>
          <p:cNvSpPr/>
          <p:nvPr/>
        </p:nvSpPr>
        <p:spPr>
          <a:xfrm>
            <a:off x="184694" y="2270482"/>
            <a:ext cx="2217127" cy="1556293"/>
          </a:xfrm>
          <a:prstGeom prst="roundRect">
            <a:avLst/>
          </a:prstGeom>
          <a:solidFill>
            <a:schemeClr val="bg1"/>
          </a:solidFill>
          <a:ln w="349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en-AU" b="1" dirty="0">
                <a:solidFill>
                  <a:schemeClr val="tx1"/>
                </a:solidFill>
              </a:rPr>
              <a:t>It is very unlikely that a dangerous bushfire will occur. </a:t>
            </a:r>
          </a:p>
        </p:txBody>
      </p:sp>
      <p:sp>
        <p:nvSpPr>
          <p:cNvPr id="5" name="Rectangle: Rounded Corners 4">
            <a:extLst>
              <a:ext uri="{FF2B5EF4-FFF2-40B4-BE49-F238E27FC236}">
                <a16:creationId xmlns:a16="http://schemas.microsoft.com/office/drawing/2014/main" id="{EFE3B835-9A30-1FDE-AB6E-6B79307BBF16}"/>
              </a:ext>
            </a:extLst>
          </p:cNvPr>
          <p:cNvSpPr/>
          <p:nvPr/>
        </p:nvSpPr>
        <p:spPr>
          <a:xfrm>
            <a:off x="184693" y="3949899"/>
            <a:ext cx="2217127" cy="883078"/>
          </a:xfrm>
          <a:prstGeom prst="round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600" b="1" dirty="0">
                <a:solidFill>
                  <a:schemeClr val="tx1"/>
                </a:solidFill>
              </a:rPr>
              <a:t>NO ACTION REQUIRED.</a:t>
            </a:r>
          </a:p>
        </p:txBody>
      </p:sp>
      <p:pic>
        <p:nvPicPr>
          <p:cNvPr id="6" name="Picture 5">
            <a:extLst>
              <a:ext uri="{FF2B5EF4-FFF2-40B4-BE49-F238E27FC236}">
                <a16:creationId xmlns:a16="http://schemas.microsoft.com/office/drawing/2014/main" id="{01995140-2390-396F-34EA-971B55BF4CC2}"/>
              </a:ext>
            </a:extLst>
          </p:cNvPr>
          <p:cNvPicPr>
            <a:picLocks noChangeAspect="1"/>
          </p:cNvPicPr>
          <p:nvPr/>
        </p:nvPicPr>
        <p:blipFill>
          <a:blip r:embed="rId5">
            <a:extLst>
              <a:ext uri="{28A0092B-C50C-407E-A947-70E740481C1C}">
                <a14:useLocalDpi xmlns:a14="http://schemas.microsoft.com/office/drawing/2010/main" val="0"/>
              </a:ext>
            </a:extLst>
          </a:blip>
          <a:srcRect l="5328" t="37557" r="78555" b="47704"/>
          <a:stretch/>
        </p:blipFill>
        <p:spPr>
          <a:xfrm>
            <a:off x="9748601" y="4883474"/>
            <a:ext cx="551129" cy="677865"/>
          </a:xfrm>
          <a:prstGeom prst="rect">
            <a:avLst/>
          </a:prstGeom>
        </p:spPr>
      </p:pic>
      <p:pic>
        <p:nvPicPr>
          <p:cNvPr id="8" name="Picture 7">
            <a:extLst>
              <a:ext uri="{FF2B5EF4-FFF2-40B4-BE49-F238E27FC236}">
                <a16:creationId xmlns:a16="http://schemas.microsoft.com/office/drawing/2014/main" id="{4E419A49-3520-EF2C-069B-4E59A5A9A556}"/>
              </a:ext>
            </a:extLst>
          </p:cNvPr>
          <p:cNvPicPr>
            <a:picLocks noChangeAspect="1"/>
          </p:cNvPicPr>
          <p:nvPr/>
        </p:nvPicPr>
        <p:blipFill>
          <a:blip r:embed="rId6">
            <a:extLst>
              <a:ext uri="{28A0092B-C50C-407E-A947-70E740481C1C}">
                <a14:useLocalDpi xmlns:a14="http://schemas.microsoft.com/office/drawing/2010/main" val="0"/>
              </a:ext>
            </a:extLst>
          </a:blip>
          <a:srcRect l="54479" t="64484" r="39050" b="25376"/>
          <a:stretch/>
        </p:blipFill>
        <p:spPr>
          <a:xfrm>
            <a:off x="2581705" y="4985895"/>
            <a:ext cx="661204" cy="582868"/>
          </a:xfrm>
          <a:prstGeom prst="rect">
            <a:avLst/>
          </a:prstGeom>
        </p:spPr>
      </p:pic>
      <p:pic>
        <p:nvPicPr>
          <p:cNvPr id="10" name="Graphic 9" descr="Suburban scene">
            <a:extLst>
              <a:ext uri="{FF2B5EF4-FFF2-40B4-BE49-F238E27FC236}">
                <a16:creationId xmlns:a16="http://schemas.microsoft.com/office/drawing/2014/main" id="{B90CBDD8-2708-956C-C94B-BB31CD45AC9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566313" y="5947497"/>
            <a:ext cx="622588" cy="622588"/>
          </a:xfrm>
          <a:prstGeom prst="rect">
            <a:avLst/>
          </a:prstGeom>
        </p:spPr>
      </p:pic>
      <p:sp>
        <p:nvSpPr>
          <p:cNvPr id="12" name="TextBox 11">
            <a:extLst>
              <a:ext uri="{FF2B5EF4-FFF2-40B4-BE49-F238E27FC236}">
                <a16:creationId xmlns:a16="http://schemas.microsoft.com/office/drawing/2014/main" id="{58988B10-008A-89AF-BD9C-27B010639D9B}"/>
              </a:ext>
            </a:extLst>
          </p:cNvPr>
          <p:cNvSpPr txBox="1"/>
          <p:nvPr/>
        </p:nvSpPr>
        <p:spPr>
          <a:xfrm>
            <a:off x="3155960" y="4904904"/>
            <a:ext cx="1630967" cy="830997"/>
          </a:xfrm>
          <a:prstGeom prst="rect">
            <a:avLst/>
          </a:prstGeom>
          <a:noFill/>
        </p:spPr>
        <p:txBody>
          <a:bodyPr wrap="square" rtlCol="0">
            <a:spAutoFit/>
          </a:bodyPr>
          <a:lstStyle/>
          <a:p>
            <a:r>
              <a:rPr lang="en-AU" sz="1600" b="1" dirty="0"/>
              <a:t>Make a bushfire plan with your family.  </a:t>
            </a:r>
          </a:p>
        </p:txBody>
      </p:sp>
      <p:sp>
        <p:nvSpPr>
          <p:cNvPr id="13" name="TextBox 12">
            <a:extLst>
              <a:ext uri="{FF2B5EF4-FFF2-40B4-BE49-F238E27FC236}">
                <a16:creationId xmlns:a16="http://schemas.microsoft.com/office/drawing/2014/main" id="{89DF9388-C673-34A4-ADA7-4B4A3B0421C2}"/>
              </a:ext>
            </a:extLst>
          </p:cNvPr>
          <p:cNvSpPr txBox="1"/>
          <p:nvPr/>
        </p:nvSpPr>
        <p:spPr>
          <a:xfrm>
            <a:off x="3147351" y="5896886"/>
            <a:ext cx="1522965" cy="830997"/>
          </a:xfrm>
          <a:prstGeom prst="rect">
            <a:avLst/>
          </a:prstGeom>
          <a:noFill/>
        </p:spPr>
        <p:txBody>
          <a:bodyPr wrap="square" rtlCol="0">
            <a:spAutoFit/>
          </a:bodyPr>
          <a:lstStyle/>
          <a:p>
            <a:r>
              <a:rPr lang="en-AU" sz="1600" b="1" dirty="0"/>
              <a:t>Prepare your property for bushfire. </a:t>
            </a:r>
          </a:p>
        </p:txBody>
      </p:sp>
      <p:sp>
        <p:nvSpPr>
          <p:cNvPr id="14" name="TextBox 13">
            <a:extLst>
              <a:ext uri="{FF2B5EF4-FFF2-40B4-BE49-F238E27FC236}">
                <a16:creationId xmlns:a16="http://schemas.microsoft.com/office/drawing/2014/main" id="{A65D3865-BEA1-804F-8300-01A4FBB2B724}"/>
              </a:ext>
            </a:extLst>
          </p:cNvPr>
          <p:cNvSpPr txBox="1"/>
          <p:nvPr/>
        </p:nvSpPr>
        <p:spPr>
          <a:xfrm>
            <a:off x="5467157" y="5976239"/>
            <a:ext cx="1867840" cy="830997"/>
          </a:xfrm>
          <a:prstGeom prst="rect">
            <a:avLst/>
          </a:prstGeom>
          <a:noFill/>
        </p:spPr>
        <p:txBody>
          <a:bodyPr wrap="square" rtlCol="0">
            <a:spAutoFit/>
          </a:bodyPr>
          <a:lstStyle/>
          <a:p>
            <a:r>
              <a:rPr lang="en-AU" sz="1600" b="1" dirty="0"/>
              <a:t>Be alert for bushfires in your area. </a:t>
            </a:r>
          </a:p>
        </p:txBody>
      </p:sp>
      <p:pic>
        <p:nvPicPr>
          <p:cNvPr id="15" name="Graphic 14" descr="Customer review">
            <a:extLst>
              <a:ext uri="{FF2B5EF4-FFF2-40B4-BE49-F238E27FC236}">
                <a16:creationId xmlns:a16="http://schemas.microsoft.com/office/drawing/2014/main" id="{D3D5037E-6FED-2AC9-4AFE-7B9A76D38B9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914605" y="5021145"/>
            <a:ext cx="627472" cy="627472"/>
          </a:xfrm>
          <a:prstGeom prst="rect">
            <a:avLst/>
          </a:prstGeom>
        </p:spPr>
      </p:pic>
      <p:sp>
        <p:nvSpPr>
          <p:cNvPr id="16" name="TextBox 15">
            <a:extLst>
              <a:ext uri="{FF2B5EF4-FFF2-40B4-BE49-F238E27FC236}">
                <a16:creationId xmlns:a16="http://schemas.microsoft.com/office/drawing/2014/main" id="{87B29542-E958-092A-9184-8DB9C2A3C2B4}"/>
              </a:ext>
            </a:extLst>
          </p:cNvPr>
          <p:cNvSpPr txBox="1"/>
          <p:nvPr/>
        </p:nvSpPr>
        <p:spPr>
          <a:xfrm>
            <a:off x="5487489" y="4891308"/>
            <a:ext cx="1810166" cy="1077218"/>
          </a:xfrm>
          <a:prstGeom prst="rect">
            <a:avLst/>
          </a:prstGeom>
          <a:noFill/>
        </p:spPr>
        <p:txBody>
          <a:bodyPr wrap="square" rtlCol="0">
            <a:spAutoFit/>
          </a:bodyPr>
          <a:lstStyle/>
          <a:p>
            <a:r>
              <a:rPr lang="en-AU" sz="1600" b="1" dirty="0"/>
              <a:t>Decide what you will do if there is a fire and be ready to act. </a:t>
            </a:r>
          </a:p>
        </p:txBody>
      </p:sp>
      <p:sp>
        <p:nvSpPr>
          <p:cNvPr id="17" name="TextBox 16">
            <a:extLst>
              <a:ext uri="{FF2B5EF4-FFF2-40B4-BE49-F238E27FC236}">
                <a16:creationId xmlns:a16="http://schemas.microsoft.com/office/drawing/2014/main" id="{0A6A8EEB-827D-8736-A8D3-9B8CF9A120D2}"/>
              </a:ext>
            </a:extLst>
          </p:cNvPr>
          <p:cNvSpPr txBox="1"/>
          <p:nvPr/>
        </p:nvSpPr>
        <p:spPr>
          <a:xfrm>
            <a:off x="7856206" y="4891308"/>
            <a:ext cx="1930837" cy="1077218"/>
          </a:xfrm>
          <a:prstGeom prst="rect">
            <a:avLst/>
          </a:prstGeom>
          <a:noFill/>
        </p:spPr>
        <p:txBody>
          <a:bodyPr wrap="square" rtlCol="0">
            <a:spAutoFit/>
          </a:bodyPr>
          <a:lstStyle/>
          <a:p>
            <a:r>
              <a:rPr lang="en-AU" sz="1600" b="1" dirty="0"/>
              <a:t>Check your bushfire </a:t>
            </a:r>
          </a:p>
          <a:p>
            <a:r>
              <a:rPr lang="en-AU" sz="1600" b="1" dirty="0"/>
              <a:t>plan and make sure your property is prepared. </a:t>
            </a:r>
          </a:p>
        </p:txBody>
      </p:sp>
      <p:pic>
        <p:nvPicPr>
          <p:cNvPr id="18" name="Graphic 17" descr="Checklist RTL">
            <a:extLst>
              <a:ext uri="{FF2B5EF4-FFF2-40B4-BE49-F238E27FC236}">
                <a16:creationId xmlns:a16="http://schemas.microsoft.com/office/drawing/2014/main" id="{A98BAC57-AAC9-AF8C-A8D4-544A0B346A7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343558" y="4968601"/>
            <a:ext cx="551129" cy="551129"/>
          </a:xfrm>
          <a:prstGeom prst="rect">
            <a:avLst/>
          </a:prstGeom>
        </p:spPr>
      </p:pic>
      <p:sp>
        <p:nvSpPr>
          <p:cNvPr id="21" name="TextBox 20">
            <a:extLst>
              <a:ext uri="{FF2B5EF4-FFF2-40B4-BE49-F238E27FC236}">
                <a16:creationId xmlns:a16="http://schemas.microsoft.com/office/drawing/2014/main" id="{FEA97DCF-7AFE-B149-81DE-B438B03E4E5C}"/>
              </a:ext>
            </a:extLst>
          </p:cNvPr>
          <p:cNvSpPr txBox="1"/>
          <p:nvPr/>
        </p:nvSpPr>
        <p:spPr>
          <a:xfrm>
            <a:off x="10276366" y="4904904"/>
            <a:ext cx="1824845" cy="830997"/>
          </a:xfrm>
          <a:prstGeom prst="rect">
            <a:avLst/>
          </a:prstGeom>
          <a:noFill/>
        </p:spPr>
        <p:txBody>
          <a:bodyPr wrap="square" rtlCol="0">
            <a:spAutoFit/>
          </a:bodyPr>
          <a:lstStyle/>
          <a:p>
            <a:r>
              <a:rPr lang="en-AU" sz="1600" b="1" dirty="0"/>
              <a:t>If a bushfire starts, you may not have time to leave. </a:t>
            </a:r>
          </a:p>
        </p:txBody>
      </p:sp>
      <p:pic>
        <p:nvPicPr>
          <p:cNvPr id="32" name="Picture 31">
            <a:extLst>
              <a:ext uri="{FF2B5EF4-FFF2-40B4-BE49-F238E27FC236}">
                <a16:creationId xmlns:a16="http://schemas.microsoft.com/office/drawing/2014/main" id="{D8734051-7A59-9FA4-6238-D1B3F3293D37}"/>
              </a:ext>
            </a:extLst>
          </p:cNvPr>
          <p:cNvPicPr>
            <a:picLocks noChangeAspect="1"/>
          </p:cNvPicPr>
          <p:nvPr/>
        </p:nvPicPr>
        <p:blipFill>
          <a:blip r:embed="rId5">
            <a:extLst>
              <a:ext uri="{28A0092B-C50C-407E-A947-70E740481C1C}">
                <a14:useLocalDpi xmlns:a14="http://schemas.microsoft.com/office/drawing/2010/main" val="0"/>
              </a:ext>
            </a:extLst>
          </a:blip>
          <a:srcRect l="5328" t="68979" r="78555" b="16283"/>
          <a:stretch/>
        </p:blipFill>
        <p:spPr>
          <a:xfrm>
            <a:off x="9789449" y="5944245"/>
            <a:ext cx="551129" cy="677865"/>
          </a:xfrm>
          <a:prstGeom prst="rect">
            <a:avLst/>
          </a:prstGeom>
        </p:spPr>
      </p:pic>
      <p:sp>
        <p:nvSpPr>
          <p:cNvPr id="33" name="TextBox 32">
            <a:extLst>
              <a:ext uri="{FF2B5EF4-FFF2-40B4-BE49-F238E27FC236}">
                <a16:creationId xmlns:a16="http://schemas.microsoft.com/office/drawing/2014/main" id="{566E484A-DB2C-B984-C97C-3004D81D6BA3}"/>
              </a:ext>
            </a:extLst>
          </p:cNvPr>
          <p:cNvSpPr txBox="1"/>
          <p:nvPr/>
        </p:nvSpPr>
        <p:spPr>
          <a:xfrm>
            <a:off x="10276366" y="5757331"/>
            <a:ext cx="1734056" cy="1077218"/>
          </a:xfrm>
          <a:prstGeom prst="rect">
            <a:avLst/>
          </a:prstGeom>
          <a:noFill/>
        </p:spPr>
        <p:txBody>
          <a:bodyPr wrap="square">
            <a:spAutoFit/>
          </a:bodyPr>
          <a:lstStyle/>
          <a:p>
            <a:r>
              <a:rPr lang="en-US" sz="1600" b="1" i="0" dirty="0">
                <a:effectLst/>
              </a:rPr>
              <a:t>Leave bushfire risk areas early in the morning or the night before. </a:t>
            </a:r>
            <a:endParaRPr lang="en-AU" sz="1600" b="1" dirty="0"/>
          </a:p>
        </p:txBody>
      </p:sp>
      <p:pic>
        <p:nvPicPr>
          <p:cNvPr id="35" name="Picture 34">
            <a:extLst>
              <a:ext uri="{FF2B5EF4-FFF2-40B4-BE49-F238E27FC236}">
                <a16:creationId xmlns:a16="http://schemas.microsoft.com/office/drawing/2014/main" id="{CE2C8AFE-38B8-98A8-790F-46AE87D195A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359437" y="6054362"/>
            <a:ext cx="585327" cy="582002"/>
          </a:xfrm>
          <a:prstGeom prst="rect">
            <a:avLst/>
          </a:prstGeom>
        </p:spPr>
      </p:pic>
    </p:spTree>
    <p:extLst>
      <p:ext uri="{BB962C8B-B14F-4D97-AF65-F5344CB8AC3E}">
        <p14:creationId xmlns:p14="http://schemas.microsoft.com/office/powerpoint/2010/main" val="1103321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6"/>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3"/>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9" grpId="0" animBg="1"/>
      <p:bldP spid="11" grpId="0" animBg="1"/>
      <p:bldP spid="19" grpId="0" animBg="1"/>
      <p:bldP spid="23" grpId="0" animBg="1"/>
      <p:bldP spid="24" grpId="0" animBg="1"/>
      <p:bldP spid="25" grpId="0" animBg="1"/>
      <p:bldP spid="26" grpId="0" animBg="1"/>
      <p:bldP spid="27" grpId="0" animBg="1"/>
      <p:bldP spid="28" grpId="0" animBg="1"/>
      <p:bldP spid="29" grpId="0" animBg="1"/>
      <p:bldP spid="30" grpId="0" animBg="1"/>
      <p:bldP spid="31" grpId="0" animBg="1"/>
      <p:bldP spid="2" grpId="0" animBg="1"/>
      <p:bldP spid="3" grpId="0" animBg="1"/>
      <p:bldP spid="5" grpId="0" animBg="1"/>
      <p:bldP spid="12" grpId="0"/>
      <p:bldP spid="13" grpId="0"/>
      <p:bldP spid="14" grpId="0"/>
      <p:bldP spid="16" grpId="0"/>
      <p:bldP spid="17" grpId="0"/>
      <p:bldP spid="21" grpId="0"/>
      <p:bldP spid="3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Strathewen Bushfire Education Partnership - If you care, stay aware, be prepared">
            <a:hlinkClick r:id="" action="ppaction://media"/>
            <a:extLst>
              <a:ext uri="{FF2B5EF4-FFF2-40B4-BE49-F238E27FC236}">
                <a16:creationId xmlns:a16="http://schemas.microsoft.com/office/drawing/2014/main" id="{2A2F90F9-611B-FF00-BCCD-4C5999407997}"/>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74727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11" name="Picture 2" descr="AFDRS new ratings">
            <a:extLst>
              <a:ext uri="{FF2B5EF4-FFF2-40B4-BE49-F238E27FC236}">
                <a16:creationId xmlns:a16="http://schemas.microsoft.com/office/drawing/2014/main" id="{C3C3AB72-C5F6-C145-D49A-02B28A59FC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8438"/>
          <a:stretch/>
        </p:blipFill>
        <p:spPr bwMode="auto">
          <a:xfrm>
            <a:off x="2310892" y="364898"/>
            <a:ext cx="7504329" cy="376471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FAB17D22-ACF0-9D69-A825-DE85FB401FEF}"/>
              </a:ext>
            </a:extLst>
          </p:cNvPr>
          <p:cNvSpPr txBox="1"/>
          <p:nvPr/>
        </p:nvSpPr>
        <p:spPr>
          <a:xfrm>
            <a:off x="3044143" y="4610746"/>
            <a:ext cx="7504330" cy="1323439"/>
          </a:xfrm>
          <a:prstGeom prst="rect">
            <a:avLst/>
          </a:prstGeom>
          <a:noFill/>
        </p:spPr>
        <p:txBody>
          <a:bodyPr wrap="square" rtlCol="0">
            <a:spAutoFit/>
          </a:bodyPr>
          <a:lstStyle/>
          <a:p>
            <a:r>
              <a:rPr lang="en-AU" sz="4000" b="1" dirty="0">
                <a:solidFill>
                  <a:schemeClr val="bg1"/>
                </a:solidFill>
              </a:rPr>
              <a:t>Do you know how to find out what today’s fire danger rating is? </a:t>
            </a:r>
          </a:p>
        </p:txBody>
      </p:sp>
      <p:pic>
        <p:nvPicPr>
          <p:cNvPr id="2" name="Graphic 1" descr="Boardroom">
            <a:extLst>
              <a:ext uri="{FF2B5EF4-FFF2-40B4-BE49-F238E27FC236}">
                <a16:creationId xmlns:a16="http://schemas.microsoft.com/office/drawing/2014/main" id="{C7E753DD-C2B6-5625-9B5D-9ED923300A6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4782" y="4512784"/>
            <a:ext cx="1519361" cy="1519361"/>
          </a:xfrm>
          <a:prstGeom prst="rect">
            <a:avLst/>
          </a:prstGeom>
        </p:spPr>
      </p:pic>
    </p:spTree>
    <p:extLst>
      <p:ext uri="{BB962C8B-B14F-4D97-AF65-F5344CB8AC3E}">
        <p14:creationId xmlns:p14="http://schemas.microsoft.com/office/powerpoint/2010/main" val="2487722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1F414E8-1306-460A-2451-35E97EFC6F48}"/>
              </a:ext>
            </a:extLst>
          </p:cNvPr>
          <p:cNvSpPr txBox="1"/>
          <p:nvPr/>
        </p:nvSpPr>
        <p:spPr>
          <a:xfrm>
            <a:off x="321680" y="643622"/>
            <a:ext cx="11548640" cy="2785378"/>
          </a:xfrm>
          <a:prstGeom prst="rect">
            <a:avLst/>
          </a:prstGeom>
          <a:noFill/>
        </p:spPr>
        <p:txBody>
          <a:bodyPr wrap="square">
            <a:spAutoFit/>
          </a:bodyPr>
          <a:lstStyle/>
          <a:p>
            <a:pPr marL="342900" indent="-342900">
              <a:spcAft>
                <a:spcPts val="600"/>
              </a:spcAft>
              <a:buFont typeface="Wingdings" panose="05000000000000000000" pitchFamily="2" charset="2"/>
              <a:buChar char="§"/>
            </a:pPr>
            <a:r>
              <a:rPr lang="en-AU" sz="2500" b="1" dirty="0"/>
              <a:t>Go the CFA website </a:t>
            </a:r>
            <a:r>
              <a:rPr lang="en-AU" sz="2500" b="1" dirty="0">
                <a:highlight>
                  <a:srgbClr val="C0C0C0"/>
                </a:highlight>
              </a:rPr>
              <a:t>WWW.CFA.VIC.GOV.AU  </a:t>
            </a:r>
          </a:p>
          <a:p>
            <a:pPr marL="342900" indent="-342900">
              <a:spcAft>
                <a:spcPts val="600"/>
              </a:spcAft>
              <a:buFont typeface="Wingdings" panose="05000000000000000000" pitchFamily="2" charset="2"/>
              <a:buChar char="§"/>
            </a:pPr>
            <a:r>
              <a:rPr lang="en-AU" sz="2500" b="1" dirty="0"/>
              <a:t>Click on </a:t>
            </a:r>
            <a:r>
              <a:rPr lang="en-AU" sz="2500" b="1" dirty="0">
                <a:highlight>
                  <a:srgbClr val="C0C0C0"/>
                </a:highlight>
              </a:rPr>
              <a:t>Warnings and Restrictions </a:t>
            </a:r>
          </a:p>
          <a:p>
            <a:pPr marL="342900" indent="-342900">
              <a:spcAft>
                <a:spcPts val="600"/>
              </a:spcAft>
              <a:buFont typeface="Wingdings" panose="05000000000000000000" pitchFamily="2" charset="2"/>
              <a:buChar char="§"/>
            </a:pPr>
            <a:r>
              <a:rPr lang="en-AU" sz="2500" b="1" dirty="0"/>
              <a:t>Click on </a:t>
            </a:r>
            <a:r>
              <a:rPr lang="en-AU" sz="2500" b="1" dirty="0">
                <a:highlight>
                  <a:srgbClr val="C0C0C0"/>
                </a:highlight>
              </a:rPr>
              <a:t>Find your fire weather district </a:t>
            </a:r>
          </a:p>
          <a:p>
            <a:pPr>
              <a:spcAft>
                <a:spcPts val="600"/>
              </a:spcAft>
            </a:pPr>
            <a:endParaRPr lang="en-AU" sz="2500" b="1" dirty="0">
              <a:highlight>
                <a:srgbClr val="C0C0C0"/>
              </a:highlight>
            </a:endParaRPr>
          </a:p>
          <a:p>
            <a:pPr>
              <a:spcAft>
                <a:spcPts val="600"/>
              </a:spcAft>
            </a:pPr>
            <a:endParaRPr lang="en-AU" sz="2500" b="1" dirty="0">
              <a:highlight>
                <a:srgbClr val="C0C0C0"/>
              </a:highlight>
            </a:endParaRPr>
          </a:p>
          <a:p>
            <a:pPr marL="342900" indent="-342900">
              <a:spcAft>
                <a:spcPts val="600"/>
              </a:spcAft>
              <a:buFont typeface="Wingdings" panose="05000000000000000000" pitchFamily="2" charset="2"/>
              <a:buChar char="§"/>
            </a:pPr>
            <a:endParaRPr lang="en-AU" sz="2500" b="1" dirty="0">
              <a:highlight>
                <a:srgbClr val="C0C0C0"/>
              </a:highlight>
            </a:endParaRPr>
          </a:p>
        </p:txBody>
      </p:sp>
      <p:pic>
        <p:nvPicPr>
          <p:cNvPr id="3" name="Picture 2">
            <a:extLst>
              <a:ext uri="{FF2B5EF4-FFF2-40B4-BE49-F238E27FC236}">
                <a16:creationId xmlns:a16="http://schemas.microsoft.com/office/drawing/2014/main" id="{413FE11D-2A57-82A7-46A2-27D85184BCB3}"/>
              </a:ext>
            </a:extLst>
          </p:cNvPr>
          <p:cNvPicPr>
            <a:picLocks noChangeAspect="1"/>
          </p:cNvPicPr>
          <p:nvPr/>
        </p:nvPicPr>
        <p:blipFill>
          <a:blip r:embed="rId3"/>
          <a:srcRect t="9442" r="6570"/>
          <a:stretch/>
        </p:blipFill>
        <p:spPr>
          <a:xfrm>
            <a:off x="416089" y="2094895"/>
            <a:ext cx="7127112" cy="4508339"/>
          </a:xfrm>
          <a:prstGeom prst="rect">
            <a:avLst/>
          </a:prstGeom>
        </p:spPr>
      </p:pic>
      <p:sp>
        <p:nvSpPr>
          <p:cNvPr id="4" name="TextBox 3">
            <a:extLst>
              <a:ext uri="{FF2B5EF4-FFF2-40B4-BE49-F238E27FC236}">
                <a16:creationId xmlns:a16="http://schemas.microsoft.com/office/drawing/2014/main" id="{4C975909-2A8A-02A6-C7F0-950E3E1BB161}"/>
              </a:ext>
            </a:extLst>
          </p:cNvPr>
          <p:cNvSpPr txBox="1"/>
          <p:nvPr/>
        </p:nvSpPr>
        <p:spPr>
          <a:xfrm>
            <a:off x="7737135" y="3932108"/>
            <a:ext cx="4454865" cy="1323439"/>
          </a:xfrm>
          <a:prstGeom prst="rect">
            <a:avLst/>
          </a:prstGeom>
          <a:noFill/>
        </p:spPr>
        <p:txBody>
          <a:bodyPr wrap="square" rtlCol="0">
            <a:spAutoFit/>
          </a:bodyPr>
          <a:lstStyle/>
          <a:p>
            <a:r>
              <a:rPr lang="en-AU" sz="4000" b="1" dirty="0">
                <a:solidFill>
                  <a:schemeClr val="bg1"/>
                </a:solidFill>
              </a:rPr>
              <a:t>Which fire weather district are we in? </a:t>
            </a:r>
          </a:p>
        </p:txBody>
      </p:sp>
      <p:sp>
        <p:nvSpPr>
          <p:cNvPr id="8" name="TextBox 7">
            <a:extLst>
              <a:ext uri="{FF2B5EF4-FFF2-40B4-BE49-F238E27FC236}">
                <a16:creationId xmlns:a16="http://schemas.microsoft.com/office/drawing/2014/main" id="{2A61D3D2-AED8-1597-6E82-F07D4A935C75}"/>
              </a:ext>
            </a:extLst>
          </p:cNvPr>
          <p:cNvSpPr txBox="1"/>
          <p:nvPr/>
        </p:nvSpPr>
        <p:spPr>
          <a:xfrm>
            <a:off x="321680" y="140514"/>
            <a:ext cx="9217306" cy="630942"/>
          </a:xfrm>
          <a:prstGeom prst="rect">
            <a:avLst/>
          </a:prstGeom>
          <a:noFill/>
        </p:spPr>
        <p:txBody>
          <a:bodyPr wrap="square" rtlCol="0">
            <a:spAutoFit/>
          </a:bodyPr>
          <a:lstStyle/>
          <a:p>
            <a:r>
              <a:rPr lang="en-AU" sz="3500" b="1" dirty="0"/>
              <a:t>STEP 1: FIND YOUR FIRE WEATHER DISTRICT </a:t>
            </a:r>
          </a:p>
        </p:txBody>
      </p:sp>
      <p:pic>
        <p:nvPicPr>
          <p:cNvPr id="10" name="Picture 9">
            <a:extLst>
              <a:ext uri="{FF2B5EF4-FFF2-40B4-BE49-F238E27FC236}">
                <a16:creationId xmlns:a16="http://schemas.microsoft.com/office/drawing/2014/main" id="{F502943C-856B-0BBC-19F9-5B50AC5F38E9}"/>
              </a:ext>
            </a:extLst>
          </p:cNvPr>
          <p:cNvPicPr>
            <a:picLocks noChangeAspect="1"/>
          </p:cNvPicPr>
          <p:nvPr/>
        </p:nvPicPr>
        <p:blipFill>
          <a:blip r:embed="rId4"/>
          <a:stretch>
            <a:fillRect/>
          </a:stretch>
        </p:blipFill>
        <p:spPr>
          <a:xfrm>
            <a:off x="9045041" y="2546324"/>
            <a:ext cx="1323439" cy="1323439"/>
          </a:xfrm>
          <a:prstGeom prst="rect">
            <a:avLst/>
          </a:prstGeom>
        </p:spPr>
      </p:pic>
    </p:spTree>
    <p:extLst>
      <p:ext uri="{BB962C8B-B14F-4D97-AF65-F5344CB8AC3E}">
        <p14:creationId xmlns:p14="http://schemas.microsoft.com/office/powerpoint/2010/main" val="4093967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5D2C505-091A-16A8-DE55-3C2853BD3D38}"/>
              </a:ext>
            </a:extLst>
          </p:cNvPr>
          <p:cNvSpPr txBox="1"/>
          <p:nvPr/>
        </p:nvSpPr>
        <p:spPr>
          <a:xfrm>
            <a:off x="321680" y="136075"/>
            <a:ext cx="9217306" cy="630942"/>
          </a:xfrm>
          <a:prstGeom prst="rect">
            <a:avLst/>
          </a:prstGeom>
          <a:noFill/>
        </p:spPr>
        <p:txBody>
          <a:bodyPr wrap="square" rtlCol="0">
            <a:spAutoFit/>
          </a:bodyPr>
          <a:lstStyle/>
          <a:p>
            <a:r>
              <a:rPr lang="en-AU" sz="3500" b="1" dirty="0"/>
              <a:t>STEP 2: FIND OUR FIRE DANGER RATING </a:t>
            </a:r>
          </a:p>
        </p:txBody>
      </p:sp>
      <p:sp>
        <p:nvSpPr>
          <p:cNvPr id="9" name="TextBox 8">
            <a:extLst>
              <a:ext uri="{FF2B5EF4-FFF2-40B4-BE49-F238E27FC236}">
                <a16:creationId xmlns:a16="http://schemas.microsoft.com/office/drawing/2014/main" id="{5536E1A6-3116-0927-711F-71CA125185E7}"/>
              </a:ext>
            </a:extLst>
          </p:cNvPr>
          <p:cNvSpPr txBox="1"/>
          <p:nvPr/>
        </p:nvSpPr>
        <p:spPr>
          <a:xfrm>
            <a:off x="321680" y="700794"/>
            <a:ext cx="11548640" cy="2646878"/>
          </a:xfrm>
          <a:prstGeom prst="rect">
            <a:avLst/>
          </a:prstGeom>
          <a:noFill/>
        </p:spPr>
        <p:txBody>
          <a:bodyPr wrap="square">
            <a:spAutoFit/>
          </a:bodyPr>
          <a:lstStyle/>
          <a:p>
            <a:pPr marL="342900" indent="-342900">
              <a:spcAft>
                <a:spcPts val="600"/>
              </a:spcAft>
              <a:buFont typeface="Wingdings" panose="05000000000000000000" pitchFamily="2" charset="2"/>
              <a:buChar char="§"/>
            </a:pPr>
            <a:r>
              <a:rPr lang="en-AU" sz="2200" b="1" dirty="0"/>
              <a:t>Click on </a:t>
            </a:r>
            <a:r>
              <a:rPr lang="en-AU" sz="2200" b="1" dirty="0">
                <a:highlight>
                  <a:srgbClr val="C0C0C0"/>
                </a:highlight>
              </a:rPr>
              <a:t>Warnings and Restrictions </a:t>
            </a:r>
          </a:p>
          <a:p>
            <a:pPr marL="342900" indent="-342900">
              <a:spcAft>
                <a:spcPts val="600"/>
              </a:spcAft>
              <a:buFont typeface="Wingdings" panose="05000000000000000000" pitchFamily="2" charset="2"/>
              <a:buChar char="§"/>
            </a:pPr>
            <a:r>
              <a:rPr lang="en-AU" sz="2200" b="1" dirty="0"/>
              <a:t>Click on </a:t>
            </a:r>
            <a:r>
              <a:rPr lang="en-AU" sz="2200" b="1" dirty="0">
                <a:highlight>
                  <a:srgbClr val="C0C0C0"/>
                </a:highlight>
              </a:rPr>
              <a:t>Fire Bans, Ratings and Restrictions</a:t>
            </a:r>
          </a:p>
          <a:p>
            <a:pPr marL="342900" indent="-342900">
              <a:spcAft>
                <a:spcPts val="600"/>
              </a:spcAft>
              <a:buFont typeface="Wingdings" panose="05000000000000000000" pitchFamily="2" charset="2"/>
              <a:buChar char="§"/>
            </a:pPr>
            <a:r>
              <a:rPr lang="en-AU" sz="2200" b="1" dirty="0"/>
              <a:t>Click on </a:t>
            </a:r>
            <a:r>
              <a:rPr lang="en-AU" sz="2200" b="1" dirty="0">
                <a:highlight>
                  <a:srgbClr val="C0C0C0"/>
                </a:highlight>
              </a:rPr>
              <a:t>Total Fire Bans and Fire Danger Ratings </a:t>
            </a:r>
          </a:p>
          <a:p>
            <a:pPr>
              <a:spcAft>
                <a:spcPts val="600"/>
              </a:spcAft>
            </a:pPr>
            <a:endParaRPr lang="en-AU" sz="2500" b="1" dirty="0">
              <a:highlight>
                <a:srgbClr val="C0C0C0"/>
              </a:highlight>
            </a:endParaRPr>
          </a:p>
          <a:p>
            <a:pPr>
              <a:spcAft>
                <a:spcPts val="600"/>
              </a:spcAft>
            </a:pPr>
            <a:endParaRPr lang="en-AU" sz="2500" b="1" dirty="0">
              <a:highlight>
                <a:srgbClr val="C0C0C0"/>
              </a:highlight>
            </a:endParaRPr>
          </a:p>
          <a:p>
            <a:pPr marL="342900" indent="-342900">
              <a:spcAft>
                <a:spcPts val="600"/>
              </a:spcAft>
              <a:buFont typeface="Wingdings" panose="05000000000000000000" pitchFamily="2" charset="2"/>
              <a:buChar char="§"/>
            </a:pPr>
            <a:endParaRPr lang="en-AU" sz="2500" b="1" dirty="0">
              <a:highlight>
                <a:srgbClr val="C0C0C0"/>
              </a:highlight>
            </a:endParaRPr>
          </a:p>
        </p:txBody>
      </p:sp>
      <p:pic>
        <p:nvPicPr>
          <p:cNvPr id="11" name="Picture 10">
            <a:extLst>
              <a:ext uri="{FF2B5EF4-FFF2-40B4-BE49-F238E27FC236}">
                <a16:creationId xmlns:a16="http://schemas.microsoft.com/office/drawing/2014/main" id="{A67DD361-7DC9-5367-48AE-1EC514B000E6}"/>
              </a:ext>
            </a:extLst>
          </p:cNvPr>
          <p:cNvPicPr>
            <a:picLocks noChangeAspect="1"/>
          </p:cNvPicPr>
          <p:nvPr/>
        </p:nvPicPr>
        <p:blipFill>
          <a:blip r:embed="rId3"/>
          <a:stretch>
            <a:fillRect/>
          </a:stretch>
        </p:blipFill>
        <p:spPr>
          <a:xfrm>
            <a:off x="446754" y="2024233"/>
            <a:ext cx="5849073" cy="4512863"/>
          </a:xfrm>
          <a:prstGeom prst="rect">
            <a:avLst/>
          </a:prstGeom>
        </p:spPr>
      </p:pic>
      <p:pic>
        <p:nvPicPr>
          <p:cNvPr id="13" name="Graphic 12" descr="Pencil">
            <a:extLst>
              <a:ext uri="{FF2B5EF4-FFF2-40B4-BE49-F238E27FC236}">
                <a16:creationId xmlns:a16="http://schemas.microsoft.com/office/drawing/2014/main" id="{0A4B65ED-4A81-8A78-255A-5BBFF9E5E88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8641566">
            <a:off x="7185874" y="2422161"/>
            <a:ext cx="688058" cy="688058"/>
          </a:xfrm>
          <a:prstGeom prst="rect">
            <a:avLst/>
          </a:prstGeom>
        </p:spPr>
      </p:pic>
      <p:pic>
        <p:nvPicPr>
          <p:cNvPr id="14" name="Graphic 13" descr="Closed book">
            <a:extLst>
              <a:ext uri="{FF2B5EF4-FFF2-40B4-BE49-F238E27FC236}">
                <a16:creationId xmlns:a16="http://schemas.microsoft.com/office/drawing/2014/main" id="{2990E417-D4BC-9699-3452-38B28CC79C1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435880" y="2161488"/>
            <a:ext cx="1085208" cy="1085208"/>
          </a:xfrm>
          <a:prstGeom prst="rect">
            <a:avLst/>
          </a:prstGeom>
        </p:spPr>
      </p:pic>
      <p:sp>
        <p:nvSpPr>
          <p:cNvPr id="16" name="TextBox 15">
            <a:extLst>
              <a:ext uri="{FF2B5EF4-FFF2-40B4-BE49-F238E27FC236}">
                <a16:creationId xmlns:a16="http://schemas.microsoft.com/office/drawing/2014/main" id="{CA62150E-3179-E71E-24F6-288072F0EFB0}"/>
              </a:ext>
            </a:extLst>
          </p:cNvPr>
          <p:cNvSpPr txBox="1"/>
          <p:nvPr/>
        </p:nvSpPr>
        <p:spPr>
          <a:xfrm>
            <a:off x="6545687" y="3281449"/>
            <a:ext cx="5324633" cy="3016210"/>
          </a:xfrm>
          <a:prstGeom prst="rect">
            <a:avLst/>
          </a:prstGeom>
          <a:noFill/>
        </p:spPr>
        <p:txBody>
          <a:bodyPr wrap="square" rtlCol="0">
            <a:spAutoFit/>
          </a:bodyPr>
          <a:lstStyle/>
          <a:p>
            <a:pPr marL="457200" indent="-457200">
              <a:spcAft>
                <a:spcPts val="600"/>
              </a:spcAft>
              <a:buAutoNum type="arabicPeriod"/>
            </a:pPr>
            <a:r>
              <a:rPr lang="en-AU" sz="2500" b="1" dirty="0">
                <a:solidFill>
                  <a:schemeClr val="bg1"/>
                </a:solidFill>
              </a:rPr>
              <a:t>What fire danger district are we in? </a:t>
            </a:r>
          </a:p>
          <a:p>
            <a:pPr marL="457200" indent="-457200">
              <a:spcAft>
                <a:spcPts val="600"/>
              </a:spcAft>
              <a:buAutoNum type="arabicPeriod"/>
            </a:pPr>
            <a:r>
              <a:rPr lang="en-AU" sz="2500" b="1" dirty="0">
                <a:solidFill>
                  <a:schemeClr val="bg1"/>
                </a:solidFill>
              </a:rPr>
              <a:t>What are the fire danger ratings for our district today?</a:t>
            </a:r>
          </a:p>
          <a:p>
            <a:pPr marL="457200" indent="-457200">
              <a:spcAft>
                <a:spcPts val="600"/>
              </a:spcAft>
              <a:buAutoNum type="arabicPeriod"/>
            </a:pPr>
            <a:r>
              <a:rPr lang="en-AU" sz="2500" b="1" dirty="0">
                <a:solidFill>
                  <a:schemeClr val="bg1"/>
                </a:solidFill>
              </a:rPr>
              <a:t>If a bushfire started in our district today, how dangerous would it be?  </a:t>
            </a:r>
          </a:p>
          <a:p>
            <a:pPr marL="457200" indent="-457200">
              <a:spcAft>
                <a:spcPts val="600"/>
              </a:spcAft>
              <a:buAutoNum type="arabicPeriod"/>
            </a:pPr>
            <a:r>
              <a:rPr lang="en-AU" sz="2500" b="1" dirty="0">
                <a:solidFill>
                  <a:schemeClr val="bg1"/>
                </a:solidFill>
              </a:rPr>
              <a:t>Is there anything people should do to stay safe today?</a:t>
            </a:r>
          </a:p>
        </p:txBody>
      </p:sp>
      <p:sp>
        <p:nvSpPr>
          <p:cNvPr id="17" name="TextBox 16">
            <a:extLst>
              <a:ext uri="{FF2B5EF4-FFF2-40B4-BE49-F238E27FC236}">
                <a16:creationId xmlns:a16="http://schemas.microsoft.com/office/drawing/2014/main" id="{A0B23A9C-C714-7779-F82F-E23ED8FA90CC}"/>
              </a:ext>
            </a:extLst>
          </p:cNvPr>
          <p:cNvSpPr txBox="1"/>
          <p:nvPr/>
        </p:nvSpPr>
        <p:spPr>
          <a:xfrm>
            <a:off x="7660015" y="2465565"/>
            <a:ext cx="4267238" cy="477054"/>
          </a:xfrm>
          <a:prstGeom prst="rect">
            <a:avLst/>
          </a:prstGeom>
          <a:noFill/>
        </p:spPr>
        <p:txBody>
          <a:bodyPr wrap="square" rtlCol="0">
            <a:spAutoFit/>
          </a:bodyPr>
          <a:lstStyle/>
          <a:p>
            <a:r>
              <a:rPr lang="en-AU" sz="2500" b="1" dirty="0">
                <a:solidFill>
                  <a:schemeClr val="bg1"/>
                </a:solidFill>
              </a:rPr>
              <a:t>TODAY’S FIRE DANGER RATING </a:t>
            </a:r>
          </a:p>
        </p:txBody>
      </p:sp>
    </p:spTree>
    <p:extLst>
      <p:ext uri="{BB962C8B-B14F-4D97-AF65-F5344CB8AC3E}">
        <p14:creationId xmlns:p14="http://schemas.microsoft.com/office/powerpoint/2010/main" val="7696661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7344007-3016-E062-6289-4C680315AACD}"/>
              </a:ext>
            </a:extLst>
          </p:cNvPr>
          <p:cNvSpPr/>
          <p:nvPr/>
        </p:nvSpPr>
        <p:spPr>
          <a:xfrm>
            <a:off x="336467" y="3211885"/>
            <a:ext cx="7418120" cy="14119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3800" b="1" dirty="0">
                <a:solidFill>
                  <a:schemeClr val="bg1"/>
                </a:solidFill>
              </a:rPr>
              <a:t>Do you think everyone in our community knows how to </a:t>
            </a:r>
          </a:p>
          <a:p>
            <a:r>
              <a:rPr lang="en-AU" sz="3800" b="1" dirty="0">
                <a:solidFill>
                  <a:schemeClr val="bg1"/>
                </a:solidFill>
              </a:rPr>
              <a:t>use the Fire Danger Rating System? </a:t>
            </a:r>
          </a:p>
        </p:txBody>
      </p:sp>
      <p:pic>
        <p:nvPicPr>
          <p:cNvPr id="2" name="Graphic 1" descr="Meeting with solid fill">
            <a:extLst>
              <a:ext uri="{FF2B5EF4-FFF2-40B4-BE49-F238E27FC236}">
                <a16:creationId xmlns:a16="http://schemas.microsoft.com/office/drawing/2014/main" id="{B00FBA71-E057-922F-6EF3-7C733AD953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33473" y="1353614"/>
            <a:ext cx="1858271" cy="1858271"/>
          </a:xfrm>
          <a:prstGeom prst="rect">
            <a:avLst/>
          </a:prstGeom>
        </p:spPr>
      </p:pic>
      <p:pic>
        <p:nvPicPr>
          <p:cNvPr id="4098" name="Picture 2" descr="LED Fire Danger Rating Signs">
            <a:extLst>
              <a:ext uri="{FF2B5EF4-FFF2-40B4-BE49-F238E27FC236}">
                <a16:creationId xmlns:a16="http://schemas.microsoft.com/office/drawing/2014/main" id="{ADC1C73E-7BB0-6A45-0C95-CBD428B517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4587" y="1374748"/>
            <a:ext cx="4108504" cy="4108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8848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2AE70AA-621B-BCFE-C23C-98E259ACDD2B}"/>
              </a:ext>
            </a:extLst>
          </p:cNvPr>
          <p:cNvSpPr/>
          <p:nvPr/>
        </p:nvSpPr>
        <p:spPr>
          <a:xfrm>
            <a:off x="433182" y="909800"/>
            <a:ext cx="11383815" cy="1583681"/>
          </a:xfrm>
          <a:prstGeom prst="rect">
            <a:avLst/>
          </a:prstGeom>
          <a:solidFill>
            <a:schemeClr val="accent4">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2">
            <a:extLst>
              <a:ext uri="{FF2B5EF4-FFF2-40B4-BE49-F238E27FC236}">
                <a16:creationId xmlns:a16="http://schemas.microsoft.com/office/drawing/2014/main" id="{DED0EF1F-D6CD-C7D6-00D3-65112564C646}"/>
              </a:ext>
            </a:extLst>
          </p:cNvPr>
          <p:cNvSpPr/>
          <p:nvPr/>
        </p:nvSpPr>
        <p:spPr>
          <a:xfrm>
            <a:off x="433182" y="2681831"/>
            <a:ext cx="6453755" cy="3600451"/>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TextBox 9">
            <a:extLst>
              <a:ext uri="{FF2B5EF4-FFF2-40B4-BE49-F238E27FC236}">
                <a16:creationId xmlns:a16="http://schemas.microsoft.com/office/drawing/2014/main" id="{FED645D3-61C0-C8AB-0E65-D0A035E21BA4}"/>
              </a:ext>
            </a:extLst>
          </p:cNvPr>
          <p:cNvSpPr txBox="1"/>
          <p:nvPr/>
        </p:nvSpPr>
        <p:spPr>
          <a:xfrm>
            <a:off x="646695" y="2935479"/>
            <a:ext cx="6334868" cy="3093154"/>
          </a:xfrm>
          <a:prstGeom prst="rect">
            <a:avLst/>
          </a:prstGeom>
          <a:noFill/>
        </p:spPr>
        <p:txBody>
          <a:bodyPr wrap="square">
            <a:spAutoFit/>
          </a:bodyPr>
          <a:lstStyle/>
          <a:p>
            <a:r>
              <a:rPr lang="en-AU" sz="3000" dirty="0"/>
              <a:t>How can we make sure that everyone in our community understands the Australian Fire Danger Rating System?</a:t>
            </a:r>
          </a:p>
          <a:p>
            <a:endParaRPr lang="en-AU" sz="1500" dirty="0"/>
          </a:p>
          <a:p>
            <a:r>
              <a:rPr lang="en-AU" sz="3000" dirty="0"/>
              <a:t>Your team has </a:t>
            </a:r>
            <a:r>
              <a:rPr lang="en-AU" sz="3000" b="1" dirty="0"/>
              <a:t>3 minutes </a:t>
            </a:r>
            <a:r>
              <a:rPr lang="en-AU" sz="3000" dirty="0"/>
              <a:t>to come up one great idea that makes the most of your knowledge, skills and resources! </a:t>
            </a:r>
          </a:p>
        </p:txBody>
      </p:sp>
      <p:pic>
        <p:nvPicPr>
          <p:cNvPr id="11" name="Picture 10">
            <a:extLst>
              <a:ext uri="{FF2B5EF4-FFF2-40B4-BE49-F238E27FC236}">
                <a16:creationId xmlns:a16="http://schemas.microsoft.com/office/drawing/2014/main" id="{5F475CDF-3FC4-B997-6028-A32E117916CD}"/>
              </a:ext>
            </a:extLst>
          </p:cNvPr>
          <p:cNvPicPr>
            <a:picLocks noChangeAspect="1"/>
          </p:cNvPicPr>
          <p:nvPr/>
        </p:nvPicPr>
        <p:blipFill>
          <a:blip r:embed="rId3"/>
          <a:stretch>
            <a:fillRect/>
          </a:stretch>
        </p:blipFill>
        <p:spPr>
          <a:xfrm>
            <a:off x="6886937" y="2681832"/>
            <a:ext cx="5034777" cy="3600450"/>
          </a:xfrm>
          <a:prstGeom prst="rect">
            <a:avLst/>
          </a:prstGeom>
        </p:spPr>
      </p:pic>
      <p:sp>
        <p:nvSpPr>
          <p:cNvPr id="14" name="TextBox 13">
            <a:extLst>
              <a:ext uri="{FF2B5EF4-FFF2-40B4-BE49-F238E27FC236}">
                <a16:creationId xmlns:a16="http://schemas.microsoft.com/office/drawing/2014/main" id="{70C94FD1-B136-6570-5AF8-2C64744582E1}"/>
              </a:ext>
            </a:extLst>
          </p:cNvPr>
          <p:cNvSpPr txBox="1"/>
          <p:nvPr/>
        </p:nvSpPr>
        <p:spPr>
          <a:xfrm>
            <a:off x="375002" y="201914"/>
            <a:ext cx="11441995" cy="707886"/>
          </a:xfrm>
          <a:prstGeom prst="rect">
            <a:avLst/>
          </a:prstGeom>
          <a:noFill/>
        </p:spPr>
        <p:txBody>
          <a:bodyPr wrap="square">
            <a:spAutoFit/>
          </a:bodyPr>
          <a:lstStyle/>
          <a:p>
            <a:pPr algn="ctr">
              <a:spcAft>
                <a:spcPts val="1200"/>
              </a:spcAft>
            </a:pPr>
            <a:r>
              <a:rPr lang="en-AU" sz="4000" b="1" dirty="0"/>
              <a:t>TEAM CHALLENGE</a:t>
            </a:r>
            <a:endParaRPr lang="en-AU" sz="4000" dirty="0"/>
          </a:p>
        </p:txBody>
      </p:sp>
      <p:sp>
        <p:nvSpPr>
          <p:cNvPr id="15" name="TextBox 14">
            <a:extLst>
              <a:ext uri="{FF2B5EF4-FFF2-40B4-BE49-F238E27FC236}">
                <a16:creationId xmlns:a16="http://schemas.microsoft.com/office/drawing/2014/main" id="{56A0DA8F-3096-9FD3-4CA3-100C182EE8B8}"/>
              </a:ext>
            </a:extLst>
          </p:cNvPr>
          <p:cNvSpPr txBox="1"/>
          <p:nvPr/>
        </p:nvSpPr>
        <p:spPr>
          <a:xfrm>
            <a:off x="7604827" y="6282282"/>
            <a:ext cx="4506139" cy="323165"/>
          </a:xfrm>
          <a:prstGeom prst="rect">
            <a:avLst/>
          </a:prstGeom>
          <a:noFill/>
        </p:spPr>
        <p:txBody>
          <a:bodyPr wrap="square" rtlCol="0">
            <a:spAutoFit/>
          </a:bodyPr>
          <a:lstStyle/>
          <a:p>
            <a:r>
              <a:rPr lang="en-AU" sz="1500" dirty="0"/>
              <a:t>Image: Kealey, Harkaway Primary School, Class of 2021.  </a:t>
            </a:r>
          </a:p>
        </p:txBody>
      </p:sp>
      <p:sp>
        <p:nvSpPr>
          <p:cNvPr id="4" name="TextBox 3">
            <a:extLst>
              <a:ext uri="{FF2B5EF4-FFF2-40B4-BE49-F238E27FC236}">
                <a16:creationId xmlns:a16="http://schemas.microsoft.com/office/drawing/2014/main" id="{69109B46-4471-A12B-E34B-B31CF88AC1D4}"/>
              </a:ext>
            </a:extLst>
          </p:cNvPr>
          <p:cNvSpPr txBox="1"/>
          <p:nvPr/>
        </p:nvSpPr>
        <p:spPr>
          <a:xfrm>
            <a:off x="571700" y="932781"/>
            <a:ext cx="11106777" cy="1477328"/>
          </a:xfrm>
          <a:prstGeom prst="rect">
            <a:avLst/>
          </a:prstGeom>
          <a:noFill/>
          <a:ln>
            <a:noFill/>
          </a:ln>
        </p:spPr>
        <p:txBody>
          <a:bodyPr wrap="square" rtlCol="0">
            <a:spAutoFit/>
          </a:bodyPr>
          <a:lstStyle/>
          <a:p>
            <a:r>
              <a:rPr lang="en-AU" sz="3000" dirty="0"/>
              <a:t>The bushfire season is approaching. The local CFA is concerned that some people in our community don’t understand the Fire Danger Rating System. </a:t>
            </a:r>
            <a:endParaRPr lang="en-AU" dirty="0"/>
          </a:p>
        </p:txBody>
      </p:sp>
    </p:spTree>
    <p:extLst>
      <p:ext uri="{BB962C8B-B14F-4D97-AF65-F5344CB8AC3E}">
        <p14:creationId xmlns:p14="http://schemas.microsoft.com/office/powerpoint/2010/main" val="40855848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D2DAED2-5290-2EB7-F5EC-3B5E4089B23F}"/>
              </a:ext>
            </a:extLst>
          </p:cNvPr>
          <p:cNvSpPr txBox="1">
            <a:spLocks/>
          </p:cNvSpPr>
          <p:nvPr/>
        </p:nvSpPr>
        <p:spPr>
          <a:xfrm>
            <a:off x="4825670" y="1336264"/>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500" b="1" dirty="0">
                <a:latin typeface="Calibri" panose="020F0502020204030204" pitchFamily="34" charset="0"/>
                <a:cs typeface="Calibri" panose="020F0502020204030204" pitchFamily="34" charset="0"/>
              </a:rPr>
              <a:t>Part 5 </a:t>
            </a:r>
          </a:p>
        </p:txBody>
      </p:sp>
      <p:sp>
        <p:nvSpPr>
          <p:cNvPr id="5" name="Content Placeholder 2">
            <a:extLst>
              <a:ext uri="{FF2B5EF4-FFF2-40B4-BE49-F238E27FC236}">
                <a16:creationId xmlns:a16="http://schemas.microsoft.com/office/drawing/2014/main" id="{E70DF6AA-CF96-1C65-E106-CECE4D1E48B4}"/>
              </a:ext>
            </a:extLst>
          </p:cNvPr>
          <p:cNvSpPr txBox="1">
            <a:spLocks/>
          </p:cNvSpPr>
          <p:nvPr/>
        </p:nvSpPr>
        <p:spPr>
          <a:xfrm>
            <a:off x="280554" y="2166710"/>
            <a:ext cx="109658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AU" sz="10000" b="1" dirty="0">
                <a:latin typeface="Calibri" panose="020F0502020204030204" pitchFamily="34" charset="0"/>
                <a:cs typeface="Calibri" panose="020F0502020204030204" pitchFamily="34" charset="0"/>
              </a:rPr>
              <a:t>BUSHFIRE WARNINGS</a:t>
            </a:r>
          </a:p>
        </p:txBody>
      </p:sp>
    </p:spTree>
    <p:extLst>
      <p:ext uri="{BB962C8B-B14F-4D97-AF65-F5344CB8AC3E}">
        <p14:creationId xmlns:p14="http://schemas.microsoft.com/office/powerpoint/2010/main" val="30897014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D0636-59A9-816F-FDC0-9C8B6ACCF2D7}"/>
              </a:ext>
            </a:extLst>
          </p:cNvPr>
          <p:cNvSpPr>
            <a:spLocks noGrp="1"/>
          </p:cNvSpPr>
          <p:nvPr>
            <p:ph type="title"/>
          </p:nvPr>
        </p:nvSpPr>
        <p:spPr>
          <a:xfrm>
            <a:off x="418005" y="182690"/>
            <a:ext cx="11587947" cy="1325563"/>
          </a:xfrm>
        </p:spPr>
        <p:txBody>
          <a:bodyPr>
            <a:normAutofit fontScale="90000"/>
          </a:bodyPr>
          <a:lstStyle/>
          <a:p>
            <a:r>
              <a:rPr lang="en-AU" sz="2500" b="1" dirty="0">
                <a:solidFill>
                  <a:schemeClr val="bg1"/>
                </a:solidFill>
                <a:latin typeface="+mn-lt"/>
              </a:rPr>
              <a:t>THE PROBLEM </a:t>
            </a:r>
            <a:br>
              <a:rPr lang="en-AU" sz="2500" b="1" dirty="0">
                <a:solidFill>
                  <a:schemeClr val="bg1"/>
                </a:solidFill>
                <a:latin typeface="+mn-lt"/>
              </a:rPr>
            </a:br>
            <a:r>
              <a:rPr lang="en-AU" sz="3900" b="1" dirty="0">
                <a:latin typeface="+mn-lt"/>
              </a:rPr>
              <a:t>People don’t tune in to bushfire warnings </a:t>
            </a:r>
            <a:br>
              <a:rPr lang="en-AU" sz="3900" b="1" dirty="0">
                <a:latin typeface="+mn-lt"/>
              </a:rPr>
            </a:br>
            <a:r>
              <a:rPr lang="en-AU" sz="3900" b="1" dirty="0">
                <a:latin typeface="+mn-lt"/>
              </a:rPr>
              <a:t>during bushfire season. </a:t>
            </a:r>
          </a:p>
        </p:txBody>
      </p:sp>
      <p:sp>
        <p:nvSpPr>
          <p:cNvPr id="4" name="TextBox 3">
            <a:extLst>
              <a:ext uri="{FF2B5EF4-FFF2-40B4-BE49-F238E27FC236}">
                <a16:creationId xmlns:a16="http://schemas.microsoft.com/office/drawing/2014/main" id="{5CD62DEC-8F1E-90DA-B6A2-2CBF7B298BFA}"/>
              </a:ext>
            </a:extLst>
          </p:cNvPr>
          <p:cNvSpPr txBox="1"/>
          <p:nvPr/>
        </p:nvSpPr>
        <p:spPr>
          <a:xfrm>
            <a:off x="524884" y="1631193"/>
            <a:ext cx="6805929" cy="4016484"/>
          </a:xfrm>
          <a:prstGeom prst="rect">
            <a:avLst/>
          </a:prstGeom>
          <a:solidFill>
            <a:schemeClr val="accent4"/>
          </a:solidFill>
        </p:spPr>
        <p:txBody>
          <a:bodyPr wrap="square" rtlCol="0">
            <a:spAutoFit/>
          </a:bodyPr>
          <a:lstStyle/>
          <a:p>
            <a:pPr>
              <a:spcAft>
                <a:spcPts val="600"/>
              </a:spcAft>
              <a:defRPr/>
            </a:pPr>
            <a:r>
              <a:rPr lang="en-AU" sz="2400" dirty="0"/>
              <a:t>When people don’t tune in to bushfire warnings, they don’t find out there is bushfire until it is impacting on their local area. This makes evacuating very dangerous. </a:t>
            </a:r>
          </a:p>
          <a:p>
            <a:pPr marL="457200" indent="-457200">
              <a:spcAft>
                <a:spcPts val="600"/>
              </a:spcAft>
              <a:buFont typeface="Wingdings" panose="05000000000000000000" pitchFamily="2" charset="2"/>
              <a:buChar char="§"/>
              <a:defRPr/>
            </a:pPr>
            <a:r>
              <a:rPr lang="en-AU" sz="2400" dirty="0">
                <a:solidFill>
                  <a:prstClr val="black"/>
                </a:solidFill>
                <a:latin typeface="Calibri" panose="020F0502020204030204"/>
              </a:rPr>
              <a:t>S</a:t>
            </a:r>
            <a:r>
              <a:rPr kumimoji="0" lang="en-AU" sz="2400" b="0" i="0" u="none" strike="noStrike" kern="1200" cap="none" spc="0" normalizeH="0" baseline="0" noProof="0" dirty="0" err="1">
                <a:ln>
                  <a:noFill/>
                </a:ln>
                <a:solidFill>
                  <a:prstClr val="black"/>
                </a:solidFill>
                <a:effectLst/>
                <a:uLnTx/>
                <a:uFillTx/>
                <a:latin typeface="Calibri" panose="020F0502020204030204"/>
                <a:ea typeface="+mn-ea"/>
                <a:cs typeface="+mn-cs"/>
              </a:rPr>
              <a:t>moke</a:t>
            </a:r>
            <a:r>
              <a:rPr kumimoji="0" lang="en-AU" sz="2400" b="0" i="0" u="none" strike="noStrike" kern="1200" cap="none" spc="0" normalizeH="0" baseline="0" noProof="0" dirty="0">
                <a:ln>
                  <a:noFill/>
                </a:ln>
                <a:solidFill>
                  <a:prstClr val="black"/>
                </a:solidFill>
                <a:effectLst/>
                <a:uLnTx/>
                <a:uFillTx/>
                <a:latin typeface="Calibri" panose="020F0502020204030204"/>
                <a:ea typeface="+mn-ea"/>
                <a:cs typeface="+mn-cs"/>
              </a:rPr>
              <a:t> from the fire can make it difficult to see and this increases the chance of car accidents. </a:t>
            </a:r>
          </a:p>
          <a:p>
            <a:pPr marL="457200" indent="-457200">
              <a:spcAft>
                <a:spcPts val="600"/>
              </a:spcAft>
              <a:buFont typeface="Wingdings" panose="05000000000000000000" pitchFamily="2" charset="2"/>
              <a:buChar char="§"/>
              <a:defRPr/>
            </a:pPr>
            <a:r>
              <a:rPr kumimoji="0" lang="en-AU" sz="2400" b="0" i="0" u="none" strike="noStrike" kern="1200" cap="none" spc="0" normalizeH="0" baseline="0" noProof="0" dirty="0">
                <a:ln>
                  <a:noFill/>
                </a:ln>
                <a:solidFill>
                  <a:prstClr val="black"/>
                </a:solidFill>
                <a:effectLst/>
                <a:uLnTx/>
                <a:uFillTx/>
                <a:latin typeface="Calibri" panose="020F0502020204030204"/>
                <a:ea typeface="+mn-ea"/>
                <a:cs typeface="+mn-cs"/>
              </a:rPr>
              <a:t>Roads can be blocked by fallen trees or debris and cars can’t get through. </a:t>
            </a:r>
          </a:p>
          <a:p>
            <a:pPr marL="457200" indent="-457200">
              <a:spcAft>
                <a:spcPts val="600"/>
              </a:spcAft>
              <a:buFont typeface="Wingdings" panose="05000000000000000000" pitchFamily="2" charset="2"/>
              <a:buChar char="§"/>
              <a:defRPr/>
            </a:pPr>
            <a:r>
              <a:rPr kumimoji="0" lang="en-AU" sz="2400" b="0" i="0" u="none" strike="noStrike" kern="1200" cap="none" spc="0" normalizeH="0" baseline="0" noProof="0" dirty="0">
                <a:ln>
                  <a:noFill/>
                </a:ln>
                <a:solidFill>
                  <a:prstClr val="black"/>
                </a:solidFill>
                <a:effectLst/>
                <a:uLnTx/>
                <a:uFillTx/>
                <a:latin typeface="Calibri" panose="020F0502020204030204"/>
                <a:ea typeface="+mn-ea"/>
                <a:cs typeface="+mn-cs"/>
              </a:rPr>
              <a:t>Large numbers of people evacuating at the last minute can cause traffic jams. </a:t>
            </a:r>
          </a:p>
        </p:txBody>
      </p:sp>
      <p:pic>
        <p:nvPicPr>
          <p:cNvPr id="1028" name="Picture 4" descr="NSW bushfires are forcing people out of South Coast 'leave zone' — here's  what you need to know - ABC News">
            <a:extLst>
              <a:ext uri="{FF2B5EF4-FFF2-40B4-BE49-F238E27FC236}">
                <a16:creationId xmlns:a16="http://schemas.microsoft.com/office/drawing/2014/main" id="{4E5F6065-25E4-CF0F-314D-1FD4EA4C65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743" r="4583"/>
          <a:stretch/>
        </p:blipFill>
        <p:spPr bwMode="auto">
          <a:xfrm>
            <a:off x="7156132" y="1624865"/>
            <a:ext cx="4510984" cy="40164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B837D41-2437-2793-FC94-21B1F93930F8}"/>
              </a:ext>
            </a:extLst>
          </p:cNvPr>
          <p:cNvSpPr txBox="1"/>
          <p:nvPr/>
        </p:nvSpPr>
        <p:spPr>
          <a:xfrm>
            <a:off x="1505388" y="5859142"/>
            <a:ext cx="9583244" cy="677108"/>
          </a:xfrm>
          <a:prstGeom prst="rect">
            <a:avLst/>
          </a:prstGeom>
          <a:noFill/>
        </p:spPr>
        <p:txBody>
          <a:bodyPr wrap="square" rtlCol="0">
            <a:spAutoFit/>
          </a:bodyPr>
          <a:lstStyle/>
          <a:p>
            <a:r>
              <a:rPr lang="en-AU" sz="3800" b="1" dirty="0">
                <a:solidFill>
                  <a:schemeClr val="bg1"/>
                </a:solidFill>
              </a:rPr>
              <a:t>What do we know about bushfire warnings? </a:t>
            </a:r>
          </a:p>
        </p:txBody>
      </p:sp>
      <p:pic>
        <p:nvPicPr>
          <p:cNvPr id="9" name="Picture 8">
            <a:extLst>
              <a:ext uri="{FF2B5EF4-FFF2-40B4-BE49-F238E27FC236}">
                <a16:creationId xmlns:a16="http://schemas.microsoft.com/office/drawing/2014/main" id="{B25DAE3C-1FC1-600F-B05A-C8E9A95B959C}"/>
              </a:ext>
            </a:extLst>
          </p:cNvPr>
          <p:cNvPicPr>
            <a:picLocks noChangeAspect="1"/>
          </p:cNvPicPr>
          <p:nvPr/>
        </p:nvPicPr>
        <p:blipFill>
          <a:blip r:embed="rId4"/>
          <a:stretch>
            <a:fillRect/>
          </a:stretch>
        </p:blipFill>
        <p:spPr>
          <a:xfrm>
            <a:off x="418005" y="5654005"/>
            <a:ext cx="1087383" cy="1087383"/>
          </a:xfrm>
          <a:prstGeom prst="rect">
            <a:avLst/>
          </a:prstGeom>
        </p:spPr>
      </p:pic>
    </p:spTree>
    <p:extLst>
      <p:ext uri="{BB962C8B-B14F-4D97-AF65-F5344CB8AC3E}">
        <p14:creationId xmlns:p14="http://schemas.microsoft.com/office/powerpoint/2010/main" val="20100025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well do you know your bushfire warnings? | ABC News">
            <a:hlinkClick r:id="" action="ppaction://media"/>
            <a:extLst>
              <a:ext uri="{FF2B5EF4-FFF2-40B4-BE49-F238E27FC236}">
                <a16:creationId xmlns:a16="http://schemas.microsoft.com/office/drawing/2014/main" id="{589A4C14-B1E0-7CA5-F184-E1A2AC080FF9}"/>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708548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EB655C6-2F24-947F-DCCB-31AC95B63333}"/>
              </a:ext>
            </a:extLst>
          </p:cNvPr>
          <p:cNvSpPr txBox="1"/>
          <p:nvPr/>
        </p:nvSpPr>
        <p:spPr>
          <a:xfrm>
            <a:off x="428499" y="87948"/>
            <a:ext cx="10212779" cy="707886"/>
          </a:xfrm>
          <a:prstGeom prst="rect">
            <a:avLst/>
          </a:prstGeom>
          <a:noFill/>
        </p:spPr>
        <p:txBody>
          <a:bodyPr wrap="square" rtlCol="0">
            <a:spAutoFit/>
          </a:bodyPr>
          <a:lstStyle/>
          <a:p>
            <a:r>
              <a:rPr lang="en-AU" sz="4000" b="1" dirty="0"/>
              <a:t>BUSHFIRE WARNINGS </a:t>
            </a:r>
          </a:p>
        </p:txBody>
      </p:sp>
      <p:sp>
        <p:nvSpPr>
          <p:cNvPr id="6" name="Rectangle: Rounded Corners 5">
            <a:extLst>
              <a:ext uri="{FF2B5EF4-FFF2-40B4-BE49-F238E27FC236}">
                <a16:creationId xmlns:a16="http://schemas.microsoft.com/office/drawing/2014/main" id="{3723B01B-D4EE-8BB9-202E-829D4DCA1916}"/>
              </a:ext>
            </a:extLst>
          </p:cNvPr>
          <p:cNvSpPr/>
          <p:nvPr/>
        </p:nvSpPr>
        <p:spPr>
          <a:xfrm>
            <a:off x="432459" y="888047"/>
            <a:ext cx="3301341" cy="4491476"/>
          </a:xfrm>
          <a:prstGeom prst="roundRect">
            <a:avLst/>
          </a:prstGeom>
          <a:solidFill>
            <a:schemeClr val="bg1">
              <a:lumMod val="95000"/>
            </a:schemeClr>
          </a:solidFill>
          <a:ln>
            <a:no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a:p>
        </p:txBody>
      </p:sp>
      <p:sp>
        <p:nvSpPr>
          <p:cNvPr id="7" name="Rectangle: Rounded Corners 6">
            <a:extLst>
              <a:ext uri="{FF2B5EF4-FFF2-40B4-BE49-F238E27FC236}">
                <a16:creationId xmlns:a16="http://schemas.microsoft.com/office/drawing/2014/main" id="{791B20F2-5C08-F3E0-2BBE-86066038E72B}"/>
              </a:ext>
            </a:extLst>
          </p:cNvPr>
          <p:cNvSpPr/>
          <p:nvPr/>
        </p:nvSpPr>
        <p:spPr>
          <a:xfrm>
            <a:off x="8458202" y="898581"/>
            <a:ext cx="3301341" cy="4480941"/>
          </a:xfrm>
          <a:prstGeom prst="roundRect">
            <a:avLst/>
          </a:prstGeom>
          <a:solidFill>
            <a:schemeClr val="bg1">
              <a:lumMod val="95000"/>
            </a:schemeClr>
          </a:solidFill>
          <a:ln>
            <a:no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a:p>
        </p:txBody>
      </p:sp>
      <p:sp>
        <p:nvSpPr>
          <p:cNvPr id="8" name="Rectangle: Rounded Corners 7">
            <a:extLst>
              <a:ext uri="{FF2B5EF4-FFF2-40B4-BE49-F238E27FC236}">
                <a16:creationId xmlns:a16="http://schemas.microsoft.com/office/drawing/2014/main" id="{8C5FCEB7-84E8-B85D-2A91-C4EAFF154DBE}"/>
              </a:ext>
            </a:extLst>
          </p:cNvPr>
          <p:cNvSpPr/>
          <p:nvPr/>
        </p:nvSpPr>
        <p:spPr>
          <a:xfrm>
            <a:off x="4395848" y="842155"/>
            <a:ext cx="3301342" cy="4537367"/>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Isosceles Triangle 8">
            <a:extLst>
              <a:ext uri="{FF2B5EF4-FFF2-40B4-BE49-F238E27FC236}">
                <a16:creationId xmlns:a16="http://schemas.microsoft.com/office/drawing/2014/main" id="{C9612D89-A9BC-3C35-818E-FA915325D54A}"/>
              </a:ext>
            </a:extLst>
          </p:cNvPr>
          <p:cNvSpPr/>
          <p:nvPr/>
        </p:nvSpPr>
        <p:spPr>
          <a:xfrm>
            <a:off x="1290449" y="1084577"/>
            <a:ext cx="1401289" cy="1318160"/>
          </a:xfrm>
          <a:prstGeom prst="triangle">
            <a:avLst/>
          </a:prstGeom>
          <a:ln w="57150">
            <a:solidFill>
              <a:schemeClr val="tx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a:p>
        </p:txBody>
      </p:sp>
      <p:pic>
        <p:nvPicPr>
          <p:cNvPr id="11" name="Graphic 10" descr="Fire with solid fill">
            <a:extLst>
              <a:ext uri="{FF2B5EF4-FFF2-40B4-BE49-F238E27FC236}">
                <a16:creationId xmlns:a16="http://schemas.microsoft.com/office/drawing/2014/main" id="{68231EA3-E3F4-D123-7308-5239AD89936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36863" y="1428256"/>
            <a:ext cx="914400" cy="914400"/>
          </a:xfrm>
          <a:prstGeom prst="rect">
            <a:avLst/>
          </a:prstGeom>
        </p:spPr>
      </p:pic>
      <p:sp>
        <p:nvSpPr>
          <p:cNvPr id="12" name="Isosceles Triangle 11">
            <a:extLst>
              <a:ext uri="{FF2B5EF4-FFF2-40B4-BE49-F238E27FC236}">
                <a16:creationId xmlns:a16="http://schemas.microsoft.com/office/drawing/2014/main" id="{B9BFBBDC-34CC-D620-E40B-D617F8941F01}"/>
              </a:ext>
            </a:extLst>
          </p:cNvPr>
          <p:cNvSpPr/>
          <p:nvPr/>
        </p:nvSpPr>
        <p:spPr>
          <a:xfrm>
            <a:off x="5395355" y="1070229"/>
            <a:ext cx="1401289" cy="1318160"/>
          </a:xfrm>
          <a:prstGeom prst="triangle">
            <a:avLst/>
          </a:prstGeom>
          <a:solidFill>
            <a:schemeClr val="accent2"/>
          </a:solidFill>
          <a:ln w="57150">
            <a:solidFill>
              <a:schemeClr val="tx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a:p>
        </p:txBody>
      </p:sp>
      <p:pic>
        <p:nvPicPr>
          <p:cNvPr id="13" name="Graphic 12" descr="Fire with solid fill">
            <a:extLst>
              <a:ext uri="{FF2B5EF4-FFF2-40B4-BE49-F238E27FC236}">
                <a16:creationId xmlns:a16="http://schemas.microsoft.com/office/drawing/2014/main" id="{ACBCA002-091E-58C0-732D-DCC4B3A17C5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38799" y="1347683"/>
            <a:ext cx="914400" cy="914400"/>
          </a:xfrm>
          <a:prstGeom prst="rect">
            <a:avLst/>
          </a:prstGeom>
        </p:spPr>
      </p:pic>
      <p:sp>
        <p:nvSpPr>
          <p:cNvPr id="14" name="Isosceles Triangle 13">
            <a:extLst>
              <a:ext uri="{FF2B5EF4-FFF2-40B4-BE49-F238E27FC236}">
                <a16:creationId xmlns:a16="http://schemas.microsoft.com/office/drawing/2014/main" id="{2E98E058-23BB-3829-9302-53C76B66C556}"/>
              </a:ext>
            </a:extLst>
          </p:cNvPr>
          <p:cNvSpPr/>
          <p:nvPr/>
        </p:nvSpPr>
        <p:spPr>
          <a:xfrm>
            <a:off x="9497289" y="1027449"/>
            <a:ext cx="1401289" cy="1318160"/>
          </a:xfrm>
          <a:prstGeom prst="triangle">
            <a:avLst/>
          </a:prstGeom>
          <a:solidFill>
            <a:srgbClr val="C00000"/>
          </a:solidFill>
          <a:ln w="57150">
            <a:solidFill>
              <a:schemeClr val="tx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a:p>
        </p:txBody>
      </p:sp>
      <p:pic>
        <p:nvPicPr>
          <p:cNvPr id="15" name="Graphic 14" descr="Fire with solid fill">
            <a:extLst>
              <a:ext uri="{FF2B5EF4-FFF2-40B4-BE49-F238E27FC236}">
                <a16:creationId xmlns:a16="http://schemas.microsoft.com/office/drawing/2014/main" id="{A8216D47-EB92-C789-0258-65A32DB1DBF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26878" y="1330120"/>
            <a:ext cx="914400" cy="914400"/>
          </a:xfrm>
          <a:prstGeom prst="rect">
            <a:avLst/>
          </a:prstGeom>
        </p:spPr>
      </p:pic>
      <p:sp>
        <p:nvSpPr>
          <p:cNvPr id="16" name="TextBox 15">
            <a:extLst>
              <a:ext uri="{FF2B5EF4-FFF2-40B4-BE49-F238E27FC236}">
                <a16:creationId xmlns:a16="http://schemas.microsoft.com/office/drawing/2014/main" id="{F1D12A6D-73ED-61E9-F033-7E19BE2B3D90}"/>
              </a:ext>
            </a:extLst>
          </p:cNvPr>
          <p:cNvSpPr txBox="1"/>
          <p:nvPr/>
        </p:nvSpPr>
        <p:spPr>
          <a:xfrm>
            <a:off x="1361700" y="2388977"/>
            <a:ext cx="1258785" cy="477054"/>
          </a:xfrm>
          <a:prstGeom prst="rect">
            <a:avLst/>
          </a:prstGeom>
          <a:noFill/>
        </p:spPr>
        <p:txBody>
          <a:bodyPr wrap="square" rtlCol="0">
            <a:spAutoFit/>
          </a:bodyPr>
          <a:lstStyle/>
          <a:p>
            <a:r>
              <a:rPr lang="en-AU" sz="2500" b="1" dirty="0"/>
              <a:t>ADVICE</a:t>
            </a:r>
            <a:r>
              <a:rPr lang="en-AU" dirty="0"/>
              <a:t> </a:t>
            </a:r>
          </a:p>
        </p:txBody>
      </p:sp>
      <p:sp>
        <p:nvSpPr>
          <p:cNvPr id="17" name="TextBox 16">
            <a:extLst>
              <a:ext uri="{FF2B5EF4-FFF2-40B4-BE49-F238E27FC236}">
                <a16:creationId xmlns:a16="http://schemas.microsoft.com/office/drawing/2014/main" id="{F9340742-F411-E61B-22C6-A1946928D6FC}"/>
              </a:ext>
            </a:extLst>
          </p:cNvPr>
          <p:cNvSpPr txBox="1"/>
          <p:nvPr/>
        </p:nvSpPr>
        <p:spPr>
          <a:xfrm>
            <a:off x="5014353" y="2419755"/>
            <a:ext cx="2242458" cy="446276"/>
          </a:xfrm>
          <a:prstGeom prst="rect">
            <a:avLst/>
          </a:prstGeom>
          <a:noFill/>
        </p:spPr>
        <p:txBody>
          <a:bodyPr wrap="square" rtlCol="0">
            <a:spAutoFit/>
          </a:bodyPr>
          <a:lstStyle/>
          <a:p>
            <a:r>
              <a:rPr lang="en-AU" sz="2300" b="1" dirty="0"/>
              <a:t>WATCH AND ACT </a:t>
            </a:r>
          </a:p>
        </p:txBody>
      </p:sp>
      <p:sp>
        <p:nvSpPr>
          <p:cNvPr id="18" name="TextBox 17">
            <a:extLst>
              <a:ext uri="{FF2B5EF4-FFF2-40B4-BE49-F238E27FC236}">
                <a16:creationId xmlns:a16="http://schemas.microsoft.com/office/drawing/2014/main" id="{1C43EC90-A570-5816-A292-82E84A0F9D45}"/>
              </a:ext>
            </a:extLst>
          </p:cNvPr>
          <p:cNvSpPr txBox="1"/>
          <p:nvPr/>
        </p:nvSpPr>
        <p:spPr>
          <a:xfrm>
            <a:off x="8632369" y="2404366"/>
            <a:ext cx="3131128" cy="446276"/>
          </a:xfrm>
          <a:prstGeom prst="rect">
            <a:avLst/>
          </a:prstGeom>
          <a:noFill/>
        </p:spPr>
        <p:txBody>
          <a:bodyPr wrap="square" rtlCol="0">
            <a:spAutoFit/>
          </a:bodyPr>
          <a:lstStyle/>
          <a:p>
            <a:r>
              <a:rPr lang="en-AU" sz="2300" b="1" dirty="0"/>
              <a:t>EMERGENCY WARNING</a:t>
            </a:r>
          </a:p>
        </p:txBody>
      </p:sp>
      <p:sp>
        <p:nvSpPr>
          <p:cNvPr id="19" name="TextBox 18">
            <a:extLst>
              <a:ext uri="{FF2B5EF4-FFF2-40B4-BE49-F238E27FC236}">
                <a16:creationId xmlns:a16="http://schemas.microsoft.com/office/drawing/2014/main" id="{EA623CB3-834C-C734-C07E-8FC657E99A7F}"/>
              </a:ext>
            </a:extLst>
          </p:cNvPr>
          <p:cNvSpPr txBox="1"/>
          <p:nvPr/>
        </p:nvSpPr>
        <p:spPr>
          <a:xfrm>
            <a:off x="521519" y="2912352"/>
            <a:ext cx="3113317" cy="2357056"/>
          </a:xfrm>
          <a:prstGeom prst="rect">
            <a:avLst/>
          </a:prstGeom>
          <a:noFill/>
        </p:spPr>
        <p:txBody>
          <a:bodyPr wrap="square" rtlCol="0">
            <a:spAutoFit/>
          </a:bodyPr>
          <a:lstStyle/>
          <a:p>
            <a:pPr marL="285750" indent="-285750" algn="l">
              <a:buFont typeface="Arial" panose="020B0604020202020204" pitchFamily="34" charset="0"/>
              <a:buChar char="•"/>
            </a:pPr>
            <a:r>
              <a:rPr lang="en-US" sz="2200" i="0" dirty="0">
                <a:effectLst/>
                <a:latin typeface="Aptos" panose="020B0004020202020204" pitchFamily="34" charset="0"/>
              </a:rPr>
              <a:t>There is a bushfire in the area. </a:t>
            </a:r>
          </a:p>
          <a:p>
            <a:pPr algn="l"/>
            <a:endParaRPr lang="en-US" sz="1000" i="0" dirty="0">
              <a:effectLst/>
              <a:latin typeface="Aptos" panose="020B0004020202020204" pitchFamily="34" charset="0"/>
            </a:endParaRPr>
          </a:p>
          <a:p>
            <a:pPr marL="285750" indent="-285750" algn="l">
              <a:spcAft>
                <a:spcPts val="1125"/>
              </a:spcAft>
              <a:buFont typeface="Arial" panose="020B0604020202020204" pitchFamily="34" charset="0"/>
              <a:buChar char="•"/>
            </a:pPr>
            <a:r>
              <a:rPr lang="en-US" sz="2200" i="0" dirty="0">
                <a:effectLst/>
                <a:latin typeface="Aptos" panose="020B0004020202020204" pitchFamily="34" charset="0"/>
              </a:rPr>
              <a:t>Seek more information and monitor the situation. </a:t>
            </a:r>
          </a:p>
          <a:p>
            <a:endParaRPr lang="en-AU" dirty="0"/>
          </a:p>
        </p:txBody>
      </p:sp>
      <p:sp>
        <p:nvSpPr>
          <p:cNvPr id="20" name="TextBox 19">
            <a:extLst>
              <a:ext uri="{FF2B5EF4-FFF2-40B4-BE49-F238E27FC236}">
                <a16:creationId xmlns:a16="http://schemas.microsoft.com/office/drawing/2014/main" id="{F36D4F2D-C040-3A23-0687-13DA2964C089}"/>
              </a:ext>
            </a:extLst>
          </p:cNvPr>
          <p:cNvSpPr txBox="1"/>
          <p:nvPr/>
        </p:nvSpPr>
        <p:spPr>
          <a:xfrm>
            <a:off x="4481947" y="2853196"/>
            <a:ext cx="3228108" cy="2277547"/>
          </a:xfrm>
          <a:prstGeom prst="rect">
            <a:avLst/>
          </a:prstGeom>
          <a:noFill/>
        </p:spPr>
        <p:txBody>
          <a:bodyPr wrap="square" rtlCol="0">
            <a:spAutoFit/>
          </a:bodyPr>
          <a:lstStyle/>
          <a:p>
            <a:pPr marL="285750" indent="-285750">
              <a:buFont typeface="Arial" panose="020B0604020202020204" pitchFamily="34" charset="0"/>
              <a:buChar char="•"/>
            </a:pPr>
            <a:r>
              <a:rPr lang="en-AU" sz="2200" dirty="0">
                <a:latin typeface="Aptos" panose="020B0004020202020204" pitchFamily="34" charset="0"/>
              </a:rPr>
              <a:t>A bushfire emergency is developing in the area.</a:t>
            </a:r>
          </a:p>
          <a:p>
            <a:endParaRPr lang="en-AU" sz="1000" dirty="0">
              <a:latin typeface="Aptos" panose="020B0004020202020204" pitchFamily="34" charset="0"/>
            </a:endParaRPr>
          </a:p>
          <a:p>
            <a:pPr marL="285750" indent="-285750">
              <a:buFont typeface="Arial" panose="020B0604020202020204" pitchFamily="34" charset="0"/>
              <a:buChar char="•"/>
            </a:pPr>
            <a:r>
              <a:rPr lang="en-AU" sz="2200" dirty="0">
                <a:latin typeface="Aptos" panose="020B0004020202020204" pitchFamily="34" charset="0"/>
              </a:rPr>
              <a:t>You need to take action now to protect yourself and others.  </a:t>
            </a:r>
          </a:p>
        </p:txBody>
      </p:sp>
      <p:sp>
        <p:nvSpPr>
          <p:cNvPr id="21" name="TextBox 20">
            <a:extLst>
              <a:ext uri="{FF2B5EF4-FFF2-40B4-BE49-F238E27FC236}">
                <a16:creationId xmlns:a16="http://schemas.microsoft.com/office/drawing/2014/main" id="{8B62AD01-A78B-91D2-906E-154B0194E8E2}"/>
              </a:ext>
            </a:extLst>
          </p:cNvPr>
          <p:cNvSpPr txBox="1"/>
          <p:nvPr/>
        </p:nvSpPr>
        <p:spPr>
          <a:xfrm>
            <a:off x="8628415" y="2795979"/>
            <a:ext cx="3131126" cy="2092881"/>
          </a:xfrm>
          <a:prstGeom prst="rect">
            <a:avLst/>
          </a:prstGeom>
          <a:noFill/>
        </p:spPr>
        <p:txBody>
          <a:bodyPr wrap="square" rtlCol="0">
            <a:spAutoFit/>
          </a:bodyPr>
          <a:lstStyle/>
          <a:p>
            <a:pPr marL="285750" indent="-285750">
              <a:buFont typeface="Arial" panose="020B0604020202020204" pitchFamily="34" charset="0"/>
              <a:buChar char="•"/>
            </a:pPr>
            <a:r>
              <a:rPr lang="en-AU" sz="2200" dirty="0">
                <a:latin typeface="Aptos" panose="020B0004020202020204" pitchFamily="34" charset="0"/>
              </a:rPr>
              <a:t>There is a bushfire emergency in the area. </a:t>
            </a:r>
          </a:p>
          <a:p>
            <a:endParaRPr lang="en-AU" sz="1000" dirty="0">
              <a:latin typeface="Aptos" panose="020B0004020202020204" pitchFamily="34" charset="0"/>
            </a:endParaRPr>
          </a:p>
          <a:p>
            <a:pPr marL="285750" indent="-285750">
              <a:buFont typeface="Arial" panose="020B0604020202020204" pitchFamily="34" charset="0"/>
              <a:buChar char="•"/>
            </a:pPr>
            <a:r>
              <a:rPr lang="en-AU" sz="2200" dirty="0">
                <a:latin typeface="Aptos" panose="020B0004020202020204" pitchFamily="34" charset="0"/>
              </a:rPr>
              <a:t> You are in danger</a:t>
            </a:r>
          </a:p>
          <a:p>
            <a:endParaRPr lang="en-AU" sz="1000" dirty="0">
              <a:latin typeface="Aptos" panose="020B0004020202020204" pitchFamily="34" charset="0"/>
            </a:endParaRPr>
          </a:p>
          <a:p>
            <a:pPr marL="285750" indent="-285750">
              <a:buFont typeface="Arial" panose="020B0604020202020204" pitchFamily="34" charset="0"/>
              <a:buChar char="•"/>
            </a:pPr>
            <a:r>
              <a:rPr lang="en-AU" sz="2200" dirty="0">
                <a:latin typeface="Aptos" panose="020B0004020202020204" pitchFamily="34" charset="0"/>
              </a:rPr>
              <a:t>You will be impacted.  </a:t>
            </a:r>
          </a:p>
        </p:txBody>
      </p:sp>
      <p:sp>
        <p:nvSpPr>
          <p:cNvPr id="22" name="TextBox 21">
            <a:extLst>
              <a:ext uri="{FF2B5EF4-FFF2-40B4-BE49-F238E27FC236}">
                <a16:creationId xmlns:a16="http://schemas.microsoft.com/office/drawing/2014/main" id="{AC3EBF20-B4BC-AACC-F60E-12711FA7C5FC}"/>
              </a:ext>
            </a:extLst>
          </p:cNvPr>
          <p:cNvSpPr txBox="1"/>
          <p:nvPr/>
        </p:nvSpPr>
        <p:spPr>
          <a:xfrm>
            <a:off x="2451262" y="5889137"/>
            <a:ext cx="9091553" cy="630942"/>
          </a:xfrm>
          <a:prstGeom prst="rect">
            <a:avLst/>
          </a:prstGeom>
          <a:noFill/>
        </p:spPr>
        <p:txBody>
          <a:bodyPr wrap="square" rtlCol="0">
            <a:spAutoFit/>
          </a:bodyPr>
          <a:lstStyle/>
          <a:p>
            <a:r>
              <a:rPr lang="en-AU" sz="3500" b="1" dirty="0">
                <a:solidFill>
                  <a:schemeClr val="bg1"/>
                </a:solidFill>
              </a:rPr>
              <a:t>How do we make sure we get these warnings?</a:t>
            </a:r>
          </a:p>
        </p:txBody>
      </p:sp>
      <p:pic>
        <p:nvPicPr>
          <p:cNvPr id="23" name="Graphic 22" descr="Boardroom">
            <a:extLst>
              <a:ext uri="{FF2B5EF4-FFF2-40B4-BE49-F238E27FC236}">
                <a16:creationId xmlns:a16="http://schemas.microsoft.com/office/drawing/2014/main" id="{8319D1B2-4F04-2932-C726-144F28C521E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33875" y="5540613"/>
            <a:ext cx="1317387" cy="1317387"/>
          </a:xfrm>
          <a:prstGeom prst="rect">
            <a:avLst/>
          </a:prstGeom>
        </p:spPr>
      </p:pic>
    </p:spTree>
    <p:extLst>
      <p:ext uri="{BB962C8B-B14F-4D97-AF65-F5344CB8AC3E}">
        <p14:creationId xmlns:p14="http://schemas.microsoft.com/office/powerpoint/2010/main" val="215880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7" name="Graphic 6" descr="Internet with solid fill">
            <a:extLst>
              <a:ext uri="{FF2B5EF4-FFF2-40B4-BE49-F238E27FC236}">
                <a16:creationId xmlns:a16="http://schemas.microsoft.com/office/drawing/2014/main" id="{0EE62CF7-F37C-5767-C925-F940246490A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4686" y="1440042"/>
            <a:ext cx="1677997" cy="1677997"/>
          </a:xfrm>
          <a:prstGeom prst="rect">
            <a:avLst/>
          </a:prstGeom>
        </p:spPr>
      </p:pic>
      <p:pic>
        <p:nvPicPr>
          <p:cNvPr id="10" name="Graphic 9" descr="Telephone with solid fill">
            <a:extLst>
              <a:ext uri="{FF2B5EF4-FFF2-40B4-BE49-F238E27FC236}">
                <a16:creationId xmlns:a16="http://schemas.microsoft.com/office/drawing/2014/main" id="{B5566CE9-709E-D424-9D48-DBBCB515603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91975" y="1373857"/>
            <a:ext cx="1412504" cy="1412504"/>
          </a:xfrm>
          <a:prstGeom prst="rect">
            <a:avLst/>
          </a:prstGeom>
        </p:spPr>
      </p:pic>
      <p:pic>
        <p:nvPicPr>
          <p:cNvPr id="16" name="Graphic 15" descr="Radio with solid fill">
            <a:extLst>
              <a:ext uri="{FF2B5EF4-FFF2-40B4-BE49-F238E27FC236}">
                <a16:creationId xmlns:a16="http://schemas.microsoft.com/office/drawing/2014/main" id="{730F909C-0783-141B-C0A6-178CCF09155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59252" y="4535484"/>
            <a:ext cx="1401771" cy="1401771"/>
          </a:xfrm>
          <a:prstGeom prst="rect">
            <a:avLst/>
          </a:prstGeom>
        </p:spPr>
      </p:pic>
      <p:pic>
        <p:nvPicPr>
          <p:cNvPr id="18" name="Graphic 17" descr="Television with solid fill">
            <a:extLst>
              <a:ext uri="{FF2B5EF4-FFF2-40B4-BE49-F238E27FC236}">
                <a16:creationId xmlns:a16="http://schemas.microsoft.com/office/drawing/2014/main" id="{59A07A5D-DF23-0310-B586-ADF5013683B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331156" y="3022857"/>
            <a:ext cx="1228868" cy="1228868"/>
          </a:xfrm>
          <a:prstGeom prst="rect">
            <a:avLst/>
          </a:prstGeom>
        </p:spPr>
      </p:pic>
      <p:pic>
        <p:nvPicPr>
          <p:cNvPr id="20" name="Graphic 19" descr="Phone Vibration with solid fill">
            <a:extLst>
              <a:ext uri="{FF2B5EF4-FFF2-40B4-BE49-F238E27FC236}">
                <a16:creationId xmlns:a16="http://schemas.microsoft.com/office/drawing/2014/main" id="{E9F528A4-8A2E-A32C-C67F-EE7E41161F9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48698" y="3004736"/>
            <a:ext cx="1312325" cy="1312325"/>
          </a:xfrm>
          <a:prstGeom prst="rect">
            <a:avLst/>
          </a:prstGeom>
        </p:spPr>
      </p:pic>
      <p:sp>
        <p:nvSpPr>
          <p:cNvPr id="23" name="TextBox 22">
            <a:extLst>
              <a:ext uri="{FF2B5EF4-FFF2-40B4-BE49-F238E27FC236}">
                <a16:creationId xmlns:a16="http://schemas.microsoft.com/office/drawing/2014/main" id="{5875831D-E846-6C11-1032-6F063820D4D0}"/>
              </a:ext>
            </a:extLst>
          </p:cNvPr>
          <p:cNvSpPr txBox="1"/>
          <p:nvPr/>
        </p:nvSpPr>
        <p:spPr>
          <a:xfrm>
            <a:off x="448698" y="153253"/>
            <a:ext cx="10690496" cy="1354217"/>
          </a:xfrm>
          <a:prstGeom prst="rect">
            <a:avLst/>
          </a:prstGeom>
          <a:noFill/>
        </p:spPr>
        <p:txBody>
          <a:bodyPr wrap="square" rtlCol="0">
            <a:spAutoFit/>
          </a:bodyPr>
          <a:lstStyle/>
          <a:p>
            <a:r>
              <a:rPr lang="en-AU" sz="4000" b="1" dirty="0">
                <a:solidFill>
                  <a:schemeClr val="bg1"/>
                </a:solidFill>
              </a:rPr>
              <a:t>There a many different ways to get </a:t>
            </a:r>
          </a:p>
          <a:p>
            <a:r>
              <a:rPr lang="en-AU" sz="4000" b="1" dirty="0">
                <a:solidFill>
                  <a:schemeClr val="bg1"/>
                </a:solidFill>
              </a:rPr>
              <a:t>bushfire warnings</a:t>
            </a:r>
            <a:r>
              <a:rPr lang="en-AU" sz="4200" b="1" dirty="0">
                <a:solidFill>
                  <a:schemeClr val="bg1"/>
                </a:solidFill>
              </a:rPr>
              <a:t>… </a:t>
            </a:r>
          </a:p>
        </p:txBody>
      </p:sp>
      <p:sp>
        <p:nvSpPr>
          <p:cNvPr id="24" name="TextBox 23">
            <a:extLst>
              <a:ext uri="{FF2B5EF4-FFF2-40B4-BE49-F238E27FC236}">
                <a16:creationId xmlns:a16="http://schemas.microsoft.com/office/drawing/2014/main" id="{9C194F36-3FA9-FCC4-53D4-39A7A6CDB577}"/>
              </a:ext>
            </a:extLst>
          </p:cNvPr>
          <p:cNvSpPr txBox="1"/>
          <p:nvPr/>
        </p:nvSpPr>
        <p:spPr>
          <a:xfrm>
            <a:off x="1792564" y="1675100"/>
            <a:ext cx="2026225" cy="630942"/>
          </a:xfrm>
          <a:prstGeom prst="rect">
            <a:avLst/>
          </a:prstGeom>
          <a:noFill/>
        </p:spPr>
        <p:txBody>
          <a:bodyPr wrap="square" rtlCol="0">
            <a:spAutoFit/>
          </a:bodyPr>
          <a:lstStyle/>
          <a:p>
            <a:r>
              <a:rPr lang="en-AU" sz="3500" b="1" dirty="0"/>
              <a:t>Online</a:t>
            </a:r>
            <a:r>
              <a:rPr lang="en-AU" dirty="0"/>
              <a:t> </a:t>
            </a:r>
          </a:p>
        </p:txBody>
      </p:sp>
      <p:sp>
        <p:nvSpPr>
          <p:cNvPr id="25" name="TextBox 24">
            <a:extLst>
              <a:ext uri="{FF2B5EF4-FFF2-40B4-BE49-F238E27FC236}">
                <a16:creationId xmlns:a16="http://schemas.microsoft.com/office/drawing/2014/main" id="{83D26F3D-16C2-8CAA-2759-B1B4ECA0BAB8}"/>
              </a:ext>
            </a:extLst>
          </p:cNvPr>
          <p:cNvSpPr txBox="1"/>
          <p:nvPr/>
        </p:nvSpPr>
        <p:spPr>
          <a:xfrm>
            <a:off x="1792564" y="2214379"/>
            <a:ext cx="6151418" cy="430887"/>
          </a:xfrm>
          <a:prstGeom prst="rect">
            <a:avLst/>
          </a:prstGeom>
          <a:noFill/>
        </p:spPr>
        <p:txBody>
          <a:bodyPr wrap="square" rtlCol="0">
            <a:spAutoFit/>
          </a:bodyPr>
          <a:lstStyle/>
          <a:p>
            <a:r>
              <a:rPr lang="en-AU" sz="2200" b="1" dirty="0"/>
              <a:t>Look on the VicEmergency website. </a:t>
            </a:r>
          </a:p>
        </p:txBody>
      </p:sp>
      <p:sp>
        <p:nvSpPr>
          <p:cNvPr id="27" name="TextBox 26">
            <a:extLst>
              <a:ext uri="{FF2B5EF4-FFF2-40B4-BE49-F238E27FC236}">
                <a16:creationId xmlns:a16="http://schemas.microsoft.com/office/drawing/2014/main" id="{9D5A4E1B-00C8-A34F-2665-9659D9DCE487}"/>
              </a:ext>
            </a:extLst>
          </p:cNvPr>
          <p:cNvSpPr txBox="1"/>
          <p:nvPr/>
        </p:nvSpPr>
        <p:spPr>
          <a:xfrm>
            <a:off x="7471627" y="1478534"/>
            <a:ext cx="4468829" cy="630942"/>
          </a:xfrm>
          <a:prstGeom prst="rect">
            <a:avLst/>
          </a:prstGeom>
          <a:noFill/>
        </p:spPr>
        <p:txBody>
          <a:bodyPr wrap="square" rtlCol="0">
            <a:spAutoFit/>
          </a:bodyPr>
          <a:lstStyle/>
          <a:p>
            <a:r>
              <a:rPr lang="en-AU" sz="3500" b="1" dirty="0"/>
              <a:t>VicEmergency hotline </a:t>
            </a:r>
            <a:r>
              <a:rPr lang="en-AU" dirty="0"/>
              <a:t> </a:t>
            </a:r>
          </a:p>
        </p:txBody>
      </p:sp>
      <p:sp>
        <p:nvSpPr>
          <p:cNvPr id="28" name="TextBox 27">
            <a:extLst>
              <a:ext uri="{FF2B5EF4-FFF2-40B4-BE49-F238E27FC236}">
                <a16:creationId xmlns:a16="http://schemas.microsoft.com/office/drawing/2014/main" id="{D27A30E1-7404-4C08-8416-C258E3E802CF}"/>
              </a:ext>
            </a:extLst>
          </p:cNvPr>
          <p:cNvSpPr txBox="1"/>
          <p:nvPr/>
        </p:nvSpPr>
        <p:spPr>
          <a:xfrm>
            <a:off x="7534714" y="2017552"/>
            <a:ext cx="4203124" cy="769441"/>
          </a:xfrm>
          <a:prstGeom prst="rect">
            <a:avLst/>
          </a:prstGeom>
          <a:noFill/>
        </p:spPr>
        <p:txBody>
          <a:bodyPr wrap="square" rtlCol="0">
            <a:spAutoFit/>
          </a:bodyPr>
          <a:lstStyle/>
          <a:p>
            <a:r>
              <a:rPr lang="en-AU" sz="2200" b="1" dirty="0"/>
              <a:t>Call 1800 226 226 for up-to-date information</a:t>
            </a:r>
          </a:p>
        </p:txBody>
      </p:sp>
      <p:sp>
        <p:nvSpPr>
          <p:cNvPr id="29" name="TextBox 28">
            <a:extLst>
              <a:ext uri="{FF2B5EF4-FFF2-40B4-BE49-F238E27FC236}">
                <a16:creationId xmlns:a16="http://schemas.microsoft.com/office/drawing/2014/main" id="{142401D0-B608-C469-79E7-ECCADD1B7503}"/>
              </a:ext>
            </a:extLst>
          </p:cNvPr>
          <p:cNvSpPr txBox="1"/>
          <p:nvPr/>
        </p:nvSpPr>
        <p:spPr>
          <a:xfrm>
            <a:off x="1792564" y="4756213"/>
            <a:ext cx="4468829" cy="630942"/>
          </a:xfrm>
          <a:prstGeom prst="rect">
            <a:avLst/>
          </a:prstGeom>
          <a:noFill/>
        </p:spPr>
        <p:txBody>
          <a:bodyPr wrap="square" rtlCol="0">
            <a:spAutoFit/>
          </a:bodyPr>
          <a:lstStyle/>
          <a:p>
            <a:r>
              <a:rPr lang="en-AU" sz="3500" b="1" dirty="0"/>
              <a:t>Radio </a:t>
            </a:r>
            <a:endParaRPr lang="en-AU" dirty="0"/>
          </a:p>
        </p:txBody>
      </p:sp>
      <p:sp>
        <p:nvSpPr>
          <p:cNvPr id="30" name="TextBox 29">
            <a:extLst>
              <a:ext uri="{FF2B5EF4-FFF2-40B4-BE49-F238E27FC236}">
                <a16:creationId xmlns:a16="http://schemas.microsoft.com/office/drawing/2014/main" id="{F5619E64-C79E-C800-8782-2789819CD1D3}"/>
              </a:ext>
            </a:extLst>
          </p:cNvPr>
          <p:cNvSpPr txBox="1"/>
          <p:nvPr/>
        </p:nvSpPr>
        <p:spPr>
          <a:xfrm>
            <a:off x="1757535" y="5311842"/>
            <a:ext cx="4203124" cy="430887"/>
          </a:xfrm>
          <a:prstGeom prst="rect">
            <a:avLst/>
          </a:prstGeom>
          <a:noFill/>
        </p:spPr>
        <p:txBody>
          <a:bodyPr wrap="square" rtlCol="0">
            <a:spAutoFit/>
          </a:bodyPr>
          <a:lstStyle/>
          <a:p>
            <a:r>
              <a:rPr lang="en-AU" sz="2200" b="1" dirty="0"/>
              <a:t>Tune into ABC local radio </a:t>
            </a:r>
          </a:p>
        </p:txBody>
      </p:sp>
      <p:sp>
        <p:nvSpPr>
          <p:cNvPr id="31" name="TextBox 30">
            <a:extLst>
              <a:ext uri="{FF2B5EF4-FFF2-40B4-BE49-F238E27FC236}">
                <a16:creationId xmlns:a16="http://schemas.microsoft.com/office/drawing/2014/main" id="{B393275F-60A0-94BC-30EC-F3A89F493F77}"/>
              </a:ext>
            </a:extLst>
          </p:cNvPr>
          <p:cNvSpPr txBox="1"/>
          <p:nvPr/>
        </p:nvSpPr>
        <p:spPr>
          <a:xfrm>
            <a:off x="1749609" y="3047707"/>
            <a:ext cx="4228916" cy="630942"/>
          </a:xfrm>
          <a:prstGeom prst="rect">
            <a:avLst/>
          </a:prstGeom>
          <a:noFill/>
        </p:spPr>
        <p:txBody>
          <a:bodyPr wrap="square" rtlCol="0">
            <a:spAutoFit/>
          </a:bodyPr>
          <a:lstStyle/>
          <a:p>
            <a:r>
              <a:rPr lang="en-AU" sz="3500" b="1" dirty="0"/>
              <a:t>On your smartphone </a:t>
            </a:r>
          </a:p>
        </p:txBody>
      </p:sp>
      <p:sp>
        <p:nvSpPr>
          <p:cNvPr id="32" name="TextBox 31">
            <a:extLst>
              <a:ext uri="{FF2B5EF4-FFF2-40B4-BE49-F238E27FC236}">
                <a16:creationId xmlns:a16="http://schemas.microsoft.com/office/drawing/2014/main" id="{D2919BF2-63B9-F1A4-0047-B6EFFBF84F7D}"/>
              </a:ext>
            </a:extLst>
          </p:cNvPr>
          <p:cNvSpPr txBox="1"/>
          <p:nvPr/>
        </p:nvSpPr>
        <p:spPr>
          <a:xfrm>
            <a:off x="1792564" y="3582844"/>
            <a:ext cx="3953742" cy="769441"/>
          </a:xfrm>
          <a:prstGeom prst="rect">
            <a:avLst/>
          </a:prstGeom>
          <a:noFill/>
        </p:spPr>
        <p:txBody>
          <a:bodyPr wrap="square" rtlCol="0">
            <a:spAutoFit/>
          </a:bodyPr>
          <a:lstStyle/>
          <a:p>
            <a:r>
              <a:rPr lang="en-AU" sz="2200" b="1" dirty="0"/>
              <a:t>Download the VicEmergency app on your smartphone </a:t>
            </a:r>
          </a:p>
        </p:txBody>
      </p:sp>
      <p:sp>
        <p:nvSpPr>
          <p:cNvPr id="33" name="TextBox 32">
            <a:extLst>
              <a:ext uri="{FF2B5EF4-FFF2-40B4-BE49-F238E27FC236}">
                <a16:creationId xmlns:a16="http://schemas.microsoft.com/office/drawing/2014/main" id="{D83B7758-B0B1-293D-1A82-92EEF13F9DFC}"/>
              </a:ext>
            </a:extLst>
          </p:cNvPr>
          <p:cNvSpPr txBox="1"/>
          <p:nvPr/>
        </p:nvSpPr>
        <p:spPr>
          <a:xfrm>
            <a:off x="7629787" y="3601785"/>
            <a:ext cx="4317385" cy="430887"/>
          </a:xfrm>
          <a:prstGeom prst="rect">
            <a:avLst/>
          </a:prstGeom>
          <a:noFill/>
        </p:spPr>
        <p:txBody>
          <a:bodyPr wrap="square" rtlCol="0">
            <a:spAutoFit/>
          </a:bodyPr>
          <a:lstStyle/>
          <a:p>
            <a:r>
              <a:rPr lang="en-AU" sz="2200" b="1" dirty="0"/>
              <a:t>Watch ABC News 24 or Sky News. </a:t>
            </a:r>
          </a:p>
        </p:txBody>
      </p:sp>
      <p:sp>
        <p:nvSpPr>
          <p:cNvPr id="34" name="TextBox 33">
            <a:extLst>
              <a:ext uri="{FF2B5EF4-FFF2-40B4-BE49-F238E27FC236}">
                <a16:creationId xmlns:a16="http://schemas.microsoft.com/office/drawing/2014/main" id="{1BBF6146-32FC-DF9B-A8AA-46F73E47E510}"/>
              </a:ext>
            </a:extLst>
          </p:cNvPr>
          <p:cNvSpPr txBox="1"/>
          <p:nvPr/>
        </p:nvSpPr>
        <p:spPr>
          <a:xfrm>
            <a:off x="7538358" y="2988641"/>
            <a:ext cx="4468829" cy="630942"/>
          </a:xfrm>
          <a:prstGeom prst="rect">
            <a:avLst/>
          </a:prstGeom>
          <a:noFill/>
        </p:spPr>
        <p:txBody>
          <a:bodyPr wrap="square" rtlCol="0">
            <a:spAutoFit/>
          </a:bodyPr>
          <a:lstStyle/>
          <a:p>
            <a:r>
              <a:rPr lang="en-AU" sz="3500" b="1" dirty="0"/>
              <a:t>Television </a:t>
            </a:r>
            <a:endParaRPr lang="en-AU" dirty="0"/>
          </a:p>
        </p:txBody>
      </p:sp>
      <p:sp>
        <p:nvSpPr>
          <p:cNvPr id="35" name="Rectangle: Rounded Corners 34">
            <a:extLst>
              <a:ext uri="{FF2B5EF4-FFF2-40B4-BE49-F238E27FC236}">
                <a16:creationId xmlns:a16="http://schemas.microsoft.com/office/drawing/2014/main" id="{C44740F4-B7F7-DC9A-41C0-625777C55DF8}"/>
              </a:ext>
            </a:extLst>
          </p:cNvPr>
          <p:cNvSpPr/>
          <p:nvPr/>
        </p:nvSpPr>
        <p:spPr>
          <a:xfrm>
            <a:off x="6261392" y="4329978"/>
            <a:ext cx="5679063" cy="2322723"/>
          </a:xfrm>
          <a:prstGeom prst="roundRect">
            <a:avLst/>
          </a:prstGeom>
          <a:solidFill>
            <a:schemeClr val="accent6">
              <a:lumMod val="60000"/>
              <a:lumOff val="40000"/>
            </a:schemeClr>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endParaRPr lang="en-AU" sz="2000" dirty="0">
              <a:solidFill>
                <a:schemeClr val="bg1"/>
              </a:solidFill>
            </a:endParaRPr>
          </a:p>
        </p:txBody>
      </p:sp>
      <p:sp>
        <p:nvSpPr>
          <p:cNvPr id="38" name="TextBox 37">
            <a:extLst>
              <a:ext uri="{FF2B5EF4-FFF2-40B4-BE49-F238E27FC236}">
                <a16:creationId xmlns:a16="http://schemas.microsoft.com/office/drawing/2014/main" id="{C7997444-E598-23F2-EFC5-D96488CA6777}"/>
              </a:ext>
            </a:extLst>
          </p:cNvPr>
          <p:cNvSpPr txBox="1"/>
          <p:nvPr/>
        </p:nvSpPr>
        <p:spPr>
          <a:xfrm>
            <a:off x="6507287" y="4352285"/>
            <a:ext cx="5325461" cy="2277547"/>
          </a:xfrm>
          <a:prstGeom prst="rect">
            <a:avLst/>
          </a:prstGeom>
          <a:noFill/>
        </p:spPr>
        <p:txBody>
          <a:bodyPr wrap="square" rtlCol="0">
            <a:spAutoFit/>
          </a:bodyPr>
          <a:lstStyle/>
          <a:p>
            <a:r>
              <a:rPr lang="en-US" sz="2200" b="1" dirty="0"/>
              <a:t>Important message from the CFA!</a:t>
            </a:r>
          </a:p>
          <a:p>
            <a:r>
              <a:rPr lang="en-US" sz="2000" i="0" dirty="0">
                <a:effectLst/>
                <a:latin typeface="Aptos" panose="020B0004020202020204" pitchFamily="34" charset="0"/>
              </a:rPr>
              <a:t>You should never wait to receive an official warning before you take action. Bushfires can start and travel quickly, so pay attention to your environment. If you see any signs of bushfire activity</a:t>
            </a:r>
            <a:r>
              <a:rPr lang="en-US" sz="2000" dirty="0">
                <a:latin typeface="Aptos" panose="020B0004020202020204" pitchFamily="34" charset="0"/>
              </a:rPr>
              <a:t>, such as smoke and flames, tell an adult straight away. </a:t>
            </a:r>
            <a:endParaRPr lang="en-AU" sz="2000" dirty="0">
              <a:latin typeface="Aptos" panose="020B0004020202020204" pitchFamily="34" charset="0"/>
            </a:endParaRPr>
          </a:p>
        </p:txBody>
      </p:sp>
    </p:spTree>
    <p:extLst>
      <p:ext uri="{BB962C8B-B14F-4D97-AF65-F5344CB8AC3E}">
        <p14:creationId xmlns:p14="http://schemas.microsoft.com/office/powerpoint/2010/main" val="3900136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0CD79E00-97A4-B0BB-98CC-CA5043D5EC52}"/>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FF0E8AAE-B2FC-BBD0-ABD0-94095655DD50}"/>
              </a:ext>
            </a:extLst>
          </p:cNvPr>
          <p:cNvSpPr/>
          <p:nvPr/>
        </p:nvSpPr>
        <p:spPr>
          <a:xfrm>
            <a:off x="3039457" y="2723019"/>
            <a:ext cx="8646289" cy="14119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4000" b="1" dirty="0">
                <a:solidFill>
                  <a:schemeClr val="bg1"/>
                </a:solidFill>
              </a:rPr>
              <a:t>Do you think everyone in our community tunes in to bushfire warnings during the bushfire season? </a:t>
            </a:r>
          </a:p>
        </p:txBody>
      </p:sp>
      <p:pic>
        <p:nvPicPr>
          <p:cNvPr id="2" name="Graphic 1" descr="Meeting with solid fill">
            <a:extLst>
              <a:ext uri="{FF2B5EF4-FFF2-40B4-BE49-F238E27FC236}">
                <a16:creationId xmlns:a16="http://schemas.microsoft.com/office/drawing/2014/main" id="{79333871-A893-CDCF-C3D9-04458E56548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36506" y="2499864"/>
            <a:ext cx="1858271" cy="1858271"/>
          </a:xfrm>
          <a:prstGeom prst="rect">
            <a:avLst/>
          </a:prstGeom>
        </p:spPr>
      </p:pic>
      <p:pic>
        <p:nvPicPr>
          <p:cNvPr id="3" name="Graphic 2" descr="Internet with solid fill">
            <a:extLst>
              <a:ext uri="{FF2B5EF4-FFF2-40B4-BE49-F238E27FC236}">
                <a16:creationId xmlns:a16="http://schemas.microsoft.com/office/drawing/2014/main" id="{DD35FA9A-41CA-ED6B-A4EC-35E966208A1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05" y="4696830"/>
            <a:ext cx="1677997" cy="1677997"/>
          </a:xfrm>
          <a:prstGeom prst="rect">
            <a:avLst/>
          </a:prstGeom>
        </p:spPr>
      </p:pic>
      <p:pic>
        <p:nvPicPr>
          <p:cNvPr id="4" name="Graphic 3" descr="Telephone with solid fill">
            <a:extLst>
              <a:ext uri="{FF2B5EF4-FFF2-40B4-BE49-F238E27FC236}">
                <a16:creationId xmlns:a16="http://schemas.microsoft.com/office/drawing/2014/main" id="{572873C9-CF26-D632-E5B9-07DFDF95ECB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278778" y="4829576"/>
            <a:ext cx="1412504" cy="1412504"/>
          </a:xfrm>
          <a:prstGeom prst="rect">
            <a:avLst/>
          </a:prstGeom>
        </p:spPr>
      </p:pic>
      <p:pic>
        <p:nvPicPr>
          <p:cNvPr id="5" name="Graphic 4" descr="Radio with solid fill">
            <a:extLst>
              <a:ext uri="{FF2B5EF4-FFF2-40B4-BE49-F238E27FC236}">
                <a16:creationId xmlns:a16="http://schemas.microsoft.com/office/drawing/2014/main" id="{B059DC89-50B6-24F5-F291-1F3AF5F463B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64757" y="4717072"/>
            <a:ext cx="1401771" cy="1401771"/>
          </a:xfrm>
          <a:prstGeom prst="rect">
            <a:avLst/>
          </a:prstGeom>
        </p:spPr>
      </p:pic>
      <p:pic>
        <p:nvPicPr>
          <p:cNvPr id="8" name="Graphic 7" descr="Television with solid fill">
            <a:extLst>
              <a:ext uri="{FF2B5EF4-FFF2-40B4-BE49-F238E27FC236}">
                <a16:creationId xmlns:a16="http://schemas.microsoft.com/office/drawing/2014/main" id="{76DA755E-C40E-2977-2358-DD274007BD4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53791" y="4889975"/>
            <a:ext cx="1228868" cy="1228868"/>
          </a:xfrm>
          <a:prstGeom prst="rect">
            <a:avLst/>
          </a:prstGeom>
        </p:spPr>
      </p:pic>
      <p:pic>
        <p:nvPicPr>
          <p:cNvPr id="9" name="Graphic 8" descr="Phone Vibration with solid fill">
            <a:extLst>
              <a:ext uri="{FF2B5EF4-FFF2-40B4-BE49-F238E27FC236}">
                <a16:creationId xmlns:a16="http://schemas.microsoft.com/office/drawing/2014/main" id="{485B17D6-E0E1-1B5B-4723-148BF3F2B73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45168" y="4794437"/>
            <a:ext cx="1312325" cy="1312325"/>
          </a:xfrm>
          <a:prstGeom prst="rect">
            <a:avLst/>
          </a:prstGeom>
        </p:spPr>
      </p:pic>
      <p:sp>
        <p:nvSpPr>
          <p:cNvPr id="10" name="Isosceles Triangle 9">
            <a:extLst>
              <a:ext uri="{FF2B5EF4-FFF2-40B4-BE49-F238E27FC236}">
                <a16:creationId xmlns:a16="http://schemas.microsoft.com/office/drawing/2014/main" id="{34031BC3-A50F-8C3A-E538-C2DB4F8FD5FB}"/>
              </a:ext>
            </a:extLst>
          </p:cNvPr>
          <p:cNvSpPr/>
          <p:nvPr/>
        </p:nvSpPr>
        <p:spPr>
          <a:xfrm>
            <a:off x="2643743" y="508648"/>
            <a:ext cx="1401289" cy="1318160"/>
          </a:xfrm>
          <a:prstGeom prst="triangle">
            <a:avLst/>
          </a:prstGeom>
          <a:ln w="57150">
            <a:solidFill>
              <a:schemeClr val="tx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a:p>
        </p:txBody>
      </p:sp>
      <p:pic>
        <p:nvPicPr>
          <p:cNvPr id="11" name="Graphic 10" descr="Fire with solid fill">
            <a:extLst>
              <a:ext uri="{FF2B5EF4-FFF2-40B4-BE49-F238E27FC236}">
                <a16:creationId xmlns:a16="http://schemas.microsoft.com/office/drawing/2014/main" id="{EAF4016C-8521-D3CC-7072-3C8B9A5134F0}"/>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890157" y="852327"/>
            <a:ext cx="914400" cy="914400"/>
          </a:xfrm>
          <a:prstGeom prst="rect">
            <a:avLst/>
          </a:prstGeom>
        </p:spPr>
      </p:pic>
      <p:sp>
        <p:nvSpPr>
          <p:cNvPr id="12" name="Isosceles Triangle 11">
            <a:extLst>
              <a:ext uri="{FF2B5EF4-FFF2-40B4-BE49-F238E27FC236}">
                <a16:creationId xmlns:a16="http://schemas.microsoft.com/office/drawing/2014/main" id="{23E99508-63B9-A080-32DC-9A588B0BD7A2}"/>
              </a:ext>
            </a:extLst>
          </p:cNvPr>
          <p:cNvSpPr/>
          <p:nvPr/>
        </p:nvSpPr>
        <p:spPr>
          <a:xfrm>
            <a:off x="5208729" y="508648"/>
            <a:ext cx="1401289" cy="1318160"/>
          </a:xfrm>
          <a:prstGeom prst="triangle">
            <a:avLst/>
          </a:prstGeom>
          <a:solidFill>
            <a:schemeClr val="accent2"/>
          </a:solidFill>
          <a:ln w="57150">
            <a:solidFill>
              <a:schemeClr val="tx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a:p>
        </p:txBody>
      </p:sp>
      <p:pic>
        <p:nvPicPr>
          <p:cNvPr id="13" name="Graphic 12" descr="Fire with solid fill">
            <a:extLst>
              <a:ext uri="{FF2B5EF4-FFF2-40B4-BE49-F238E27FC236}">
                <a16:creationId xmlns:a16="http://schemas.microsoft.com/office/drawing/2014/main" id="{6CC0EDCC-8D0C-94F6-088B-D7FD82BBBA76}"/>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452173" y="786102"/>
            <a:ext cx="914400" cy="914400"/>
          </a:xfrm>
          <a:prstGeom prst="rect">
            <a:avLst/>
          </a:prstGeom>
        </p:spPr>
      </p:pic>
      <p:sp>
        <p:nvSpPr>
          <p:cNvPr id="14" name="Isosceles Triangle 13">
            <a:extLst>
              <a:ext uri="{FF2B5EF4-FFF2-40B4-BE49-F238E27FC236}">
                <a16:creationId xmlns:a16="http://schemas.microsoft.com/office/drawing/2014/main" id="{55265028-4229-52CB-968F-37D3B85A51FA}"/>
              </a:ext>
            </a:extLst>
          </p:cNvPr>
          <p:cNvSpPr/>
          <p:nvPr/>
        </p:nvSpPr>
        <p:spPr>
          <a:xfrm>
            <a:off x="7773716" y="520516"/>
            <a:ext cx="1401289" cy="1318160"/>
          </a:xfrm>
          <a:prstGeom prst="triangle">
            <a:avLst/>
          </a:prstGeom>
          <a:solidFill>
            <a:srgbClr val="C00000"/>
          </a:solidFill>
          <a:ln w="57150">
            <a:solidFill>
              <a:schemeClr val="tx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a:p>
        </p:txBody>
      </p:sp>
      <p:pic>
        <p:nvPicPr>
          <p:cNvPr id="15" name="Graphic 14" descr="Fire with solid fill">
            <a:extLst>
              <a:ext uri="{FF2B5EF4-FFF2-40B4-BE49-F238E27FC236}">
                <a16:creationId xmlns:a16="http://schemas.microsoft.com/office/drawing/2014/main" id="{3F373902-D988-65A7-69A7-D8604FAEDA0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003305" y="823187"/>
            <a:ext cx="914400" cy="914400"/>
          </a:xfrm>
          <a:prstGeom prst="rect">
            <a:avLst/>
          </a:prstGeom>
        </p:spPr>
      </p:pic>
    </p:spTree>
    <p:extLst>
      <p:ext uri="{BB962C8B-B14F-4D97-AF65-F5344CB8AC3E}">
        <p14:creationId xmlns:p14="http://schemas.microsoft.com/office/powerpoint/2010/main" val="3600384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01EE9-EAA1-21C8-8221-D6F63E6269A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8F6B900-1CB9-4ABF-5D10-132F8B6E8545}"/>
              </a:ext>
            </a:extLst>
          </p:cNvPr>
          <p:cNvSpPr/>
          <p:nvPr/>
        </p:nvSpPr>
        <p:spPr>
          <a:xfrm>
            <a:off x="433182" y="909800"/>
            <a:ext cx="11383815" cy="1638100"/>
          </a:xfrm>
          <a:prstGeom prst="rect">
            <a:avLst/>
          </a:prstGeom>
          <a:solidFill>
            <a:schemeClr val="accent4">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2">
            <a:extLst>
              <a:ext uri="{FF2B5EF4-FFF2-40B4-BE49-F238E27FC236}">
                <a16:creationId xmlns:a16="http://schemas.microsoft.com/office/drawing/2014/main" id="{DE9BDE61-77C4-BDEA-07EF-6ECF437F220E}"/>
              </a:ext>
            </a:extLst>
          </p:cNvPr>
          <p:cNvSpPr/>
          <p:nvPr/>
        </p:nvSpPr>
        <p:spPr>
          <a:xfrm>
            <a:off x="433182" y="2733566"/>
            <a:ext cx="6620761" cy="3600450"/>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TextBox 9">
            <a:extLst>
              <a:ext uri="{FF2B5EF4-FFF2-40B4-BE49-F238E27FC236}">
                <a16:creationId xmlns:a16="http://schemas.microsoft.com/office/drawing/2014/main" id="{C556557E-E47E-3DEF-4C5A-00237D78530F}"/>
              </a:ext>
            </a:extLst>
          </p:cNvPr>
          <p:cNvSpPr txBox="1"/>
          <p:nvPr/>
        </p:nvSpPr>
        <p:spPr>
          <a:xfrm>
            <a:off x="585943" y="2935480"/>
            <a:ext cx="6315237" cy="3093154"/>
          </a:xfrm>
          <a:prstGeom prst="rect">
            <a:avLst/>
          </a:prstGeom>
          <a:noFill/>
        </p:spPr>
        <p:txBody>
          <a:bodyPr wrap="square">
            <a:spAutoFit/>
          </a:bodyPr>
          <a:lstStyle/>
          <a:p>
            <a:r>
              <a:rPr lang="en-AU" sz="3000" dirty="0"/>
              <a:t>How can we make sure that everyone in our community tunes in to bushfire warnings during the bushfire season?</a:t>
            </a:r>
          </a:p>
          <a:p>
            <a:endParaRPr lang="en-AU" sz="1500" dirty="0"/>
          </a:p>
          <a:p>
            <a:r>
              <a:rPr lang="en-AU" sz="3000" dirty="0"/>
              <a:t>Your team has </a:t>
            </a:r>
            <a:r>
              <a:rPr lang="en-AU" sz="3000" b="1" dirty="0"/>
              <a:t>3 minutes </a:t>
            </a:r>
            <a:r>
              <a:rPr lang="en-AU" sz="3000" dirty="0"/>
              <a:t>to come up one great idea that makes the most of your knowledge, skills and resources! </a:t>
            </a:r>
          </a:p>
        </p:txBody>
      </p:sp>
      <p:pic>
        <p:nvPicPr>
          <p:cNvPr id="11" name="Picture 10">
            <a:extLst>
              <a:ext uri="{FF2B5EF4-FFF2-40B4-BE49-F238E27FC236}">
                <a16:creationId xmlns:a16="http://schemas.microsoft.com/office/drawing/2014/main" id="{A6B141BB-AB54-87C2-A3E7-A05E597BC6C2}"/>
              </a:ext>
            </a:extLst>
          </p:cNvPr>
          <p:cNvPicPr>
            <a:picLocks noChangeAspect="1"/>
          </p:cNvPicPr>
          <p:nvPr/>
        </p:nvPicPr>
        <p:blipFill>
          <a:blip r:embed="rId3"/>
          <a:srcRect l="-3431" r="1"/>
          <a:stretch/>
        </p:blipFill>
        <p:spPr>
          <a:xfrm>
            <a:off x="6886937" y="2681832"/>
            <a:ext cx="5034777" cy="3600450"/>
          </a:xfrm>
          <a:prstGeom prst="rect">
            <a:avLst/>
          </a:prstGeom>
        </p:spPr>
      </p:pic>
      <p:sp>
        <p:nvSpPr>
          <p:cNvPr id="14" name="TextBox 13">
            <a:extLst>
              <a:ext uri="{FF2B5EF4-FFF2-40B4-BE49-F238E27FC236}">
                <a16:creationId xmlns:a16="http://schemas.microsoft.com/office/drawing/2014/main" id="{C2F1D9D2-73EC-358A-7004-B5E648C8FB05}"/>
              </a:ext>
            </a:extLst>
          </p:cNvPr>
          <p:cNvSpPr txBox="1"/>
          <p:nvPr/>
        </p:nvSpPr>
        <p:spPr>
          <a:xfrm>
            <a:off x="375002" y="201914"/>
            <a:ext cx="11441995" cy="707886"/>
          </a:xfrm>
          <a:prstGeom prst="rect">
            <a:avLst/>
          </a:prstGeom>
          <a:noFill/>
        </p:spPr>
        <p:txBody>
          <a:bodyPr wrap="square">
            <a:spAutoFit/>
          </a:bodyPr>
          <a:lstStyle/>
          <a:p>
            <a:pPr algn="ctr">
              <a:spcAft>
                <a:spcPts val="1200"/>
              </a:spcAft>
            </a:pPr>
            <a:r>
              <a:rPr lang="en-AU" sz="4000" b="1" dirty="0"/>
              <a:t>TEAM CHALLENGE</a:t>
            </a:r>
            <a:endParaRPr lang="en-AU" sz="4000" dirty="0"/>
          </a:p>
        </p:txBody>
      </p:sp>
      <p:sp>
        <p:nvSpPr>
          <p:cNvPr id="15" name="TextBox 14">
            <a:extLst>
              <a:ext uri="{FF2B5EF4-FFF2-40B4-BE49-F238E27FC236}">
                <a16:creationId xmlns:a16="http://schemas.microsoft.com/office/drawing/2014/main" id="{F154CA10-EFD4-656E-3021-A3547F5001E4}"/>
              </a:ext>
            </a:extLst>
          </p:cNvPr>
          <p:cNvSpPr txBox="1"/>
          <p:nvPr/>
        </p:nvSpPr>
        <p:spPr>
          <a:xfrm>
            <a:off x="7604827" y="6282282"/>
            <a:ext cx="4506139" cy="323165"/>
          </a:xfrm>
          <a:prstGeom prst="rect">
            <a:avLst/>
          </a:prstGeom>
          <a:noFill/>
        </p:spPr>
        <p:txBody>
          <a:bodyPr wrap="square" rtlCol="0">
            <a:spAutoFit/>
          </a:bodyPr>
          <a:lstStyle/>
          <a:p>
            <a:r>
              <a:rPr lang="en-AU" sz="1500" dirty="0"/>
              <a:t>Image: Kealey, Harkaway Primary School, Class of 2021.  </a:t>
            </a:r>
          </a:p>
        </p:txBody>
      </p:sp>
      <p:sp>
        <p:nvSpPr>
          <p:cNvPr id="4" name="TextBox 3">
            <a:extLst>
              <a:ext uri="{FF2B5EF4-FFF2-40B4-BE49-F238E27FC236}">
                <a16:creationId xmlns:a16="http://schemas.microsoft.com/office/drawing/2014/main" id="{64898F46-ACDE-2B0B-8B71-1C535844F911}"/>
              </a:ext>
            </a:extLst>
          </p:cNvPr>
          <p:cNvSpPr txBox="1"/>
          <p:nvPr/>
        </p:nvSpPr>
        <p:spPr>
          <a:xfrm>
            <a:off x="571700" y="932781"/>
            <a:ext cx="11106777" cy="1477328"/>
          </a:xfrm>
          <a:prstGeom prst="rect">
            <a:avLst/>
          </a:prstGeom>
          <a:noFill/>
          <a:ln>
            <a:noFill/>
          </a:ln>
        </p:spPr>
        <p:txBody>
          <a:bodyPr wrap="square" rtlCol="0">
            <a:spAutoFit/>
          </a:bodyPr>
          <a:lstStyle/>
          <a:p>
            <a:r>
              <a:rPr lang="en-AU" sz="3000" dirty="0"/>
              <a:t>The bushfire season is approaching. The local CFA is concerned that some people in our community are not tuning in to bushfire warnings during the bushfire season. </a:t>
            </a:r>
            <a:endParaRPr lang="en-AU" dirty="0"/>
          </a:p>
        </p:txBody>
      </p:sp>
    </p:spTree>
    <p:extLst>
      <p:ext uri="{BB962C8B-B14F-4D97-AF65-F5344CB8AC3E}">
        <p14:creationId xmlns:p14="http://schemas.microsoft.com/office/powerpoint/2010/main" val="36973005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3FB5CCC-39CA-D5A9-302E-9DAB69903A22}"/>
              </a:ext>
            </a:extLst>
          </p:cNvPr>
          <p:cNvSpPr txBox="1">
            <a:spLocks/>
          </p:cNvSpPr>
          <p:nvPr/>
        </p:nvSpPr>
        <p:spPr>
          <a:xfrm>
            <a:off x="4825670" y="1336264"/>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500" b="1" dirty="0">
                <a:latin typeface="Calibri" panose="020F0502020204030204" pitchFamily="34" charset="0"/>
                <a:cs typeface="Calibri" panose="020F0502020204030204" pitchFamily="34" charset="0"/>
              </a:rPr>
              <a:t>Part 6 </a:t>
            </a:r>
          </a:p>
        </p:txBody>
      </p:sp>
      <p:sp>
        <p:nvSpPr>
          <p:cNvPr id="5" name="Content Placeholder 2">
            <a:extLst>
              <a:ext uri="{FF2B5EF4-FFF2-40B4-BE49-F238E27FC236}">
                <a16:creationId xmlns:a16="http://schemas.microsoft.com/office/drawing/2014/main" id="{175F6FBD-B0E7-0F60-163F-72680E79DCCD}"/>
              </a:ext>
            </a:extLst>
          </p:cNvPr>
          <p:cNvSpPr txBox="1">
            <a:spLocks/>
          </p:cNvSpPr>
          <p:nvPr/>
        </p:nvSpPr>
        <p:spPr>
          <a:xfrm>
            <a:off x="280554" y="2166710"/>
            <a:ext cx="109658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AU" sz="10000" b="1" dirty="0">
                <a:latin typeface="Calibri" panose="020F0502020204030204" pitchFamily="34" charset="0"/>
                <a:cs typeface="Calibri" panose="020F0502020204030204" pitchFamily="34" charset="0"/>
              </a:rPr>
              <a:t>BUSHFIRE PLANS </a:t>
            </a:r>
          </a:p>
        </p:txBody>
      </p:sp>
    </p:spTree>
    <p:extLst>
      <p:ext uri="{BB962C8B-B14F-4D97-AF65-F5344CB8AC3E}">
        <p14:creationId xmlns:p14="http://schemas.microsoft.com/office/powerpoint/2010/main" val="26044472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28111A5-28D6-E489-FD02-A95DA0769370}"/>
              </a:ext>
            </a:extLst>
          </p:cNvPr>
          <p:cNvSpPr txBox="1"/>
          <p:nvPr/>
        </p:nvSpPr>
        <p:spPr>
          <a:xfrm>
            <a:off x="281297" y="278336"/>
            <a:ext cx="10988232"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500" b="1" i="0" u="none" strike="noStrike" kern="1200" cap="none" spc="0" normalizeH="0" baseline="0" noProof="0" dirty="0">
                <a:ln>
                  <a:noFill/>
                </a:ln>
                <a:solidFill>
                  <a:schemeClr val="bg1"/>
                </a:solidFill>
                <a:effectLst/>
                <a:uLnTx/>
                <a:uFillTx/>
                <a:latin typeface="Calibri" panose="020F0502020204030204"/>
                <a:ea typeface="+mn-ea"/>
                <a:cs typeface="+mn-cs"/>
              </a:rPr>
              <a:t>THE PROBLEM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500" b="1" i="0" u="none" strike="noStrike" kern="1200" cap="none" spc="0" normalizeH="0" baseline="0" noProof="0" dirty="0">
                <a:ln>
                  <a:noFill/>
                </a:ln>
                <a:solidFill>
                  <a:prstClr val="black"/>
                </a:solidFill>
                <a:effectLst/>
                <a:uLnTx/>
                <a:uFillTx/>
                <a:latin typeface="Calibri" panose="020F0502020204030204"/>
                <a:ea typeface="+mn-ea"/>
                <a:cs typeface="+mn-cs"/>
              </a:rPr>
              <a:t>People don’t make detailed bushfire </a:t>
            </a:r>
            <a:r>
              <a:rPr lang="en-AU" sz="3500" b="1" dirty="0">
                <a:solidFill>
                  <a:prstClr val="black"/>
                </a:solidFill>
                <a:latin typeface="Calibri" panose="020F0502020204030204"/>
              </a:rPr>
              <a:t>survival </a:t>
            </a:r>
            <a:r>
              <a:rPr kumimoji="0" lang="en-AU" sz="3500" b="1" i="0" u="none" strike="noStrike" kern="1200" cap="none" spc="0" normalizeH="0" baseline="0" noProof="0" dirty="0">
                <a:ln>
                  <a:noFill/>
                </a:ln>
                <a:solidFill>
                  <a:prstClr val="black"/>
                </a:solidFill>
                <a:effectLst/>
                <a:uLnTx/>
                <a:uFillTx/>
                <a:latin typeface="Calibri" panose="020F0502020204030204"/>
                <a:ea typeface="+mn-ea"/>
                <a:cs typeface="+mn-cs"/>
              </a:rPr>
              <a:t> plans. </a:t>
            </a:r>
          </a:p>
        </p:txBody>
      </p:sp>
      <p:sp>
        <p:nvSpPr>
          <p:cNvPr id="7" name="Rectangle 6">
            <a:extLst>
              <a:ext uri="{FF2B5EF4-FFF2-40B4-BE49-F238E27FC236}">
                <a16:creationId xmlns:a16="http://schemas.microsoft.com/office/drawing/2014/main" id="{655083A3-1E58-E657-946C-3F68D8F2819A}"/>
              </a:ext>
            </a:extLst>
          </p:cNvPr>
          <p:cNvSpPr/>
          <p:nvPr/>
        </p:nvSpPr>
        <p:spPr>
          <a:xfrm>
            <a:off x="3796695" y="5479964"/>
            <a:ext cx="10988232" cy="13741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chemeClr val="bg1"/>
                </a:solidFill>
                <a:effectLst/>
                <a:uLnTx/>
                <a:uFillTx/>
                <a:latin typeface="Calibri" panose="020F0502020204030204"/>
                <a:ea typeface="+mn-ea"/>
                <a:cs typeface="+mn-cs"/>
              </a:rPr>
              <a:t>Why don’t people make detailed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chemeClr val="bg1"/>
                </a:solidFill>
                <a:effectLst/>
                <a:uLnTx/>
                <a:uFillTx/>
                <a:latin typeface="Calibri" panose="020F0502020204030204"/>
                <a:ea typeface="+mn-ea"/>
                <a:cs typeface="+mn-cs"/>
              </a:rPr>
              <a:t>bushfire survival plans?</a:t>
            </a:r>
          </a:p>
        </p:txBody>
      </p:sp>
      <p:sp>
        <p:nvSpPr>
          <p:cNvPr id="18" name="TextBox 17">
            <a:extLst>
              <a:ext uri="{FF2B5EF4-FFF2-40B4-BE49-F238E27FC236}">
                <a16:creationId xmlns:a16="http://schemas.microsoft.com/office/drawing/2014/main" id="{8799607F-F033-B2E4-8A83-30ED4EB0F57D}"/>
              </a:ext>
            </a:extLst>
          </p:cNvPr>
          <p:cNvSpPr txBox="1"/>
          <p:nvPr/>
        </p:nvSpPr>
        <p:spPr>
          <a:xfrm>
            <a:off x="281297" y="1707274"/>
            <a:ext cx="6552894" cy="3785652"/>
          </a:xfrm>
          <a:prstGeom prst="rect">
            <a:avLst/>
          </a:prstGeom>
          <a:solidFill>
            <a:schemeClr val="accent4"/>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prstClr val="black"/>
                </a:solidFill>
                <a:effectLst/>
                <a:uLnTx/>
                <a:uFillTx/>
                <a:latin typeface="Calibri" panose="020F0502020204030204"/>
                <a:ea typeface="+mn-ea"/>
                <a:cs typeface="+mn-cs"/>
              </a:rPr>
              <a:t>People often decide that if there is a bushfire they will evacuate, but they don’t always think about the details. Bushfire emergencies can be very stressful and without a detailed plan, people are forced to make last minute decisions which can put them in very dangerous situations. </a:t>
            </a:r>
          </a:p>
        </p:txBody>
      </p:sp>
      <p:pic>
        <p:nvPicPr>
          <p:cNvPr id="6146" name="Picture 2" descr="Photo of a family packing their car with text reading &quot;Leave Early, leaving early is always the safest option. Being prepared means having a bushfire plan and emergency kit ready&quot;">
            <a:extLst>
              <a:ext uri="{FF2B5EF4-FFF2-40B4-BE49-F238E27FC236}">
                <a16:creationId xmlns:a16="http://schemas.microsoft.com/office/drawing/2014/main" id="{23D4D35B-02A7-AD07-8D74-31F13920E5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769" t="34598" r="10076" b="8861"/>
          <a:stretch/>
        </p:blipFill>
        <p:spPr bwMode="auto">
          <a:xfrm>
            <a:off x="6834191" y="1716362"/>
            <a:ext cx="5148489" cy="3785652"/>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 descr="Meeting with solid fill">
            <a:extLst>
              <a:ext uri="{FF2B5EF4-FFF2-40B4-BE49-F238E27FC236}">
                <a16:creationId xmlns:a16="http://schemas.microsoft.com/office/drawing/2014/main" id="{0F3196A3-5CE8-D73B-DADC-54CCE07FACE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236271" y="5361440"/>
            <a:ext cx="1560424" cy="1560424"/>
          </a:xfrm>
          <a:prstGeom prst="rect">
            <a:avLst/>
          </a:prstGeom>
        </p:spPr>
      </p:pic>
    </p:spTree>
    <p:extLst>
      <p:ext uri="{BB962C8B-B14F-4D97-AF65-F5344CB8AC3E}">
        <p14:creationId xmlns:p14="http://schemas.microsoft.com/office/powerpoint/2010/main" val="2528061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Do you need a Bushfire Survival Plan? Behind the News">
            <a:hlinkClick r:id="" action="ppaction://media"/>
            <a:extLst>
              <a:ext uri="{FF2B5EF4-FFF2-40B4-BE49-F238E27FC236}">
                <a16:creationId xmlns:a16="http://schemas.microsoft.com/office/drawing/2014/main" id="{737E9D57-577C-1C81-0FE0-E5834F670606}"/>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276003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Decision making - CFA">
            <a:hlinkClick r:id="" action="ppaction://media"/>
            <a:extLst>
              <a:ext uri="{FF2B5EF4-FFF2-40B4-BE49-F238E27FC236}">
                <a16:creationId xmlns:a16="http://schemas.microsoft.com/office/drawing/2014/main" id="{9D5A0A46-12D3-6C17-F3D0-E43EA6988DA1}"/>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1198197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6A42B9-23F2-0666-C271-CE37FA308897}"/>
              </a:ext>
            </a:extLst>
          </p:cNvPr>
          <p:cNvSpPr/>
          <p:nvPr/>
        </p:nvSpPr>
        <p:spPr>
          <a:xfrm>
            <a:off x="3218062" y="2387945"/>
            <a:ext cx="8646289" cy="14119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4000" b="1" dirty="0">
                <a:solidFill>
                  <a:schemeClr val="bg1"/>
                </a:solidFill>
              </a:rPr>
              <a:t>Do you think everyone in our community has made a detailed bushfire plan? </a:t>
            </a:r>
          </a:p>
        </p:txBody>
      </p:sp>
      <p:pic>
        <p:nvPicPr>
          <p:cNvPr id="2" name="Graphic 1" descr="Meeting with solid fill">
            <a:extLst>
              <a:ext uri="{FF2B5EF4-FFF2-40B4-BE49-F238E27FC236}">
                <a16:creationId xmlns:a16="http://schemas.microsoft.com/office/drawing/2014/main" id="{9CAD1B97-0DB1-AAF4-1FB2-597ED42217B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50619" y="2175443"/>
            <a:ext cx="1836966" cy="1836966"/>
          </a:xfrm>
          <a:prstGeom prst="rect">
            <a:avLst/>
          </a:prstGeom>
        </p:spPr>
      </p:pic>
    </p:spTree>
    <p:extLst>
      <p:ext uri="{BB962C8B-B14F-4D97-AF65-F5344CB8AC3E}">
        <p14:creationId xmlns:p14="http://schemas.microsoft.com/office/powerpoint/2010/main" val="1090498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F475CDF-3FC4-B997-6028-A32E117916CD}"/>
              </a:ext>
            </a:extLst>
          </p:cNvPr>
          <p:cNvPicPr>
            <a:picLocks noChangeAspect="1"/>
          </p:cNvPicPr>
          <p:nvPr/>
        </p:nvPicPr>
        <p:blipFill>
          <a:blip r:embed="rId3"/>
          <a:stretch>
            <a:fillRect/>
          </a:stretch>
        </p:blipFill>
        <p:spPr>
          <a:xfrm>
            <a:off x="6690167" y="2519868"/>
            <a:ext cx="5034777" cy="3600450"/>
          </a:xfrm>
          <a:prstGeom prst="rect">
            <a:avLst/>
          </a:prstGeom>
        </p:spPr>
      </p:pic>
      <p:sp>
        <p:nvSpPr>
          <p:cNvPr id="3" name="Rectangle 2">
            <a:extLst>
              <a:ext uri="{FF2B5EF4-FFF2-40B4-BE49-F238E27FC236}">
                <a16:creationId xmlns:a16="http://schemas.microsoft.com/office/drawing/2014/main" id="{91780567-6469-2FC5-83E3-0743F3206F35}"/>
              </a:ext>
            </a:extLst>
          </p:cNvPr>
          <p:cNvSpPr/>
          <p:nvPr/>
        </p:nvSpPr>
        <p:spPr>
          <a:xfrm>
            <a:off x="376236" y="2284134"/>
            <a:ext cx="6313931" cy="4175274"/>
          </a:xfrm>
          <a:prstGeom prst="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Rectangle 1">
            <a:extLst>
              <a:ext uri="{FF2B5EF4-FFF2-40B4-BE49-F238E27FC236}">
                <a16:creationId xmlns:a16="http://schemas.microsoft.com/office/drawing/2014/main" id="{204EC5CE-A218-EF23-B0C0-F5EF8BFE9B4C}"/>
              </a:ext>
            </a:extLst>
          </p:cNvPr>
          <p:cNvSpPr/>
          <p:nvPr/>
        </p:nvSpPr>
        <p:spPr>
          <a:xfrm>
            <a:off x="376237" y="831617"/>
            <a:ext cx="11435615" cy="1159229"/>
          </a:xfrm>
          <a:prstGeom prst="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1200"/>
              </a:spcAft>
            </a:pPr>
            <a:r>
              <a:rPr lang="en-AU" sz="3000" dirty="0">
                <a:solidFill>
                  <a:schemeClr val="tx1"/>
                </a:solidFill>
              </a:rPr>
              <a:t>The bushfire season is approaching. The local CFA is concerned that a lot of people in our community don’t have a detailed bushfire plan</a:t>
            </a:r>
            <a:r>
              <a:rPr lang="en-AU" sz="1800" dirty="0">
                <a:solidFill>
                  <a:schemeClr val="tx1"/>
                </a:solidFill>
              </a:rPr>
              <a:t>. </a:t>
            </a:r>
          </a:p>
        </p:txBody>
      </p:sp>
      <p:sp>
        <p:nvSpPr>
          <p:cNvPr id="10" name="TextBox 9">
            <a:extLst>
              <a:ext uri="{FF2B5EF4-FFF2-40B4-BE49-F238E27FC236}">
                <a16:creationId xmlns:a16="http://schemas.microsoft.com/office/drawing/2014/main" id="{FED645D3-61C0-C8AB-0E65-D0A035E21BA4}"/>
              </a:ext>
            </a:extLst>
          </p:cNvPr>
          <p:cNvSpPr txBox="1"/>
          <p:nvPr/>
        </p:nvSpPr>
        <p:spPr>
          <a:xfrm>
            <a:off x="467056" y="2519868"/>
            <a:ext cx="6105587" cy="3939540"/>
          </a:xfrm>
          <a:prstGeom prst="rect">
            <a:avLst/>
          </a:prstGeom>
          <a:noFill/>
        </p:spPr>
        <p:txBody>
          <a:bodyPr wrap="square">
            <a:spAutoFit/>
          </a:bodyPr>
          <a:lstStyle/>
          <a:p>
            <a:pPr>
              <a:spcAft>
                <a:spcPts val="1200"/>
              </a:spcAft>
            </a:pPr>
            <a:r>
              <a:rPr lang="en-AU" sz="3000" dirty="0"/>
              <a:t>How can we make sure that everyone in our community makes a detailed bushfire plan before bushfire season starts?</a:t>
            </a:r>
          </a:p>
          <a:p>
            <a:pPr>
              <a:spcAft>
                <a:spcPts val="1200"/>
              </a:spcAft>
            </a:pPr>
            <a:r>
              <a:rPr lang="en-AU" sz="3000" dirty="0"/>
              <a:t>Your team has </a:t>
            </a:r>
            <a:r>
              <a:rPr lang="en-AU" sz="3000" b="1" dirty="0"/>
              <a:t>3 minutes </a:t>
            </a:r>
            <a:r>
              <a:rPr lang="en-AU" sz="3000" dirty="0"/>
              <a:t>to come up with one great idea that makes the most of your knowledge, skills and resources! </a:t>
            </a:r>
          </a:p>
        </p:txBody>
      </p:sp>
      <p:sp>
        <p:nvSpPr>
          <p:cNvPr id="14" name="TextBox 13">
            <a:extLst>
              <a:ext uri="{FF2B5EF4-FFF2-40B4-BE49-F238E27FC236}">
                <a16:creationId xmlns:a16="http://schemas.microsoft.com/office/drawing/2014/main" id="{70C94FD1-B136-6570-5AF8-2C64744582E1}"/>
              </a:ext>
            </a:extLst>
          </p:cNvPr>
          <p:cNvSpPr txBox="1"/>
          <p:nvPr/>
        </p:nvSpPr>
        <p:spPr>
          <a:xfrm>
            <a:off x="376237" y="103644"/>
            <a:ext cx="11702277" cy="707886"/>
          </a:xfrm>
          <a:prstGeom prst="rect">
            <a:avLst/>
          </a:prstGeom>
          <a:noFill/>
        </p:spPr>
        <p:txBody>
          <a:bodyPr wrap="square">
            <a:spAutoFit/>
          </a:bodyPr>
          <a:lstStyle/>
          <a:p>
            <a:pPr algn="ctr">
              <a:spcAft>
                <a:spcPts val="1200"/>
              </a:spcAft>
            </a:pPr>
            <a:r>
              <a:rPr lang="en-AU" sz="4000" b="1" dirty="0"/>
              <a:t>TEAM CHALLENGE</a:t>
            </a:r>
            <a:endParaRPr lang="en-AU" sz="4000" dirty="0"/>
          </a:p>
        </p:txBody>
      </p:sp>
      <p:sp>
        <p:nvSpPr>
          <p:cNvPr id="15" name="TextBox 14">
            <a:extLst>
              <a:ext uri="{FF2B5EF4-FFF2-40B4-BE49-F238E27FC236}">
                <a16:creationId xmlns:a16="http://schemas.microsoft.com/office/drawing/2014/main" id="{56A0DA8F-3096-9FD3-4CA3-100C182EE8B8}"/>
              </a:ext>
            </a:extLst>
          </p:cNvPr>
          <p:cNvSpPr txBox="1"/>
          <p:nvPr/>
        </p:nvSpPr>
        <p:spPr>
          <a:xfrm>
            <a:off x="8394178" y="6120318"/>
            <a:ext cx="4506139" cy="276999"/>
          </a:xfrm>
          <a:prstGeom prst="rect">
            <a:avLst/>
          </a:prstGeom>
          <a:noFill/>
        </p:spPr>
        <p:txBody>
          <a:bodyPr wrap="square" rtlCol="0">
            <a:spAutoFit/>
          </a:bodyPr>
          <a:lstStyle/>
          <a:p>
            <a:r>
              <a:rPr lang="en-AU" sz="1200" dirty="0"/>
              <a:t>Image: Kealey, Harkaway Primary School, Class of 2021.  </a:t>
            </a:r>
          </a:p>
        </p:txBody>
      </p:sp>
    </p:spTree>
    <p:extLst>
      <p:ext uri="{BB962C8B-B14F-4D97-AF65-F5344CB8AC3E}">
        <p14:creationId xmlns:p14="http://schemas.microsoft.com/office/powerpoint/2010/main" val="9932959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1EC19-4C9A-B422-55D3-A9DAA96FA8EB}"/>
              </a:ext>
            </a:extLst>
          </p:cNvPr>
          <p:cNvSpPr>
            <a:spLocks noGrp="1"/>
          </p:cNvSpPr>
          <p:nvPr>
            <p:ph type="title"/>
          </p:nvPr>
        </p:nvSpPr>
        <p:spPr>
          <a:xfrm>
            <a:off x="838200" y="2321247"/>
            <a:ext cx="10515600" cy="1325563"/>
          </a:xfrm>
        </p:spPr>
        <p:txBody>
          <a:bodyPr>
            <a:normAutofit/>
          </a:bodyPr>
          <a:lstStyle/>
          <a:p>
            <a:pPr algn="ctr"/>
            <a:r>
              <a:rPr lang="en-US" sz="5000" b="1" dirty="0">
                <a:solidFill>
                  <a:schemeClr val="bg1"/>
                </a:solidFill>
              </a:rPr>
              <a:t>END OF MODULE </a:t>
            </a:r>
            <a:endParaRPr lang="en-AU" sz="5000" b="1" dirty="0">
              <a:solidFill>
                <a:schemeClr val="bg1"/>
              </a:solidFill>
            </a:endParaRPr>
          </a:p>
        </p:txBody>
      </p:sp>
    </p:spTree>
    <p:extLst>
      <p:ext uri="{BB962C8B-B14F-4D97-AF65-F5344CB8AC3E}">
        <p14:creationId xmlns:p14="http://schemas.microsoft.com/office/powerpoint/2010/main" val="1727140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7118</TotalTime>
  <Words>5774</Words>
  <Application>Microsoft Office PowerPoint</Application>
  <PresentationFormat>Widescreen</PresentationFormat>
  <Paragraphs>514</Paragraphs>
  <Slides>46</Slides>
  <Notes>40</Notes>
  <HiddenSlides>0</HiddenSlides>
  <MMClips>7</MMClips>
  <ScaleCrop>false</ScaleCrop>
  <HeadingPairs>
    <vt:vector size="4" baseType="variant">
      <vt:variant>
        <vt:lpstr>Theme</vt:lpstr>
      </vt:variant>
      <vt:variant>
        <vt:i4>2</vt:i4>
      </vt:variant>
      <vt:variant>
        <vt:lpstr>Slide Titles</vt:lpstr>
      </vt:variant>
      <vt:variant>
        <vt:i4>46</vt:i4>
      </vt:variant>
    </vt:vector>
  </HeadingPairs>
  <TitlesOfParts>
    <vt:vector size="48" baseType="lpstr">
      <vt:lpstr>Office Theme</vt:lpstr>
      <vt:lpstr>Office Theme</vt:lpstr>
      <vt:lpstr>Module 5  </vt:lpstr>
      <vt:lpstr>Part 1 </vt:lpstr>
      <vt:lpstr>PowerPoint Presentation</vt:lpstr>
      <vt:lpstr>Can bushfires cause damage and harm to communities and environments?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PROBLEM  People don’t tune in to bushfire warnings  during bushfire season.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END OF MODULE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5</dc:title>
  <dc:creator>towers briony</dc:creator>
  <cp:lastModifiedBy>Briony Towers</cp:lastModifiedBy>
  <cp:revision>84</cp:revision>
  <dcterms:created xsi:type="dcterms:W3CDTF">2022-04-12T03:12:01Z</dcterms:created>
  <dcterms:modified xsi:type="dcterms:W3CDTF">2025-01-20T09:50:10Z</dcterms:modified>
</cp:coreProperties>
</file>