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sldIdLst>
    <p:sldId id="256" r:id="rId5"/>
    <p:sldId id="265" r:id="rId6"/>
    <p:sldId id="266" r:id="rId7"/>
    <p:sldId id="285" r:id="rId8"/>
    <p:sldId id="286" r:id="rId9"/>
    <p:sldId id="294" r:id="rId10"/>
    <p:sldId id="262" r:id="rId11"/>
    <p:sldId id="276" r:id="rId12"/>
    <p:sldId id="277" r:id="rId13"/>
    <p:sldId id="272" r:id="rId14"/>
    <p:sldId id="273" r:id="rId15"/>
    <p:sldId id="275" r:id="rId16"/>
    <p:sldId id="291" r:id="rId17"/>
    <p:sldId id="283" r:id="rId18"/>
    <p:sldId id="274" r:id="rId19"/>
    <p:sldId id="292" r:id="rId20"/>
    <p:sldId id="293" r:id="rId21"/>
    <p:sldId id="290" r:id="rId22"/>
    <p:sldId id="288" r:id="rId23"/>
    <p:sldId id="28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8B237A5-7F97-2349-3C9F-59A4CC4AC358}" name="Neil Munro" initials="NM" userId="S::munron@cfa.vic.gov.au::59bcccbb-3721-4a34-859d-8a31061d823a" providerId="AD"/>
  <p188:author id="{15967DD2-BDF8-519D-E9E7-92500FA85D5F}" name="towers briony" initials="tb" userId="978a042c2425afa5"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A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45A6A7-E5E1-955D-62AD-2316040AA2FB}" v="18" dt="2025-01-20T04:03:52.207"/>
    <p1510:client id="{5B6CFCDE-E597-7380-B53E-C566BB12557B}" v="5" dt="2025-01-20T02:43:42.913"/>
    <p1510:client id="{A4A09A9F-8F2A-1856-D3FC-F8369FA46D0C}" v="6" dt="2025-01-20T01:39:52.8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0484" autoAdjust="0"/>
  </p:normalViewPr>
  <p:slideViewPr>
    <p:cSldViewPr snapToGrid="0">
      <p:cViewPr varScale="1">
        <p:scale>
          <a:sx n="78" d="100"/>
          <a:sy n="78" d="100"/>
        </p:scale>
        <p:origin x="183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720DF9-7498-4FE6-BE99-F514D862243A}" type="datetimeFigureOut">
              <a:t>6/23/2026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ACECF3-6825-481B-A64B-20F6CBD94AF3}" type="slidenum">
              <a:t>‹#›</a:t>
            </a:fld>
            <a:endParaRPr lang="en-US"/>
          </a:p>
        </p:txBody>
      </p:sp>
    </p:spTree>
    <p:extLst>
      <p:ext uri="{BB962C8B-B14F-4D97-AF65-F5344CB8AC3E}">
        <p14:creationId xmlns:p14="http://schemas.microsoft.com/office/powerpoint/2010/main" val="4133273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V0s2i7Cc7wA"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Support the class to develop a concept map of bushfire safety. On a large piece of poster paper, write Bushfire Safety at the centre of the page. Encourage the students to contribute any ideas that come to mind when they think about the words ‘bushfire safety’. Add their ideas to a concept map. When there is a good amount of ideas on the concept map, discuss some of the ideas, drawing particular attention to ideas related to prevention, preparedness and response. Finish up this activity by emphasising that bushfire safety is about taking action BEFORE a bushfire occurs, so that communities and the environment won’t be harmed if a bushfire does occur. </a:t>
            </a:r>
          </a:p>
          <a:p>
            <a:endParaRPr lang="en-AU" b="1" dirty="0"/>
          </a:p>
          <a:p>
            <a:r>
              <a:rPr lang="en-US" b="1" dirty="0"/>
              <a:t>NOTE: A standard definition of ‘bushfire safety’ in the Australian emergency management sector is as follows: Bushfire safety refers to the actions people can take to prevent, prepare for, and respond to bushfires, to protect life, property, and the environment. </a:t>
            </a:r>
          </a:p>
          <a:p>
            <a:endParaRPr lang="en-US" b="1" dirty="0"/>
          </a:p>
          <a:p>
            <a:endParaRPr lang="en-AU" b="1" dirty="0"/>
          </a:p>
        </p:txBody>
      </p:sp>
      <p:sp>
        <p:nvSpPr>
          <p:cNvPr id="4" name="Slide Number Placeholder 3"/>
          <p:cNvSpPr>
            <a:spLocks noGrp="1"/>
          </p:cNvSpPr>
          <p:nvPr>
            <p:ph type="sldNum" sz="quarter" idx="5"/>
          </p:nvPr>
        </p:nvSpPr>
        <p:spPr/>
        <p:txBody>
          <a:bodyPr/>
          <a:lstStyle/>
          <a:p>
            <a:fld id="{E3ACECF3-6825-481B-A64B-20F6CBD94AF3}" type="slidenum">
              <a:rPr lang="en-AU" smtClean="0"/>
              <a:t>3</a:t>
            </a:fld>
            <a:endParaRPr lang="en-AU"/>
          </a:p>
        </p:txBody>
      </p:sp>
    </p:spTree>
    <p:extLst>
      <p:ext uri="{BB962C8B-B14F-4D97-AF65-F5344CB8AC3E}">
        <p14:creationId xmlns:p14="http://schemas.microsoft.com/office/powerpoint/2010/main" val="322880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Provide each student with a blank piece of lined paper. Ask them to draw up KWL chart and enter what they know and what they want to know. Invite the students to share some of their ideas. Tell the students to keep their KWL charts in a safe place until the end of the lesson (NB: At the end of the lesson, they can paste their KWL chart into their learning journals). </a:t>
            </a:r>
          </a:p>
        </p:txBody>
      </p:sp>
      <p:sp>
        <p:nvSpPr>
          <p:cNvPr id="4" name="Slide Number Placeholder 3"/>
          <p:cNvSpPr>
            <a:spLocks noGrp="1"/>
          </p:cNvSpPr>
          <p:nvPr>
            <p:ph type="sldNum" sz="quarter" idx="5"/>
          </p:nvPr>
        </p:nvSpPr>
        <p:spPr/>
        <p:txBody>
          <a:bodyPr/>
          <a:lstStyle/>
          <a:p>
            <a:fld id="{E3ACECF3-6825-481B-A64B-20F6CBD94AF3}" type="slidenum">
              <a:rPr lang="en-AU" smtClean="0"/>
              <a:t>4</a:t>
            </a:fld>
            <a:endParaRPr lang="en-AU"/>
          </a:p>
        </p:txBody>
      </p:sp>
    </p:spTree>
    <p:extLst>
      <p:ext uri="{BB962C8B-B14F-4D97-AF65-F5344CB8AC3E}">
        <p14:creationId xmlns:p14="http://schemas.microsoft.com/office/powerpoint/2010/main" val="21808411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Provide each student with a copy of the empathy map or provide them with a blank piece of unlined paper and instruct them to copy the slide. </a:t>
            </a:r>
          </a:p>
        </p:txBody>
      </p:sp>
      <p:sp>
        <p:nvSpPr>
          <p:cNvPr id="4" name="Slide Number Placeholder 3"/>
          <p:cNvSpPr>
            <a:spLocks noGrp="1"/>
          </p:cNvSpPr>
          <p:nvPr>
            <p:ph type="sldNum" sz="quarter" idx="5"/>
          </p:nvPr>
        </p:nvSpPr>
        <p:spPr/>
        <p:txBody>
          <a:bodyPr/>
          <a:lstStyle/>
          <a:p>
            <a:fld id="{E3ACECF3-6825-481B-A64B-20F6CBD94AF3}" type="slidenum">
              <a:rPr lang="en-AU" smtClean="0"/>
              <a:t>5</a:t>
            </a:fld>
            <a:endParaRPr lang="en-AU"/>
          </a:p>
        </p:txBody>
      </p:sp>
    </p:spTree>
    <p:extLst>
      <p:ext uri="{BB962C8B-B14F-4D97-AF65-F5344CB8AC3E}">
        <p14:creationId xmlns:p14="http://schemas.microsoft.com/office/powerpoint/2010/main" val="195436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Present the slide. Ask the students: If someone saw this view from their front yard, what might they think? What might they say? What might they feel? What might they do? Invite the students to share a few ideas and then ask them to add more ideas to their empathy map. Students can discuss their ideas in pairs and record responses on their own empathy map. </a:t>
            </a:r>
            <a:r>
              <a:rPr lang="en-US" dirty="0"/>
              <a:t> </a:t>
            </a:r>
          </a:p>
          <a:p>
            <a:r>
              <a:rPr lang="en-US" dirty="0"/>
              <a:t> </a:t>
            </a:r>
            <a:endParaRPr lang="en-GB" dirty="0"/>
          </a:p>
          <a:p>
            <a:r>
              <a:rPr lang="en-US" b="1" dirty="0"/>
              <a:t>NOTE: For this activity you may wish to use another image that more closely resembles the geographical context in your local area. You can find some other photos at the end of this slide and you can also search online for one yourself. </a:t>
            </a:r>
            <a:r>
              <a:rPr lang="en-US" dirty="0"/>
              <a:t> </a:t>
            </a:r>
            <a:endParaRPr lang="en-GB" dirty="0"/>
          </a:p>
          <a:p>
            <a:r>
              <a:rPr lang="en-US" dirty="0"/>
              <a:t> </a:t>
            </a:r>
            <a:endParaRPr lang="en-GB" dirty="0"/>
          </a:p>
          <a:p>
            <a:r>
              <a:rPr lang="en-US" b="1" dirty="0"/>
              <a:t>This activity is intended as a gentle introduction to human responses in a bushfire emergency and it is recommended that the photo you use depicts bushfire smoke rising up into the sky as opposed to an image with flames and/or extreme bushfire </a:t>
            </a:r>
            <a:r>
              <a:rPr lang="en-US" b="1" dirty="0" err="1"/>
              <a:t>behaviour</a:t>
            </a:r>
            <a:r>
              <a:rPr lang="en-US" b="1" dirty="0"/>
              <a:t>. </a:t>
            </a:r>
            <a:endParaRPr lang="en-GB"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E3ACECF3-6825-481B-A64B-20F6CBD94AF3}" type="slidenum">
              <a:rPr lang="en-GB"/>
              <a:t>6</a:t>
            </a:fld>
            <a:endParaRPr lang="en-GB"/>
          </a:p>
        </p:txBody>
      </p:sp>
    </p:spTree>
    <p:extLst>
      <p:ext uri="{BB962C8B-B14F-4D97-AF65-F5344CB8AC3E}">
        <p14:creationId xmlns:p14="http://schemas.microsoft.com/office/powerpoint/2010/main" val="3358604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Facilitate a class discussion about whether any of this is relevant to them. </a:t>
            </a:r>
          </a:p>
          <a:p>
            <a:endParaRPr lang="en-US" b="1" dirty="0">
              <a:cs typeface="Calibri"/>
            </a:endParaRPr>
          </a:p>
          <a:p>
            <a:r>
              <a:rPr lang="en-US" b="1" dirty="0">
                <a:cs typeface="Calibri"/>
              </a:rPr>
              <a:t>First, ask the students “Are bushfires something WE need to think about in OUR community? Why or why not?”  Encourage the students to share their thoughts with other each in small groups for a few minutes and then invite them to feed back to the main group. </a:t>
            </a:r>
          </a:p>
          <a:p>
            <a:endParaRPr lang="en-US" b="1"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cs typeface="Calibri"/>
              </a:rPr>
              <a:t>Second, ask the students “How important is bushfire safety in our community?” Encourage the students to share their thoughts with other each in small groups for a few minutes and then invite them to feed back to the main group. </a:t>
            </a:r>
          </a:p>
          <a:p>
            <a:endParaRPr lang="en-US" b="1" dirty="0">
              <a:cs typeface="Calibri"/>
            </a:endParaRPr>
          </a:p>
        </p:txBody>
      </p:sp>
      <p:sp>
        <p:nvSpPr>
          <p:cNvPr id="4" name="Slide Number Placeholder 3"/>
          <p:cNvSpPr>
            <a:spLocks noGrp="1"/>
          </p:cNvSpPr>
          <p:nvPr>
            <p:ph type="sldNum" sz="quarter" idx="5"/>
          </p:nvPr>
        </p:nvSpPr>
        <p:spPr/>
        <p:txBody>
          <a:bodyPr/>
          <a:lstStyle/>
          <a:p>
            <a:fld id="{E3ACECF3-6825-481B-A64B-20F6CBD94AF3}" type="slidenum">
              <a:rPr lang="en-US"/>
              <a:t>7</a:t>
            </a:fld>
            <a:endParaRPr lang="en-US"/>
          </a:p>
        </p:txBody>
      </p:sp>
    </p:spTree>
    <p:extLst>
      <p:ext uri="{BB962C8B-B14F-4D97-AF65-F5344CB8AC3E}">
        <p14:creationId xmlns:p14="http://schemas.microsoft.com/office/powerpoint/2010/main" val="4996864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solidFill>
                  <a:srgbClr val="000000"/>
                </a:solidFill>
              </a:rPr>
              <a:t>Read out the statement on the slide. </a:t>
            </a:r>
            <a:endParaRPr lang="en-US" dirty="0">
              <a:solidFill>
                <a:srgbClr val="000000"/>
              </a:solidFill>
            </a:endParaRPr>
          </a:p>
          <a:p>
            <a:endParaRPr lang="en-US" dirty="0">
              <a:solidFill>
                <a:srgbClr val="000000"/>
              </a:solidFill>
            </a:endParaRPr>
          </a:p>
          <a:p>
            <a:r>
              <a:rPr lang="en-US" b="1">
                <a:solidFill>
                  <a:srgbClr val="000000"/>
                </a:solidFill>
              </a:rPr>
              <a:t>Ask the students, “Do you think everyone in our community is playing a role in bushfire safety?” Facilitate a discussion about the benefits of everyone playing a role in bushfire safety. Discussion prompt: </a:t>
            </a:r>
            <a:endParaRPr lang="en-US" dirty="0">
              <a:solidFill>
                <a:srgbClr val="000000"/>
              </a:solidFill>
            </a:endParaRPr>
          </a:p>
          <a:p>
            <a:pPr marL="628650" lvl="1" indent="-171450">
              <a:buFont typeface="Arial,Sans-Serif"/>
              <a:buChar char="•"/>
            </a:pPr>
            <a:r>
              <a:rPr lang="en-US" b="1">
                <a:solidFill>
                  <a:srgbClr val="000000"/>
                </a:solidFill>
              </a:rPr>
              <a:t>Would it be a good thing for everyone in our community to play a role in bushfire safety? Why/Why not? NOTE: When having this discussion, highlight that in a bushfire emergency, the local fire brigade cannot send a fire truck to protect every family and every house (e.g. ask the students how many fire trucks the brigade has and how many houses there are in the local community). </a:t>
            </a:r>
            <a:r>
              <a:rPr lang="en-US" b="1" err="1">
                <a:solidFill>
                  <a:srgbClr val="000000"/>
                </a:solidFill>
              </a:rPr>
              <a:t>Emphasise</a:t>
            </a:r>
            <a:r>
              <a:rPr lang="en-US" b="1">
                <a:solidFill>
                  <a:srgbClr val="000000"/>
                </a:solidFill>
              </a:rPr>
              <a:t> that the local brigade need the local people to do their bit to keep themselves and others safe. </a:t>
            </a:r>
            <a:endParaRPr lang="en-US" dirty="0">
              <a:solidFill>
                <a:srgbClr val="000000"/>
              </a:solidFill>
            </a:endParaRPr>
          </a:p>
          <a:p>
            <a:endParaRPr lang="en-US" dirty="0">
              <a:solidFill>
                <a:srgbClr val="000000"/>
              </a:solidFill>
            </a:endParaRPr>
          </a:p>
          <a:p>
            <a:r>
              <a:rPr lang="en-US" b="1">
                <a:solidFill>
                  <a:srgbClr val="000000"/>
                </a:solidFill>
              </a:rPr>
              <a:t>Ask the students, “Do you think the children in our community are playing a role in bushfire safety?” Facilitate a discussion about the benefits of children playing a role in bushfire safety. Discussion prompt: </a:t>
            </a:r>
            <a:endParaRPr lang="en-US" dirty="0">
              <a:solidFill>
                <a:srgbClr val="000000"/>
              </a:solidFill>
            </a:endParaRPr>
          </a:p>
          <a:p>
            <a:pPr marL="628650" lvl="1" indent="-171450">
              <a:buFont typeface="Arial,Sans-Serif"/>
              <a:buChar char="•"/>
            </a:pPr>
            <a:r>
              <a:rPr lang="en-US" b="1">
                <a:solidFill>
                  <a:srgbClr val="000000"/>
                </a:solidFill>
              </a:rPr>
              <a:t>Would it be a good thing for everyone in our community to play a role in bushfire safety? Why/Why not? (NOTE: When having this discussion, asl the students to provide any examples where they have already played a role). </a:t>
            </a:r>
            <a:endParaRPr lang="en-US"/>
          </a:p>
          <a:p>
            <a:endParaRPr lang="en-US" sz="1200" b="1" u="none" dirty="0">
              <a:solidFill>
                <a:srgbClr val="000000"/>
              </a:solidFill>
              <a:latin typeface="Calibri"/>
              <a:ea typeface="Calibri"/>
              <a:cs typeface="Calibri"/>
            </a:endParaRPr>
          </a:p>
          <a:p>
            <a:endParaRPr lang="en-US" b="1" dirty="0"/>
          </a:p>
        </p:txBody>
      </p:sp>
      <p:sp>
        <p:nvSpPr>
          <p:cNvPr id="4" name="Slide Number Placeholder 3"/>
          <p:cNvSpPr>
            <a:spLocks noGrp="1"/>
          </p:cNvSpPr>
          <p:nvPr>
            <p:ph type="sldNum" sz="quarter" idx="5"/>
          </p:nvPr>
        </p:nvSpPr>
        <p:spPr/>
        <p:txBody>
          <a:bodyPr/>
          <a:lstStyle/>
          <a:p>
            <a:fld id="{58886FCC-3642-4442-8F6A-1ECFBCB8A4EC}" type="slidenum">
              <a:t>9</a:t>
            </a:fld>
            <a:endParaRPr lang="en-US"/>
          </a:p>
        </p:txBody>
      </p:sp>
    </p:spTree>
    <p:extLst>
      <p:ext uri="{BB962C8B-B14F-4D97-AF65-F5344CB8AC3E}">
        <p14:creationId xmlns:p14="http://schemas.microsoft.com/office/powerpoint/2010/main" val="14155924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dirty="0"/>
              <a:t>Introduce this video about 10 year old Tilly Smith and the decisive action she took to save over 100 people from the Boxing Day tsunami in 2004. Tell the students that while this video is about a tsunami not a bushfire, it illustrates the important role children play in an emergency situation. </a:t>
            </a:r>
            <a:endParaRPr lang="en-US" dirty="0"/>
          </a:p>
          <a:p>
            <a:pPr>
              <a:defRPr/>
            </a:pPr>
            <a:endParaRPr lang="en-AU" dirty="0"/>
          </a:p>
          <a:p>
            <a:pPr>
              <a:defRPr/>
            </a:pPr>
            <a:r>
              <a:rPr lang="en-AU" b="1" dirty="0"/>
              <a:t>Tell the students that after the video there will be Kahoot quiz about Tilly’s experience. </a:t>
            </a:r>
            <a:endParaRPr lang="en-US" dirty="0"/>
          </a:p>
          <a:p>
            <a:pPr>
              <a:defRPr/>
            </a:pPr>
            <a:endParaRPr lang="en-AU" dirty="0"/>
          </a:p>
          <a:p>
            <a:pPr>
              <a:defRPr/>
            </a:pPr>
            <a:r>
              <a:rPr lang="en-AU" b="1" dirty="0"/>
              <a:t>NOTE: The video is embedded in the slide. It can also be accessed via this link </a:t>
            </a:r>
            <a:r>
              <a:rPr lang="en-AU" b="1" dirty="0">
                <a:hlinkClick r:id="rId3"/>
              </a:rPr>
              <a:t>https://www.youtube.com/watch?v=V0s2i7Cc7wA</a:t>
            </a:r>
            <a:endParaRPr lang="en-AU"/>
          </a:p>
        </p:txBody>
      </p:sp>
      <p:sp>
        <p:nvSpPr>
          <p:cNvPr id="4" name="Slide Number Placeholder 3"/>
          <p:cNvSpPr>
            <a:spLocks noGrp="1"/>
          </p:cNvSpPr>
          <p:nvPr>
            <p:ph type="sldNum" sz="quarter" idx="5"/>
          </p:nvPr>
        </p:nvSpPr>
        <p:spPr/>
        <p:txBody>
          <a:bodyPr/>
          <a:lstStyle/>
          <a:p>
            <a:fld id="{E3ACECF3-6825-481B-A64B-20F6CBD94AF3}" type="slidenum">
              <a:rPr lang="en-AU" smtClean="0"/>
              <a:t>10</a:t>
            </a:fld>
            <a:endParaRPr lang="en-AU"/>
          </a:p>
        </p:txBody>
      </p:sp>
    </p:spTree>
    <p:extLst>
      <p:ext uri="{BB962C8B-B14F-4D97-AF65-F5344CB8AC3E}">
        <p14:creationId xmlns:p14="http://schemas.microsoft.com/office/powerpoint/2010/main" val="3616636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URL for </a:t>
            </a:r>
            <a:r>
              <a:rPr lang="en-US" b="1" dirty="0" err="1"/>
              <a:t>Blooket</a:t>
            </a:r>
            <a:r>
              <a:rPr lang="en-US" b="1" dirty="0"/>
              <a:t> Quiz: https://dashboard.blooket.com/set/6a34bc67c5bf4dbb57063437</a:t>
            </a:r>
            <a:endParaRPr lang="en-US" dirty="0"/>
          </a:p>
        </p:txBody>
      </p:sp>
      <p:sp>
        <p:nvSpPr>
          <p:cNvPr id="4" name="Slide Number Placeholder 3"/>
          <p:cNvSpPr>
            <a:spLocks noGrp="1"/>
          </p:cNvSpPr>
          <p:nvPr>
            <p:ph type="sldNum" sz="quarter" idx="5"/>
          </p:nvPr>
        </p:nvSpPr>
        <p:spPr/>
        <p:txBody>
          <a:bodyPr/>
          <a:lstStyle/>
          <a:p>
            <a:fld id="{E3ACECF3-6825-481B-A64B-20F6CBD94AF3}" type="slidenum">
              <a:rPr lang="en-US"/>
              <a:t>11</a:t>
            </a:fld>
            <a:endParaRPr lang="en-US"/>
          </a:p>
        </p:txBody>
      </p:sp>
    </p:spTree>
    <p:extLst>
      <p:ext uri="{BB962C8B-B14F-4D97-AF65-F5344CB8AC3E}">
        <p14:creationId xmlns:p14="http://schemas.microsoft.com/office/powerpoint/2010/main" val="4257806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Facilitate a class discussion about the personal strengths that enabled Tilly to save all those people on the beach. Discussion prompts: </a:t>
            </a:r>
            <a:endParaRPr lang="en-US">
              <a:ea typeface="Calibri" panose="020F0502020204030204"/>
              <a:cs typeface="Calibri" panose="020F0502020204030204"/>
            </a:endParaRPr>
          </a:p>
          <a:p>
            <a:pPr marL="628650" lvl="1" indent="-171450">
              <a:buFont typeface="Arial,Sans-Serif" panose="020B0604020202020204" pitchFamily="34" charset="0"/>
              <a:buChar char="•"/>
            </a:pPr>
            <a:r>
              <a:rPr lang="en-AU" b="1" dirty="0"/>
              <a:t>When challenges did Tilly face when she tried to warn her parents that a tsunami was coming? (e.g. her parents didn’t know what she was talking about; her parents weren’t concerned). </a:t>
            </a:r>
            <a:endParaRPr lang="en-US" dirty="0"/>
          </a:p>
          <a:p>
            <a:pPr marL="628650" lvl="1" indent="-171450">
              <a:buFont typeface="Arial,Sans-Serif" panose="020B0604020202020204" pitchFamily="34" charset="0"/>
              <a:buChar char="•"/>
            </a:pPr>
            <a:r>
              <a:rPr lang="en-AU" b="1" dirty="0"/>
              <a:t>How did Tilly respond to these challenges? (e.g. she didn’t give up, she kept on trying to convince her parents that they needed to act, she eventually said “Right, that’s it I’m going!”) </a:t>
            </a:r>
            <a:endParaRPr lang="en-US" dirty="0"/>
          </a:p>
          <a:p>
            <a:pPr marL="628650" lvl="1" indent="-171450">
              <a:buFont typeface="Arial,Sans-Serif" panose="020B0604020202020204" pitchFamily="34" charset="0"/>
              <a:buChar char="•"/>
            </a:pPr>
            <a:r>
              <a:rPr lang="en-AU" b="1" dirty="0"/>
              <a:t>What personal strengths did Tilly demonstrate that day? </a:t>
            </a:r>
            <a:endParaRPr lang="en-US" dirty="0"/>
          </a:p>
          <a:p>
            <a:pPr marL="1085850" lvl="2" indent="-171450">
              <a:buFont typeface="Arial,Sans-Serif" panose="020B0604020202020204" pitchFamily="34" charset="0"/>
              <a:buChar char="•"/>
            </a:pPr>
            <a:r>
              <a:rPr lang="en-AU" b="1" dirty="0"/>
              <a:t>Did she demonstrate confidence? (A: Yes, she was very confident that there was a tsunami coming and that everyone needed to get off the beach) </a:t>
            </a:r>
            <a:endParaRPr lang="en-US" dirty="0"/>
          </a:p>
          <a:p>
            <a:pPr marL="1085850" lvl="2" indent="-171450">
              <a:buFont typeface="Arial,Sans-Serif" panose="020B0604020202020204" pitchFamily="34" charset="0"/>
              <a:buChar char="•"/>
            </a:pPr>
            <a:r>
              <a:rPr lang="en-AU" b="1" dirty="0"/>
              <a:t>Did she demonstrate persistence? (A: Yes, she kept on trying to convince her parents that they needed to take action) </a:t>
            </a:r>
            <a:endParaRPr lang="en-US" dirty="0"/>
          </a:p>
          <a:p>
            <a:pPr marL="1085850" lvl="2" indent="-171450">
              <a:buFont typeface="Arial,Sans-Serif" panose="020B0604020202020204" pitchFamily="34" charset="0"/>
              <a:buChar char="•"/>
            </a:pPr>
            <a:r>
              <a:rPr lang="en-AU" b="1" dirty="0"/>
              <a:t>Did she demonstrate determination? (A: Yes, she did not give up until everyone on the beach had been warned) </a:t>
            </a:r>
            <a:endParaRPr lang="en-US" dirty="0"/>
          </a:p>
          <a:p>
            <a:pPr marL="1085850" lvl="2" indent="-171450">
              <a:buFont typeface="Arial,Sans-Serif" panose="020B0604020202020204" pitchFamily="34" charset="0"/>
              <a:buChar char="•"/>
            </a:pPr>
            <a:r>
              <a:rPr lang="en-AU" b="1" dirty="0"/>
              <a:t>Did she demonstrate courage? (A: Yes, in the end, she had to really take a stand and say that she was leaving) </a:t>
            </a:r>
            <a:endParaRPr lang="en-US" dirty="0"/>
          </a:p>
          <a:p>
            <a:pPr marL="1085850" indent="-171450">
              <a:buFont typeface="Arial" panose="020B0604020202020204" pitchFamily="34" charset="0"/>
              <a:buChar char="•"/>
            </a:pPr>
            <a:endParaRPr lang="en-AU" dirty="0"/>
          </a:p>
          <a:p>
            <a:pPr marL="1085850" indent="-171450">
              <a:buFont typeface="Arial" panose="020B0604020202020204" pitchFamily="34" charset="0"/>
              <a:buChar char="•"/>
            </a:pPr>
            <a:endParaRPr lang="en-AU" dirty="0"/>
          </a:p>
          <a:p>
            <a:pPr marL="1085850" indent="-171450">
              <a:buFont typeface="Arial" panose="020B0604020202020204" pitchFamily="34" charset="0"/>
              <a:buChar char="•"/>
            </a:pPr>
            <a:endParaRPr lang="en-AU" dirty="0"/>
          </a:p>
          <a:p>
            <a:pPr marL="171450" indent="-171450">
              <a:buFont typeface="Arial" panose="020B0604020202020204" pitchFamily="34" charset="0"/>
              <a:buChar char="•"/>
            </a:pPr>
            <a:endParaRPr lang="en-AU" b="0" dirty="0">
              <a:ea typeface="Calibri"/>
              <a:cs typeface="Calibri"/>
            </a:endParaRPr>
          </a:p>
          <a:p>
            <a:pPr marL="0" indent="0">
              <a:buFont typeface="Arial" panose="020B0604020202020204" pitchFamily="34" charset="0"/>
              <a:buNone/>
            </a:pPr>
            <a:endParaRPr lang="en-AU" b="0" dirty="0"/>
          </a:p>
        </p:txBody>
      </p:sp>
      <p:sp>
        <p:nvSpPr>
          <p:cNvPr id="4" name="Slide Number Placeholder 3"/>
          <p:cNvSpPr>
            <a:spLocks noGrp="1"/>
          </p:cNvSpPr>
          <p:nvPr>
            <p:ph type="sldNum" sz="quarter" idx="5"/>
          </p:nvPr>
        </p:nvSpPr>
        <p:spPr/>
        <p:txBody>
          <a:bodyPr/>
          <a:lstStyle/>
          <a:p>
            <a:fld id="{E3ACECF3-6825-481B-A64B-20F6CBD94AF3}" type="slidenum">
              <a:rPr lang="en-US"/>
              <a:t>12</a:t>
            </a:fld>
            <a:endParaRPr lang="en-US"/>
          </a:p>
        </p:txBody>
      </p:sp>
    </p:spTree>
    <p:extLst>
      <p:ext uri="{BB962C8B-B14F-4D97-AF65-F5344CB8AC3E}">
        <p14:creationId xmlns:p14="http://schemas.microsoft.com/office/powerpoint/2010/main" val="4007847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the students to discuss the following question in pairs. Give them a couple of minutes and then go around the room, asking each pair to share their thoughts. </a:t>
            </a:r>
          </a:p>
          <a:p>
            <a:r>
              <a:rPr lang="en-AU" b="1" dirty="0"/>
              <a:t>Record the key ideas on the board.  </a:t>
            </a:r>
          </a:p>
        </p:txBody>
      </p:sp>
      <p:sp>
        <p:nvSpPr>
          <p:cNvPr id="4" name="Slide Number Placeholder 3"/>
          <p:cNvSpPr>
            <a:spLocks noGrp="1"/>
          </p:cNvSpPr>
          <p:nvPr>
            <p:ph type="sldNum" sz="quarter" idx="5"/>
          </p:nvPr>
        </p:nvSpPr>
        <p:spPr/>
        <p:txBody>
          <a:bodyPr/>
          <a:lstStyle/>
          <a:p>
            <a:fld id="{E3ACECF3-6825-481B-A64B-20F6CBD94AF3}" type="slidenum">
              <a:rPr lang="en-AU" smtClean="0"/>
              <a:t>13</a:t>
            </a:fld>
            <a:endParaRPr lang="en-AU"/>
          </a:p>
        </p:txBody>
      </p:sp>
    </p:spTree>
    <p:extLst>
      <p:ext uri="{BB962C8B-B14F-4D97-AF65-F5344CB8AC3E}">
        <p14:creationId xmlns:p14="http://schemas.microsoft.com/office/powerpoint/2010/main" val="34327975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that this term, they are going to be learning about bushfire safety and taking action to increase bushfire safety in their own community (e.g. “At this school, we believe that you have a really important role to play in bushfire safety, so we are going to be learning more about it and you will be doing a project to help increase bushfire safety in our community”.). </a:t>
            </a:r>
            <a:endParaRPr lang="en-AU" b="1" dirty="0">
              <a:ea typeface="Calibri"/>
              <a:cs typeface="Calibri"/>
            </a:endParaRPr>
          </a:p>
          <a:p>
            <a:endParaRPr lang="en-AU" b="1" dirty="0">
              <a:ea typeface="Calibri"/>
              <a:cs typeface="Calibri"/>
            </a:endParaRPr>
          </a:p>
          <a:p>
            <a:r>
              <a:rPr lang="en-AU" b="1" dirty="0"/>
              <a:t>Introduce the video which shows them the kind of learning they are going to be doing. After the video, ask the students if they have any questions about what they saw in the video. If the questions are about specific issues relating to bushfire or bushfire safety that are covered in the Discover modules, tell them to add them to their ‘Want to know’ column of their KWL chart and they will addressed in the next couple of weeks. </a:t>
            </a:r>
            <a:endParaRPr lang="en-AU" b="1" dirty="0">
              <a:ea typeface="Calibri"/>
              <a:cs typeface="Calibri"/>
            </a:endParaRPr>
          </a:p>
        </p:txBody>
      </p:sp>
      <p:sp>
        <p:nvSpPr>
          <p:cNvPr id="4" name="Slide Number Placeholder 3"/>
          <p:cNvSpPr>
            <a:spLocks noGrp="1"/>
          </p:cNvSpPr>
          <p:nvPr>
            <p:ph type="sldNum" sz="quarter" idx="5"/>
          </p:nvPr>
        </p:nvSpPr>
        <p:spPr/>
        <p:txBody>
          <a:bodyPr/>
          <a:lstStyle/>
          <a:p>
            <a:fld id="{E3ACECF3-6825-481B-A64B-20F6CBD94AF3}" type="slidenum">
              <a:rPr lang="en-AU" smtClean="0"/>
              <a:t>14</a:t>
            </a:fld>
            <a:endParaRPr lang="en-AU"/>
          </a:p>
        </p:txBody>
      </p:sp>
    </p:spTree>
    <p:extLst>
      <p:ext uri="{BB962C8B-B14F-4D97-AF65-F5344CB8AC3E}">
        <p14:creationId xmlns:p14="http://schemas.microsoft.com/office/powerpoint/2010/main" val="35174297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E3ACECF3-6825-481B-A64B-20F6CBD94AF3}" type="slidenum">
              <a:rPr lang="en-US"/>
              <a:t>15</a:t>
            </a:fld>
            <a:endParaRPr lang="en-US"/>
          </a:p>
        </p:txBody>
      </p:sp>
    </p:spTree>
    <p:extLst>
      <p:ext uri="{BB962C8B-B14F-4D97-AF65-F5344CB8AC3E}">
        <p14:creationId xmlns:p14="http://schemas.microsoft.com/office/powerpoint/2010/main" val="7501424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Provide each student with a lined notebook to use as their Bushfire Safety Learning Journal. Tell them that they will be using this journal to record their learning and ideas during the term. </a:t>
            </a:r>
          </a:p>
          <a:p>
            <a:endParaRPr lang="en-US" b="1" dirty="0">
              <a:cs typeface="Calibri"/>
            </a:endParaRPr>
          </a:p>
          <a:p>
            <a:r>
              <a:rPr lang="en-US" b="1" dirty="0">
                <a:cs typeface="Calibri"/>
              </a:rPr>
              <a:t>Show the students how to paste their KWL chart inside the front cover of their learning journal. </a:t>
            </a:r>
          </a:p>
          <a:p>
            <a:endParaRPr lang="en-US" b="1"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cs typeface="Calibri"/>
              </a:rPr>
              <a:t>Encourage the students to decorate the cover of their learning journal in their free time. </a:t>
            </a:r>
          </a:p>
          <a:p>
            <a:endParaRPr lang="en-US" b="1" dirty="0">
              <a:cs typeface="Calibri"/>
            </a:endParaRPr>
          </a:p>
          <a:p>
            <a:endParaRPr lang="en-AU" dirty="0"/>
          </a:p>
        </p:txBody>
      </p:sp>
      <p:sp>
        <p:nvSpPr>
          <p:cNvPr id="4" name="Slide Number Placeholder 3"/>
          <p:cNvSpPr>
            <a:spLocks noGrp="1"/>
          </p:cNvSpPr>
          <p:nvPr>
            <p:ph type="sldNum" sz="quarter" idx="5"/>
          </p:nvPr>
        </p:nvSpPr>
        <p:spPr/>
        <p:txBody>
          <a:bodyPr/>
          <a:lstStyle/>
          <a:p>
            <a:fld id="{E3ACECF3-6825-481B-A64B-20F6CBD94AF3}" type="slidenum">
              <a:rPr lang="en-AU" smtClean="0"/>
              <a:t>16</a:t>
            </a:fld>
            <a:endParaRPr lang="en-AU"/>
          </a:p>
        </p:txBody>
      </p:sp>
    </p:spTree>
    <p:extLst>
      <p:ext uri="{BB962C8B-B14F-4D97-AF65-F5344CB8AC3E}">
        <p14:creationId xmlns:p14="http://schemas.microsoft.com/office/powerpoint/2010/main" val="586120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Allow the students some time to write the first entry in in their learning journal under the heading “Our Role in Bushfire Safety”.  </a:t>
            </a:r>
          </a:p>
          <a:p>
            <a:endParaRPr lang="en-US" dirty="0">
              <a:cs typeface="Calibri"/>
            </a:endParaRPr>
          </a:p>
          <a:p>
            <a:endParaRPr lang="en-US" b="1" dirty="0">
              <a:cs typeface="Calibri"/>
            </a:endParaRPr>
          </a:p>
          <a:p>
            <a:r>
              <a:rPr lang="en-US" b="1" dirty="0">
                <a:cs typeface="Calibri"/>
              </a:rPr>
              <a:t>REFLECTIVE WRITING - WOULD BE GREAT FOR THEM TO REVISIT THIS AT THE END OF THE PROGRAM AND UPDATE IT </a:t>
            </a:r>
            <a:endParaRPr lang="en-US" b="1" dirty="0">
              <a:ea typeface="Calibri"/>
              <a:cs typeface="Calibri"/>
            </a:endParaRPr>
          </a:p>
          <a:p>
            <a:pPr marL="171450" indent="-171450">
              <a:buFont typeface="Arial" panose="020B0604020202020204" pitchFamily="34" charset="0"/>
              <a:buChar char="•"/>
            </a:pPr>
            <a:r>
              <a:rPr lang="en-US" b="1" dirty="0">
                <a:cs typeface="Calibri"/>
              </a:rPr>
              <a:t>IS IT IMPORTANT FOR CHILDREN IN ____________  TO LEARN ABOUT BUSHFIRE SAFETY? WHY/WHY NOT? </a:t>
            </a:r>
          </a:p>
          <a:p>
            <a:pPr marL="171450" indent="-171450">
              <a:buFont typeface="Arial" panose="020B0604020202020204" pitchFamily="34" charset="0"/>
              <a:buChar char="•"/>
            </a:pPr>
            <a:r>
              <a:rPr lang="en-US" b="1" dirty="0">
                <a:cs typeface="Calibri"/>
              </a:rPr>
              <a:t>DO YOU THINK THE CHILDREN IN OUR COMMUNITY HAVE A ROLE TO PLAY IN BUSHFIRE SAFETY? WHY/WHY NOT?</a:t>
            </a:r>
          </a:p>
          <a:p>
            <a:pPr marL="171450" indent="-171450">
              <a:buFont typeface="Arial" panose="020B0604020202020204" pitchFamily="34" charset="0"/>
              <a:buChar char="•"/>
            </a:pPr>
            <a:r>
              <a:rPr lang="en-US" b="1" dirty="0">
                <a:cs typeface="Calibri"/>
              </a:rPr>
              <a:t>DO YOU HAVE ANY PERSONAL STRENGTHS, TALENTS OR SKILLS THAT YOU COULD USE TO INCREASE HELP INCREASE BUSHFIRE SAFETY IN OUR COMMUNITY? (CONNECTS TO PERSONAL AND SOCIAL CAPABILITY) </a:t>
            </a:r>
          </a:p>
          <a:p>
            <a:pPr marL="171450" indent="-171450">
              <a:buFont typeface="Arial" panose="020B0604020202020204" pitchFamily="34" charset="0"/>
              <a:buChar char="•"/>
            </a:pPr>
            <a:endParaRPr lang="en-US" b="1" dirty="0">
              <a:ea typeface="Calibri" panose="020F0502020204030204"/>
              <a:cs typeface="Calibri"/>
            </a:endParaRPr>
          </a:p>
          <a:p>
            <a:pPr marL="171450" indent="-171450">
              <a:buFont typeface="Arial,Sans-Serif"/>
              <a:buChar char="•"/>
            </a:pPr>
            <a:r>
              <a:rPr lang="en-AU" dirty="0"/>
              <a:t>Optional additional questions: </a:t>
            </a:r>
            <a:endParaRPr lang="en-AU" b="1" dirty="0">
              <a:ea typeface="Calibri"/>
              <a:cs typeface="Calibri"/>
            </a:endParaRPr>
          </a:p>
          <a:p>
            <a:pPr marL="171450" indent="-171450">
              <a:buFont typeface="Arial,Sans-Serif"/>
              <a:buChar char="•"/>
            </a:pPr>
            <a:r>
              <a:rPr lang="en-AU"/>
              <a:t>Do you think you play a role in in bushfire safety in our community?</a:t>
            </a:r>
            <a:endParaRPr lang="en-US"/>
          </a:p>
          <a:p>
            <a:pPr marL="171450" indent="-171450">
              <a:buFont typeface="Arial,Sans-Serif"/>
              <a:buChar char="•"/>
            </a:pPr>
            <a:r>
              <a:rPr lang="en-AU" dirty="0"/>
              <a:t>What role could you play?</a:t>
            </a:r>
            <a:endParaRPr lang="en-US" dirty="0"/>
          </a:p>
          <a:p>
            <a:endParaRPr lang="en-AU"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E3ACECF3-6825-481B-A64B-20F6CBD94AF3}" type="slidenum">
              <a:rPr lang="en-AU" smtClean="0"/>
              <a:t>17</a:t>
            </a:fld>
            <a:endParaRPr lang="en-AU"/>
          </a:p>
        </p:txBody>
      </p:sp>
    </p:spTree>
    <p:extLst>
      <p:ext uri="{BB962C8B-B14F-4D97-AF65-F5344CB8AC3E}">
        <p14:creationId xmlns:p14="http://schemas.microsoft.com/office/powerpoint/2010/main" val="7490183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E3ACECF3-6825-481B-A64B-20F6CBD94AF3}" type="slidenum">
              <a:rPr lang="en-AU" smtClean="0"/>
              <a:t>18</a:t>
            </a:fld>
            <a:endParaRPr lang="en-AU"/>
          </a:p>
        </p:txBody>
      </p:sp>
    </p:spTree>
    <p:extLst>
      <p:ext uri="{BB962C8B-B14F-4D97-AF65-F5344CB8AC3E}">
        <p14:creationId xmlns:p14="http://schemas.microsoft.com/office/powerpoint/2010/main" val="35833367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Alternate photos for the empathy mapping activity in Part 1 of this module.   </a:t>
            </a:r>
          </a:p>
          <a:p>
            <a:endParaRPr lang="en-AU" dirty="0"/>
          </a:p>
        </p:txBody>
      </p:sp>
      <p:sp>
        <p:nvSpPr>
          <p:cNvPr id="4" name="Slide Number Placeholder 3"/>
          <p:cNvSpPr>
            <a:spLocks noGrp="1"/>
          </p:cNvSpPr>
          <p:nvPr>
            <p:ph type="sldNum" sz="quarter" idx="5"/>
          </p:nvPr>
        </p:nvSpPr>
        <p:spPr/>
        <p:txBody>
          <a:bodyPr/>
          <a:lstStyle/>
          <a:p>
            <a:fld id="{E3ACECF3-6825-481B-A64B-20F6CBD94AF3}" type="slidenum">
              <a:rPr lang="en-AU" smtClean="0"/>
              <a:t>19</a:t>
            </a:fld>
            <a:endParaRPr lang="en-AU"/>
          </a:p>
        </p:txBody>
      </p:sp>
    </p:spTree>
    <p:extLst>
      <p:ext uri="{BB962C8B-B14F-4D97-AF65-F5344CB8AC3E}">
        <p14:creationId xmlns:p14="http://schemas.microsoft.com/office/powerpoint/2010/main" val="23647783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Alternate photos for the empathy mapping activity in Part 1 of this module.   </a:t>
            </a:r>
          </a:p>
          <a:p>
            <a:endParaRPr lang="en-AU" dirty="0"/>
          </a:p>
        </p:txBody>
      </p:sp>
      <p:sp>
        <p:nvSpPr>
          <p:cNvPr id="4" name="Slide Number Placeholder 3"/>
          <p:cNvSpPr>
            <a:spLocks noGrp="1"/>
          </p:cNvSpPr>
          <p:nvPr>
            <p:ph type="sldNum" sz="quarter" idx="5"/>
          </p:nvPr>
        </p:nvSpPr>
        <p:spPr/>
        <p:txBody>
          <a:bodyPr/>
          <a:lstStyle/>
          <a:p>
            <a:fld id="{E3ACECF3-6825-481B-A64B-20F6CBD94AF3}" type="slidenum">
              <a:rPr lang="en-AU" smtClean="0"/>
              <a:t>20</a:t>
            </a:fld>
            <a:endParaRPr lang="en-AU"/>
          </a:p>
        </p:txBody>
      </p:sp>
    </p:spTree>
    <p:extLst>
      <p:ext uri="{BB962C8B-B14F-4D97-AF65-F5344CB8AC3E}">
        <p14:creationId xmlns:p14="http://schemas.microsoft.com/office/powerpoint/2010/main" val="1738271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D0180-11D1-485C-A2FD-4652015EEA9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7BE4C697-3CF7-4C37-B4E5-6DAC75DFAE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A662C213-A904-4656-A51A-63364295F503}"/>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5" name="Footer Placeholder 4">
            <a:extLst>
              <a:ext uri="{FF2B5EF4-FFF2-40B4-BE49-F238E27FC236}">
                <a16:creationId xmlns:a16="http://schemas.microsoft.com/office/drawing/2014/main" id="{BB93AF84-324D-4DD7-81DD-F2BA7D9A23C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4437D47A-67D1-4568-A2AB-F82AB2D2EC25}"/>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2293942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F8580-8956-44A6-93C8-5D0DAB08A4B0}"/>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7ADE1BA3-6BA9-425F-955B-23240D3959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34C1B5E-3999-4B99-BE8E-A73489AFCE3A}"/>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5" name="Footer Placeholder 4">
            <a:extLst>
              <a:ext uri="{FF2B5EF4-FFF2-40B4-BE49-F238E27FC236}">
                <a16:creationId xmlns:a16="http://schemas.microsoft.com/office/drawing/2014/main" id="{9FB4545A-88B1-4340-95BA-0585CB28BA1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6500606-165C-4781-A8A7-42069A378527}"/>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1842305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4D232-2166-409E-B2C7-2C24D860857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E42288FF-7F84-46A3-8BDC-47441415A7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AD53FD-3067-4951-BD23-B8D3248A61F4}"/>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5" name="Footer Placeholder 4">
            <a:extLst>
              <a:ext uri="{FF2B5EF4-FFF2-40B4-BE49-F238E27FC236}">
                <a16:creationId xmlns:a16="http://schemas.microsoft.com/office/drawing/2014/main" id="{56F59589-FB82-4BCD-A6D7-9C6157E6AF8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2FA63F2-D6C4-47BC-8DA5-6D3A9960F0CD}"/>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2508594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FF2D4-52A1-441F-8CF0-CDD413CF8AE2}"/>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FB9DC61C-A919-49CA-9CB1-38C9E132A71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8C5FA089-13B4-4F3F-BF70-2A14EEFAA54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80FD8493-3EAB-46D5-96F8-4B0B80DEB842}"/>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6" name="Footer Placeholder 5">
            <a:extLst>
              <a:ext uri="{FF2B5EF4-FFF2-40B4-BE49-F238E27FC236}">
                <a16:creationId xmlns:a16="http://schemas.microsoft.com/office/drawing/2014/main" id="{6744EEB5-0CB8-4534-85B7-73CCDB862D8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D896BB6-5EC8-448A-BB3F-4CA5414D1FBA}"/>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2115766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1821C-53A0-481B-B391-B7E33052BA45}"/>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A52406A3-9B38-4B52-BFD6-912A9998EA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17647A1-C060-4E69-90CB-A3460DACE1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3512A0B8-FB42-4E22-B864-2A5A1858DA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29E189-8977-45EE-A254-90F2810F6B6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DC3D2E72-1AB9-4211-B5E4-AC0EB53EF044}"/>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8" name="Footer Placeholder 7">
            <a:extLst>
              <a:ext uri="{FF2B5EF4-FFF2-40B4-BE49-F238E27FC236}">
                <a16:creationId xmlns:a16="http://schemas.microsoft.com/office/drawing/2014/main" id="{FADE36EE-A111-4E7E-8290-C33CA7DAE9FB}"/>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5C317E92-6559-4899-A745-311128D62532}"/>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325967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6BD1E-E4D3-44C9-86BE-2DD3F3ED9FA7}"/>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1D38D0AA-822A-4BDE-BF3D-4B9B36CCFBB5}"/>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4" name="Footer Placeholder 3">
            <a:extLst>
              <a:ext uri="{FF2B5EF4-FFF2-40B4-BE49-F238E27FC236}">
                <a16:creationId xmlns:a16="http://schemas.microsoft.com/office/drawing/2014/main" id="{3831B46A-44C5-4923-A484-647C4EB97221}"/>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1FA26A7A-F1F7-4AEA-9946-EFC07DD65D10}"/>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1912355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058062-8803-47B2-9C32-40BFAE787074}"/>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3" name="Footer Placeholder 2">
            <a:extLst>
              <a:ext uri="{FF2B5EF4-FFF2-40B4-BE49-F238E27FC236}">
                <a16:creationId xmlns:a16="http://schemas.microsoft.com/office/drawing/2014/main" id="{5FF65EA5-8FA9-4937-BCCB-A05D4601FCDC}"/>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388CC592-3338-446A-8640-2724B77CB1AB}"/>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3853914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14D38-AECE-4229-9661-11568A8CD1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5AE7F004-F787-4E18-A41F-82912D0F55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A74FEF0C-361F-445C-8EBA-D55215D29B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419A93-26A9-46EB-9F5D-F4413510D8F7}"/>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6" name="Footer Placeholder 5">
            <a:extLst>
              <a:ext uri="{FF2B5EF4-FFF2-40B4-BE49-F238E27FC236}">
                <a16:creationId xmlns:a16="http://schemas.microsoft.com/office/drawing/2014/main" id="{66F9B506-A166-43C9-80BB-A53B2ECC4121}"/>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842D687-7385-4937-8139-CF56F83E64B4}"/>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3187854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D7252-2C63-494E-9F10-04A46B33F2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1B9FED09-AFD2-4846-BE88-45859F6CEC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C0B8EB96-62FE-4985-B5C3-20F8ED214A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7E385E-0CB8-4897-8DEC-9A637A611456}"/>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6" name="Footer Placeholder 5">
            <a:extLst>
              <a:ext uri="{FF2B5EF4-FFF2-40B4-BE49-F238E27FC236}">
                <a16:creationId xmlns:a16="http://schemas.microsoft.com/office/drawing/2014/main" id="{E081C47F-D8B8-4F02-8B89-C3BDF4566CB9}"/>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44D1703-9535-4B2D-B837-6A3E8531AC8E}"/>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1757503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9C6CF-34BF-4C0B-A9E1-5F87142ED43B}"/>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48E20252-C275-4E2A-AC52-826F08C0142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C4AA1DBE-7E55-48EE-9D57-DE36EB3B10A2}"/>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5" name="Footer Placeholder 4">
            <a:extLst>
              <a:ext uri="{FF2B5EF4-FFF2-40B4-BE49-F238E27FC236}">
                <a16:creationId xmlns:a16="http://schemas.microsoft.com/office/drawing/2014/main" id="{6B64EA85-296B-48A6-B3F4-89180716B3C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5C3F8B3-B70E-4CEE-8BE9-5BCDD9A7C396}"/>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3613880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759E4C-532E-4A66-ACDA-DE0599953E1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5A6B6B97-4024-4D24-831E-11C16DD8E7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9238EDA5-D3AB-461A-B947-9E298AA478CD}"/>
              </a:ext>
            </a:extLst>
          </p:cNvPr>
          <p:cNvSpPr>
            <a:spLocks noGrp="1"/>
          </p:cNvSpPr>
          <p:nvPr>
            <p:ph type="dt" sz="half" idx="10"/>
          </p:nvPr>
        </p:nvSpPr>
        <p:spPr/>
        <p:txBody>
          <a:bodyPr/>
          <a:lstStyle/>
          <a:p>
            <a:fld id="{DC97C7C4-9EA8-4876-AF6C-746DCACC4B8D}" type="datetimeFigureOut">
              <a:rPr lang="en-AU" smtClean="0"/>
              <a:t>23/06/2026</a:t>
            </a:fld>
            <a:endParaRPr lang="en-AU"/>
          </a:p>
        </p:txBody>
      </p:sp>
      <p:sp>
        <p:nvSpPr>
          <p:cNvPr id="5" name="Footer Placeholder 4">
            <a:extLst>
              <a:ext uri="{FF2B5EF4-FFF2-40B4-BE49-F238E27FC236}">
                <a16:creationId xmlns:a16="http://schemas.microsoft.com/office/drawing/2014/main" id="{9772A626-FA1F-4650-BA7C-1A9072318B9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6615E52-DD35-4182-BCD2-755DDCDFB5CC}"/>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706525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A6D9BD-BC7E-425C-928E-C6A2208A0B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16C4241-9E61-4383-A843-48308C225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FC99EF0-3104-4F3C-871F-C8BEA9D0F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97C7C4-9EA8-4876-AF6C-746DCACC4B8D}" type="datetimeFigureOut">
              <a:rPr lang="en-AU" smtClean="0"/>
              <a:t>23/06/2026</a:t>
            </a:fld>
            <a:endParaRPr lang="en-AU"/>
          </a:p>
        </p:txBody>
      </p:sp>
      <p:sp>
        <p:nvSpPr>
          <p:cNvPr id="5" name="Footer Placeholder 4">
            <a:extLst>
              <a:ext uri="{FF2B5EF4-FFF2-40B4-BE49-F238E27FC236}">
                <a16:creationId xmlns:a16="http://schemas.microsoft.com/office/drawing/2014/main" id="{8E55EFD3-D0C3-41D8-B5EC-D6B69811D0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924BA06F-2055-4376-A5B0-F38A717043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8BBF38-99FA-4B99-95D9-376C5C6600BF}" type="slidenum">
              <a:rPr lang="en-AU" smtClean="0"/>
              <a:t>‹#›</a:t>
            </a:fld>
            <a:endParaRPr lang="en-AU"/>
          </a:p>
        </p:txBody>
      </p:sp>
    </p:spTree>
    <p:extLst>
      <p:ext uri="{BB962C8B-B14F-4D97-AF65-F5344CB8AC3E}">
        <p14:creationId xmlns:p14="http://schemas.microsoft.com/office/powerpoint/2010/main" val="12283217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V0s2i7Cc7wA?feature=oembed" TargetMode="Externa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hyperlink" Target="http://www.youtube.com/watch?v=V0s2i7Cc7wA"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ideo" Target="https://www.youtube.com/embed/tElQsgt2Z60?list=PL6EHXr54f5MrxnxHJBvG2Yf-fZnzWSD2z" TargetMode="Externa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2.svg"/><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sv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34B8B1F-CE61-4196-B15A-F68D570A0FDB}"/>
              </a:ext>
            </a:extLst>
          </p:cNvPr>
          <p:cNvSpPr txBox="1"/>
          <p:nvPr/>
        </p:nvSpPr>
        <p:spPr>
          <a:xfrm>
            <a:off x="4104120" y="237679"/>
            <a:ext cx="5080000" cy="784830"/>
          </a:xfrm>
          <a:prstGeom prst="rect">
            <a:avLst/>
          </a:prstGeom>
          <a:noFill/>
        </p:spPr>
        <p:txBody>
          <a:bodyPr wrap="square" rtlCol="0">
            <a:spAutoFit/>
          </a:bodyPr>
          <a:lstStyle/>
          <a:p>
            <a:r>
              <a:rPr lang="en-AU" sz="4500" b="1" dirty="0">
                <a:solidFill>
                  <a:schemeClr val="accent1"/>
                </a:solidFill>
              </a:rPr>
              <a:t>MODULE 1 </a:t>
            </a:r>
          </a:p>
        </p:txBody>
      </p:sp>
      <p:sp>
        <p:nvSpPr>
          <p:cNvPr id="5" name="Subtitle 2">
            <a:extLst>
              <a:ext uri="{FF2B5EF4-FFF2-40B4-BE49-F238E27FC236}">
                <a16:creationId xmlns:a16="http://schemas.microsoft.com/office/drawing/2014/main" id="{58ED4FE6-512C-4967-B2A7-9B87AC73E75F}"/>
              </a:ext>
            </a:extLst>
          </p:cNvPr>
          <p:cNvSpPr>
            <a:spLocks noGrp="1"/>
          </p:cNvSpPr>
          <p:nvPr>
            <p:ph type="subTitle" idx="1"/>
          </p:nvPr>
        </p:nvSpPr>
        <p:spPr>
          <a:xfrm>
            <a:off x="1461192" y="838925"/>
            <a:ext cx="8517658" cy="1288183"/>
          </a:xfrm>
        </p:spPr>
        <p:txBody>
          <a:bodyPr>
            <a:noAutofit/>
          </a:bodyPr>
          <a:lstStyle/>
          <a:p>
            <a:r>
              <a:rPr lang="en-US" sz="10000" b="1" dirty="0">
                <a:solidFill>
                  <a:schemeClr val="accent1"/>
                </a:solidFill>
              </a:rPr>
              <a:t>TUNING IN </a:t>
            </a:r>
            <a:endParaRPr lang="en-AU" sz="10000" b="1" dirty="0">
              <a:solidFill>
                <a:schemeClr val="accent1"/>
              </a:solidFill>
            </a:endParaRPr>
          </a:p>
        </p:txBody>
      </p:sp>
      <p:pic>
        <p:nvPicPr>
          <p:cNvPr id="2" name="Picture 2">
            <a:extLst>
              <a:ext uri="{FF2B5EF4-FFF2-40B4-BE49-F238E27FC236}">
                <a16:creationId xmlns:a16="http://schemas.microsoft.com/office/drawing/2014/main" id="{68F37DBF-B593-FD19-91F2-B1FE9A013500}"/>
              </a:ext>
            </a:extLst>
          </p:cNvPr>
          <p:cNvPicPr>
            <a:picLocks noChangeAspect="1"/>
          </p:cNvPicPr>
          <p:nvPr/>
        </p:nvPicPr>
        <p:blipFill>
          <a:blip r:embed="rId2"/>
          <a:stretch>
            <a:fillRect/>
          </a:stretch>
        </p:blipFill>
        <p:spPr>
          <a:xfrm>
            <a:off x="2734191" y="2050908"/>
            <a:ext cx="6162160" cy="4493213"/>
          </a:xfrm>
          <a:prstGeom prst="rect">
            <a:avLst/>
          </a:prstGeom>
        </p:spPr>
      </p:pic>
    </p:spTree>
    <p:extLst>
      <p:ext uri="{BB962C8B-B14F-4D97-AF65-F5344CB8AC3E}">
        <p14:creationId xmlns:p14="http://schemas.microsoft.com/office/powerpoint/2010/main" val="1095800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8CADC89-20BE-455A-AF5F-A0DC648D1C9E}"/>
              </a:ext>
            </a:extLst>
          </p:cNvPr>
          <p:cNvSpPr txBox="1"/>
          <p:nvPr/>
        </p:nvSpPr>
        <p:spPr>
          <a:xfrm>
            <a:off x="4812146" y="1459345"/>
            <a:ext cx="7379854" cy="861774"/>
          </a:xfrm>
          <a:prstGeom prst="rect">
            <a:avLst/>
          </a:prstGeom>
          <a:noFill/>
        </p:spPr>
        <p:txBody>
          <a:bodyPr wrap="square" rtlCol="0">
            <a:spAutoFit/>
          </a:bodyPr>
          <a:lstStyle/>
          <a:p>
            <a:r>
              <a:rPr lang="en-AU" sz="5000" b="1" dirty="0">
                <a:solidFill>
                  <a:schemeClr val="accent1"/>
                </a:solidFill>
              </a:rPr>
              <a:t>PART 1</a:t>
            </a:r>
          </a:p>
        </p:txBody>
      </p:sp>
      <p:sp>
        <p:nvSpPr>
          <p:cNvPr id="5" name="TextBox 4">
            <a:extLst>
              <a:ext uri="{FF2B5EF4-FFF2-40B4-BE49-F238E27FC236}">
                <a16:creationId xmlns:a16="http://schemas.microsoft.com/office/drawing/2014/main" id="{4EADDE6F-B515-4830-99B0-F8EE14B5CBEA}"/>
              </a:ext>
            </a:extLst>
          </p:cNvPr>
          <p:cNvSpPr txBox="1"/>
          <p:nvPr/>
        </p:nvSpPr>
        <p:spPr>
          <a:xfrm>
            <a:off x="655782" y="2323911"/>
            <a:ext cx="10437090" cy="1631216"/>
          </a:xfrm>
          <a:prstGeom prst="rect">
            <a:avLst/>
          </a:prstGeom>
          <a:noFill/>
        </p:spPr>
        <p:txBody>
          <a:bodyPr wrap="square" lIns="91440" tIns="45720" rIns="91440" bIns="45720" rtlCol="0" anchor="t">
            <a:spAutoFit/>
          </a:bodyPr>
          <a:lstStyle/>
          <a:p>
            <a:pPr algn="ctr"/>
            <a:r>
              <a:rPr lang="en-AU" sz="10000" b="1" dirty="0">
                <a:solidFill>
                  <a:schemeClr val="accent1"/>
                </a:solidFill>
              </a:rPr>
              <a:t>BUSHFIRE SAFETY</a:t>
            </a:r>
          </a:p>
        </p:txBody>
      </p:sp>
    </p:spTree>
    <p:extLst>
      <p:ext uri="{BB962C8B-B14F-4D97-AF65-F5344CB8AC3E}">
        <p14:creationId xmlns:p14="http://schemas.microsoft.com/office/powerpoint/2010/main" val="827578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27CF2ED-5840-4F6B-8BE7-64E1262D1071}"/>
              </a:ext>
            </a:extLst>
          </p:cNvPr>
          <p:cNvPicPr>
            <a:picLocks noChangeAspect="1"/>
          </p:cNvPicPr>
          <p:nvPr/>
        </p:nvPicPr>
        <p:blipFill>
          <a:blip r:embed="rId3"/>
          <a:stretch>
            <a:fillRect/>
          </a:stretch>
        </p:blipFill>
        <p:spPr>
          <a:xfrm>
            <a:off x="5155922" y="300509"/>
            <a:ext cx="1756892" cy="1756892"/>
          </a:xfrm>
          <a:prstGeom prst="rect">
            <a:avLst/>
          </a:prstGeom>
        </p:spPr>
      </p:pic>
      <p:sp>
        <p:nvSpPr>
          <p:cNvPr id="3" name="TextBox 2">
            <a:extLst>
              <a:ext uri="{FF2B5EF4-FFF2-40B4-BE49-F238E27FC236}">
                <a16:creationId xmlns:a16="http://schemas.microsoft.com/office/drawing/2014/main" id="{26DEB803-6599-48CA-B31B-896D78DE2743}"/>
              </a:ext>
            </a:extLst>
          </p:cNvPr>
          <p:cNvSpPr txBox="1"/>
          <p:nvPr/>
        </p:nvSpPr>
        <p:spPr>
          <a:xfrm>
            <a:off x="215459" y="2356339"/>
            <a:ext cx="11637818" cy="3323987"/>
          </a:xfrm>
          <a:prstGeom prst="rect">
            <a:avLst/>
          </a:prstGeom>
          <a:noFill/>
        </p:spPr>
        <p:txBody>
          <a:bodyPr wrap="square" lIns="91440" tIns="45720" rIns="91440" bIns="45720" rtlCol="0" anchor="t">
            <a:spAutoFit/>
          </a:bodyPr>
          <a:lstStyle/>
          <a:p>
            <a:pPr algn="ctr"/>
            <a:r>
              <a:rPr lang="en-AU" sz="6500" b="1" dirty="0">
                <a:solidFill>
                  <a:schemeClr val="bg1"/>
                </a:solidFill>
                <a:ea typeface="+mn-lt"/>
                <a:cs typeface="+mn-lt"/>
              </a:rPr>
              <a:t>What do the words </a:t>
            </a:r>
            <a:endParaRPr lang="en-US" sz="6500" dirty="0">
              <a:solidFill>
                <a:schemeClr val="bg1"/>
              </a:solidFill>
              <a:ea typeface="+mn-lt"/>
              <a:cs typeface="+mn-lt"/>
            </a:endParaRPr>
          </a:p>
          <a:p>
            <a:pPr algn="ctr"/>
            <a:r>
              <a:rPr lang="en-AU" sz="8000" b="1" dirty="0">
                <a:solidFill>
                  <a:schemeClr val="accent1"/>
                </a:solidFill>
                <a:ea typeface="+mn-lt"/>
                <a:cs typeface="+mn-lt"/>
              </a:rPr>
              <a:t>bushfire safety</a:t>
            </a:r>
            <a:endParaRPr lang="en-US" sz="8000" dirty="0">
              <a:solidFill>
                <a:schemeClr val="accent1"/>
              </a:solidFill>
              <a:ea typeface="+mn-lt"/>
              <a:cs typeface="+mn-lt"/>
            </a:endParaRPr>
          </a:p>
          <a:p>
            <a:pPr algn="ctr"/>
            <a:r>
              <a:rPr lang="en-AU" sz="6500" b="1" dirty="0">
                <a:solidFill>
                  <a:schemeClr val="bg1"/>
                </a:solidFill>
                <a:ea typeface="+mn-lt"/>
                <a:cs typeface="+mn-lt"/>
              </a:rPr>
              <a:t>mean to you?</a:t>
            </a:r>
            <a:endParaRPr lang="en-AU" sz="6500" dirty="0">
              <a:solidFill>
                <a:schemeClr val="bg1"/>
              </a:solidFill>
              <a:ea typeface="+mn-lt"/>
              <a:cs typeface="+mn-lt"/>
            </a:endParaRPr>
          </a:p>
        </p:txBody>
      </p:sp>
    </p:spTree>
    <p:extLst>
      <p:ext uri="{BB962C8B-B14F-4D97-AF65-F5344CB8AC3E}">
        <p14:creationId xmlns:p14="http://schemas.microsoft.com/office/powerpoint/2010/main" val="4207791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60979A-57DE-CF1C-A886-F050582EF01C}"/>
              </a:ext>
            </a:extLst>
          </p:cNvPr>
          <p:cNvSpPr txBox="1"/>
          <p:nvPr/>
        </p:nvSpPr>
        <p:spPr>
          <a:xfrm>
            <a:off x="875489" y="432881"/>
            <a:ext cx="5661498" cy="5992238"/>
          </a:xfrm>
          <a:prstGeom prst="rect">
            <a:avLst/>
          </a:prstGeom>
          <a:solidFill>
            <a:schemeClr val="bg1"/>
          </a:solidFill>
        </p:spPr>
        <p:txBody>
          <a:bodyPr wrap="square" rtlCol="0">
            <a:spAutoFit/>
          </a:bodyPr>
          <a:lstStyle/>
          <a:p>
            <a:endParaRPr lang="en-AU" dirty="0"/>
          </a:p>
        </p:txBody>
      </p:sp>
      <p:cxnSp>
        <p:nvCxnSpPr>
          <p:cNvPr id="6" name="Straight Connector 5">
            <a:extLst>
              <a:ext uri="{FF2B5EF4-FFF2-40B4-BE49-F238E27FC236}">
                <a16:creationId xmlns:a16="http://schemas.microsoft.com/office/drawing/2014/main" id="{1A0BBDA3-A574-14C7-C43C-69A2A6465702}"/>
              </a:ext>
            </a:extLst>
          </p:cNvPr>
          <p:cNvCxnSpPr>
            <a:cxnSpLocks/>
          </p:cNvCxnSpPr>
          <p:nvPr/>
        </p:nvCxnSpPr>
        <p:spPr>
          <a:xfrm>
            <a:off x="875489" y="1673157"/>
            <a:ext cx="566149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D5546EB9-636C-7301-02C1-B81586CDE32B}"/>
              </a:ext>
            </a:extLst>
          </p:cNvPr>
          <p:cNvSpPr txBox="1"/>
          <p:nvPr/>
        </p:nvSpPr>
        <p:spPr>
          <a:xfrm>
            <a:off x="2587558" y="480522"/>
            <a:ext cx="4980561" cy="477054"/>
          </a:xfrm>
          <a:prstGeom prst="rect">
            <a:avLst/>
          </a:prstGeom>
          <a:noFill/>
        </p:spPr>
        <p:txBody>
          <a:bodyPr wrap="square" rtlCol="0">
            <a:spAutoFit/>
          </a:bodyPr>
          <a:lstStyle/>
          <a:p>
            <a:r>
              <a:rPr lang="en-AU" sz="2500" b="1" dirty="0"/>
              <a:t>BUSHFIRE SAFETY </a:t>
            </a:r>
          </a:p>
        </p:txBody>
      </p:sp>
      <p:cxnSp>
        <p:nvCxnSpPr>
          <p:cNvPr id="9" name="Straight Connector 8">
            <a:extLst>
              <a:ext uri="{FF2B5EF4-FFF2-40B4-BE49-F238E27FC236}">
                <a16:creationId xmlns:a16="http://schemas.microsoft.com/office/drawing/2014/main" id="{411DEED9-EF40-FBDF-0A58-B83ACA9AFC79}"/>
              </a:ext>
            </a:extLst>
          </p:cNvPr>
          <p:cNvCxnSpPr>
            <a:cxnSpLocks/>
          </p:cNvCxnSpPr>
          <p:nvPr/>
        </p:nvCxnSpPr>
        <p:spPr>
          <a:xfrm>
            <a:off x="4798979" y="1147864"/>
            <a:ext cx="0" cy="5038927"/>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EBED95B-5D83-54B2-9846-E48D8F9D02C9}"/>
              </a:ext>
            </a:extLst>
          </p:cNvPr>
          <p:cNvCxnSpPr>
            <a:cxnSpLocks/>
          </p:cNvCxnSpPr>
          <p:nvPr/>
        </p:nvCxnSpPr>
        <p:spPr>
          <a:xfrm>
            <a:off x="2684835" y="1147864"/>
            <a:ext cx="0" cy="5038927"/>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39BD325E-A010-41D4-3E3B-DF28757A1325}"/>
              </a:ext>
            </a:extLst>
          </p:cNvPr>
          <p:cNvSpPr txBox="1"/>
          <p:nvPr/>
        </p:nvSpPr>
        <p:spPr>
          <a:xfrm>
            <a:off x="1031132" y="1171545"/>
            <a:ext cx="1556426" cy="477054"/>
          </a:xfrm>
          <a:prstGeom prst="rect">
            <a:avLst/>
          </a:prstGeom>
          <a:noFill/>
        </p:spPr>
        <p:txBody>
          <a:bodyPr wrap="square" rtlCol="0">
            <a:spAutoFit/>
          </a:bodyPr>
          <a:lstStyle/>
          <a:p>
            <a:r>
              <a:rPr lang="en-AU" sz="2500" b="1" dirty="0"/>
              <a:t>Know</a:t>
            </a:r>
            <a:r>
              <a:rPr lang="en-AU" dirty="0"/>
              <a:t> </a:t>
            </a:r>
          </a:p>
        </p:txBody>
      </p:sp>
      <p:sp>
        <p:nvSpPr>
          <p:cNvPr id="24" name="TextBox 23">
            <a:extLst>
              <a:ext uri="{FF2B5EF4-FFF2-40B4-BE49-F238E27FC236}">
                <a16:creationId xmlns:a16="http://schemas.microsoft.com/office/drawing/2014/main" id="{3850E98B-ED35-7052-C44B-2635749E12E5}"/>
              </a:ext>
            </a:extLst>
          </p:cNvPr>
          <p:cNvSpPr txBox="1"/>
          <p:nvPr/>
        </p:nvSpPr>
        <p:spPr>
          <a:xfrm>
            <a:off x="2684835" y="1196103"/>
            <a:ext cx="2195207" cy="477054"/>
          </a:xfrm>
          <a:prstGeom prst="rect">
            <a:avLst/>
          </a:prstGeom>
          <a:noFill/>
        </p:spPr>
        <p:txBody>
          <a:bodyPr wrap="square" rtlCol="0">
            <a:spAutoFit/>
          </a:bodyPr>
          <a:lstStyle/>
          <a:p>
            <a:r>
              <a:rPr lang="en-AU" sz="2500" b="1" dirty="0"/>
              <a:t>Want to know</a:t>
            </a:r>
            <a:r>
              <a:rPr lang="en-AU" dirty="0"/>
              <a:t> </a:t>
            </a:r>
          </a:p>
        </p:txBody>
      </p:sp>
      <p:sp>
        <p:nvSpPr>
          <p:cNvPr id="25" name="TextBox 24">
            <a:extLst>
              <a:ext uri="{FF2B5EF4-FFF2-40B4-BE49-F238E27FC236}">
                <a16:creationId xmlns:a16="http://schemas.microsoft.com/office/drawing/2014/main" id="{70953244-0946-02DC-948F-7EFD92AB514B}"/>
              </a:ext>
            </a:extLst>
          </p:cNvPr>
          <p:cNvSpPr txBox="1"/>
          <p:nvPr/>
        </p:nvSpPr>
        <p:spPr>
          <a:xfrm>
            <a:off x="4977321" y="1171545"/>
            <a:ext cx="1656943" cy="477054"/>
          </a:xfrm>
          <a:prstGeom prst="rect">
            <a:avLst/>
          </a:prstGeom>
          <a:noFill/>
        </p:spPr>
        <p:txBody>
          <a:bodyPr wrap="square" rtlCol="0">
            <a:spAutoFit/>
          </a:bodyPr>
          <a:lstStyle/>
          <a:p>
            <a:r>
              <a:rPr lang="en-AU" sz="2500" b="1" dirty="0"/>
              <a:t>Learned</a:t>
            </a:r>
            <a:r>
              <a:rPr lang="en-AU" dirty="0"/>
              <a:t> </a:t>
            </a:r>
          </a:p>
        </p:txBody>
      </p:sp>
      <p:pic>
        <p:nvPicPr>
          <p:cNvPr id="26" name="Picture 25">
            <a:extLst>
              <a:ext uri="{FF2B5EF4-FFF2-40B4-BE49-F238E27FC236}">
                <a16:creationId xmlns:a16="http://schemas.microsoft.com/office/drawing/2014/main" id="{8FFBD0AE-899E-F258-244B-E009114C7242}"/>
              </a:ext>
            </a:extLst>
          </p:cNvPr>
          <p:cNvPicPr>
            <a:picLocks noChangeAspect="1"/>
          </p:cNvPicPr>
          <p:nvPr/>
        </p:nvPicPr>
        <p:blipFill>
          <a:blip r:embed="rId3"/>
          <a:stretch>
            <a:fillRect/>
          </a:stretch>
        </p:blipFill>
        <p:spPr>
          <a:xfrm>
            <a:off x="8651130" y="765177"/>
            <a:ext cx="1196504" cy="1196504"/>
          </a:xfrm>
          <a:prstGeom prst="rect">
            <a:avLst/>
          </a:prstGeom>
        </p:spPr>
      </p:pic>
      <p:sp>
        <p:nvSpPr>
          <p:cNvPr id="27" name="TextBox 26">
            <a:extLst>
              <a:ext uri="{FF2B5EF4-FFF2-40B4-BE49-F238E27FC236}">
                <a16:creationId xmlns:a16="http://schemas.microsoft.com/office/drawing/2014/main" id="{1E6724FA-239E-4568-EAEC-088D7F23AC29}"/>
              </a:ext>
            </a:extLst>
          </p:cNvPr>
          <p:cNvSpPr txBox="1"/>
          <p:nvPr/>
        </p:nvSpPr>
        <p:spPr>
          <a:xfrm>
            <a:off x="7020126" y="2247528"/>
            <a:ext cx="4974078" cy="3785652"/>
          </a:xfrm>
          <a:prstGeom prst="rect">
            <a:avLst/>
          </a:prstGeom>
          <a:noFill/>
        </p:spPr>
        <p:txBody>
          <a:bodyPr wrap="square" rtlCol="0">
            <a:spAutoFit/>
          </a:bodyPr>
          <a:lstStyle/>
          <a:p>
            <a:r>
              <a:rPr lang="en-AU" sz="3500" b="1" dirty="0">
                <a:solidFill>
                  <a:schemeClr val="bg1"/>
                </a:solidFill>
              </a:rPr>
              <a:t>What do you know about bushfire safety?</a:t>
            </a:r>
          </a:p>
          <a:p>
            <a:endParaRPr lang="en-AU" sz="3500" b="1" dirty="0">
              <a:solidFill>
                <a:schemeClr val="bg1"/>
              </a:solidFill>
            </a:endParaRPr>
          </a:p>
          <a:p>
            <a:r>
              <a:rPr lang="en-AU" sz="3500" b="1" dirty="0">
                <a:solidFill>
                  <a:schemeClr val="bg1"/>
                </a:solidFill>
              </a:rPr>
              <a:t>What do you want to know about bushfire safety?</a:t>
            </a:r>
          </a:p>
          <a:p>
            <a:endParaRPr lang="en-AU" sz="3000" b="1" dirty="0">
              <a:solidFill>
                <a:schemeClr val="bg1"/>
              </a:solidFill>
            </a:endParaRPr>
          </a:p>
        </p:txBody>
      </p:sp>
    </p:spTree>
    <p:extLst>
      <p:ext uri="{BB962C8B-B14F-4D97-AF65-F5344CB8AC3E}">
        <p14:creationId xmlns:p14="http://schemas.microsoft.com/office/powerpoint/2010/main" val="3859584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3E8A9AB-79BB-7868-F709-606C9D97BA1E}"/>
              </a:ext>
            </a:extLst>
          </p:cNvPr>
          <p:cNvCxnSpPr/>
          <p:nvPr/>
        </p:nvCxnSpPr>
        <p:spPr>
          <a:xfrm>
            <a:off x="0" y="0"/>
            <a:ext cx="12192000" cy="68580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608856D-67C4-3118-5091-2A2B58F3812C}"/>
              </a:ext>
            </a:extLst>
          </p:cNvPr>
          <p:cNvCxnSpPr>
            <a:cxnSpLocks/>
          </p:cNvCxnSpPr>
          <p:nvPr/>
        </p:nvCxnSpPr>
        <p:spPr>
          <a:xfrm flipH="1">
            <a:off x="0" y="0"/>
            <a:ext cx="12192000" cy="68580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D6933BC-DD9D-783B-6F00-7ED404783A51}"/>
              </a:ext>
            </a:extLst>
          </p:cNvPr>
          <p:cNvSpPr txBox="1"/>
          <p:nvPr/>
        </p:nvSpPr>
        <p:spPr>
          <a:xfrm>
            <a:off x="5324543" y="997355"/>
            <a:ext cx="3190672" cy="553998"/>
          </a:xfrm>
          <a:prstGeom prst="rect">
            <a:avLst/>
          </a:prstGeom>
          <a:noFill/>
        </p:spPr>
        <p:txBody>
          <a:bodyPr wrap="square" rtlCol="0">
            <a:spAutoFit/>
          </a:bodyPr>
          <a:lstStyle/>
          <a:p>
            <a:r>
              <a:rPr lang="en-AU" sz="3000" dirty="0"/>
              <a:t>THINK</a:t>
            </a:r>
            <a:r>
              <a:rPr lang="en-AU" dirty="0"/>
              <a:t> </a:t>
            </a:r>
          </a:p>
        </p:txBody>
      </p:sp>
      <p:sp>
        <p:nvSpPr>
          <p:cNvPr id="10" name="TextBox 9">
            <a:extLst>
              <a:ext uri="{FF2B5EF4-FFF2-40B4-BE49-F238E27FC236}">
                <a16:creationId xmlns:a16="http://schemas.microsoft.com/office/drawing/2014/main" id="{43B366AA-3721-7DE6-970F-B66D74CAB7C2}"/>
              </a:ext>
            </a:extLst>
          </p:cNvPr>
          <p:cNvSpPr txBox="1"/>
          <p:nvPr/>
        </p:nvSpPr>
        <p:spPr>
          <a:xfrm>
            <a:off x="9820343" y="3042055"/>
            <a:ext cx="3190672" cy="553998"/>
          </a:xfrm>
          <a:prstGeom prst="rect">
            <a:avLst/>
          </a:prstGeom>
          <a:noFill/>
        </p:spPr>
        <p:txBody>
          <a:bodyPr wrap="square" rtlCol="0">
            <a:spAutoFit/>
          </a:bodyPr>
          <a:lstStyle/>
          <a:p>
            <a:r>
              <a:rPr lang="en-AU" sz="3000" dirty="0"/>
              <a:t>FEEL </a:t>
            </a:r>
            <a:r>
              <a:rPr lang="en-AU" dirty="0"/>
              <a:t> </a:t>
            </a:r>
          </a:p>
        </p:txBody>
      </p:sp>
      <p:sp>
        <p:nvSpPr>
          <p:cNvPr id="11" name="TextBox 10">
            <a:extLst>
              <a:ext uri="{FF2B5EF4-FFF2-40B4-BE49-F238E27FC236}">
                <a16:creationId xmlns:a16="http://schemas.microsoft.com/office/drawing/2014/main" id="{1478C653-182E-32DC-1E7A-0AAC03E7E5F3}"/>
              </a:ext>
            </a:extLst>
          </p:cNvPr>
          <p:cNvSpPr txBox="1"/>
          <p:nvPr/>
        </p:nvSpPr>
        <p:spPr>
          <a:xfrm>
            <a:off x="5692843" y="5010555"/>
            <a:ext cx="1088957" cy="553998"/>
          </a:xfrm>
          <a:prstGeom prst="rect">
            <a:avLst/>
          </a:prstGeom>
          <a:noFill/>
        </p:spPr>
        <p:txBody>
          <a:bodyPr wrap="square" lIns="91440" tIns="45720" rIns="91440" bIns="45720" rtlCol="0" anchor="t">
            <a:spAutoFit/>
          </a:bodyPr>
          <a:lstStyle/>
          <a:p>
            <a:r>
              <a:rPr lang="en-AU" sz="3000" noProof="1"/>
              <a:t>SAY</a:t>
            </a:r>
            <a:r>
              <a:rPr lang="en-AU" dirty="0"/>
              <a:t> </a:t>
            </a:r>
          </a:p>
        </p:txBody>
      </p:sp>
      <p:sp>
        <p:nvSpPr>
          <p:cNvPr id="12" name="TextBox 11">
            <a:extLst>
              <a:ext uri="{FF2B5EF4-FFF2-40B4-BE49-F238E27FC236}">
                <a16:creationId xmlns:a16="http://schemas.microsoft.com/office/drawing/2014/main" id="{504EED0A-D608-7120-9FBC-F319933B34EA}"/>
              </a:ext>
            </a:extLst>
          </p:cNvPr>
          <p:cNvSpPr txBox="1"/>
          <p:nvPr/>
        </p:nvSpPr>
        <p:spPr>
          <a:xfrm>
            <a:off x="1070043" y="3078667"/>
            <a:ext cx="1088957" cy="553998"/>
          </a:xfrm>
          <a:prstGeom prst="rect">
            <a:avLst/>
          </a:prstGeom>
          <a:noFill/>
        </p:spPr>
        <p:txBody>
          <a:bodyPr wrap="square" rtlCol="0">
            <a:spAutoFit/>
          </a:bodyPr>
          <a:lstStyle/>
          <a:p>
            <a:r>
              <a:rPr lang="en-AU" sz="3000" dirty="0"/>
              <a:t>DO</a:t>
            </a:r>
            <a:r>
              <a:rPr lang="en-AU" dirty="0"/>
              <a:t> </a:t>
            </a:r>
          </a:p>
        </p:txBody>
      </p:sp>
      <p:sp>
        <p:nvSpPr>
          <p:cNvPr id="13" name="Oval 12">
            <a:extLst>
              <a:ext uri="{FF2B5EF4-FFF2-40B4-BE49-F238E27FC236}">
                <a16:creationId xmlns:a16="http://schemas.microsoft.com/office/drawing/2014/main" id="{A9AAB00D-C413-9AE2-DCFC-23F36F31015D}"/>
              </a:ext>
            </a:extLst>
          </p:cNvPr>
          <p:cNvSpPr/>
          <p:nvPr/>
        </p:nvSpPr>
        <p:spPr>
          <a:xfrm>
            <a:off x="5024471" y="2462824"/>
            <a:ext cx="2143057" cy="1854200"/>
          </a:xfrm>
          <a:prstGeom prst="ellipse">
            <a:avLst/>
          </a:prstGeom>
          <a:solidFill>
            <a:srgbClr val="F9FAFD"/>
          </a:solidFill>
          <a:ln w="508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TextBox 13">
            <a:extLst>
              <a:ext uri="{FF2B5EF4-FFF2-40B4-BE49-F238E27FC236}">
                <a16:creationId xmlns:a16="http://schemas.microsoft.com/office/drawing/2014/main" id="{3CD6AB80-B505-C28E-EAE5-22CFF58B43B6}"/>
              </a:ext>
            </a:extLst>
          </p:cNvPr>
          <p:cNvSpPr txBox="1"/>
          <p:nvPr/>
        </p:nvSpPr>
        <p:spPr>
          <a:xfrm>
            <a:off x="5167345" y="2921168"/>
            <a:ext cx="1857307" cy="1015663"/>
          </a:xfrm>
          <a:prstGeom prst="rect">
            <a:avLst/>
          </a:prstGeom>
          <a:noFill/>
        </p:spPr>
        <p:txBody>
          <a:bodyPr wrap="square" rtlCol="0">
            <a:spAutoFit/>
          </a:bodyPr>
          <a:lstStyle/>
          <a:p>
            <a:pPr algn="ctr"/>
            <a:r>
              <a:rPr lang="en-AU" sz="3000" dirty="0"/>
              <a:t>EMPATHY </a:t>
            </a:r>
          </a:p>
          <a:p>
            <a:pPr algn="ctr"/>
            <a:r>
              <a:rPr lang="en-AU" sz="3000" dirty="0"/>
              <a:t>MAP </a:t>
            </a:r>
          </a:p>
        </p:txBody>
      </p:sp>
    </p:spTree>
    <p:extLst>
      <p:ext uri="{BB962C8B-B14F-4D97-AF65-F5344CB8AC3E}">
        <p14:creationId xmlns:p14="http://schemas.microsoft.com/office/powerpoint/2010/main" val="1717336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5" name="Picture 6" descr="Renewed fire emergency for South West WA on second day of fighting  lightning-sparked blazes - ABC News">
            <a:extLst>
              <a:ext uri="{FF2B5EF4-FFF2-40B4-BE49-F238E27FC236}">
                <a16:creationId xmlns:a16="http://schemas.microsoft.com/office/drawing/2014/main" id="{CF0A1A1E-4E90-76E9-2680-C3D6D1A31D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7600" y="1267929"/>
            <a:ext cx="9639300" cy="52344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58D9CFC-8E59-DF17-3D6C-DC7BF9335A21}"/>
              </a:ext>
            </a:extLst>
          </p:cNvPr>
          <p:cNvSpPr txBox="1"/>
          <p:nvPr/>
        </p:nvSpPr>
        <p:spPr>
          <a:xfrm>
            <a:off x="1028700" y="117066"/>
            <a:ext cx="11315700" cy="1015663"/>
          </a:xfrm>
          <a:prstGeom prst="rect">
            <a:avLst/>
          </a:prstGeom>
          <a:noFill/>
        </p:spPr>
        <p:txBody>
          <a:bodyPr wrap="square" lIns="91440" tIns="45720" rIns="91440" bIns="45720" rtlCol="0" anchor="t">
            <a:spAutoFit/>
          </a:bodyPr>
          <a:lstStyle/>
          <a:p>
            <a:r>
              <a:rPr lang="en-AU" sz="3000" b="1" dirty="0">
                <a:solidFill>
                  <a:schemeClr val="bg1"/>
                </a:solidFill>
              </a:rPr>
              <a:t>Imagine someone sees this view from their front yard. </a:t>
            </a:r>
          </a:p>
          <a:p>
            <a:endParaRPr lang="en-AU" sz="3000" b="1" dirty="0">
              <a:solidFill>
                <a:schemeClr val="bg1"/>
              </a:solidFill>
              <a:ea typeface="Calibri"/>
              <a:cs typeface="Calibri"/>
            </a:endParaRPr>
          </a:p>
        </p:txBody>
      </p:sp>
      <p:sp>
        <p:nvSpPr>
          <p:cNvPr id="9" name="TextBox 8">
            <a:extLst>
              <a:ext uri="{FF2B5EF4-FFF2-40B4-BE49-F238E27FC236}">
                <a16:creationId xmlns:a16="http://schemas.microsoft.com/office/drawing/2014/main" id="{BE25C681-2364-DCB5-8581-DD1B9540F420}"/>
              </a:ext>
            </a:extLst>
          </p:cNvPr>
          <p:cNvSpPr txBox="1"/>
          <p:nvPr/>
        </p:nvSpPr>
        <p:spPr>
          <a:xfrm>
            <a:off x="1028700" y="671064"/>
            <a:ext cx="7416800" cy="553998"/>
          </a:xfrm>
          <a:prstGeom prst="rect">
            <a:avLst/>
          </a:prstGeom>
          <a:noFill/>
        </p:spPr>
        <p:txBody>
          <a:bodyPr wrap="square">
            <a:spAutoFit/>
          </a:bodyPr>
          <a:lstStyle/>
          <a:p>
            <a:r>
              <a:rPr lang="en-AU" sz="3000" b="1" dirty="0">
                <a:solidFill>
                  <a:schemeClr val="bg1"/>
                </a:solidFill>
              </a:rPr>
              <a:t>What might they think, feel, say and do?  </a:t>
            </a:r>
          </a:p>
        </p:txBody>
      </p:sp>
    </p:spTree>
    <p:extLst>
      <p:ext uri="{BB962C8B-B14F-4D97-AF65-F5344CB8AC3E}">
        <p14:creationId xmlns:p14="http://schemas.microsoft.com/office/powerpoint/2010/main" val="2208781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68C61F-BE99-4CE7-9509-4DA12823D05F}"/>
              </a:ext>
            </a:extLst>
          </p:cNvPr>
          <p:cNvPicPr>
            <a:picLocks noChangeAspect="1"/>
          </p:cNvPicPr>
          <p:nvPr/>
        </p:nvPicPr>
        <p:blipFill>
          <a:blip r:embed="rId3"/>
          <a:stretch>
            <a:fillRect/>
          </a:stretch>
        </p:blipFill>
        <p:spPr>
          <a:xfrm>
            <a:off x="5044114" y="1161319"/>
            <a:ext cx="1392664" cy="1392664"/>
          </a:xfrm>
          <a:prstGeom prst="rect">
            <a:avLst/>
          </a:prstGeom>
        </p:spPr>
      </p:pic>
      <p:sp>
        <p:nvSpPr>
          <p:cNvPr id="5" name="TextBox 4">
            <a:extLst>
              <a:ext uri="{FF2B5EF4-FFF2-40B4-BE49-F238E27FC236}">
                <a16:creationId xmlns:a16="http://schemas.microsoft.com/office/drawing/2014/main" id="{C45C736C-E694-4DA2-8BEC-ED86CEF94D59}"/>
              </a:ext>
            </a:extLst>
          </p:cNvPr>
          <p:cNvSpPr txBox="1"/>
          <p:nvPr/>
        </p:nvSpPr>
        <p:spPr>
          <a:xfrm>
            <a:off x="1584082" y="2742781"/>
            <a:ext cx="8695990" cy="1938992"/>
          </a:xfrm>
          <a:prstGeom prst="rect">
            <a:avLst/>
          </a:prstGeom>
          <a:noFill/>
        </p:spPr>
        <p:txBody>
          <a:bodyPr wrap="square" rtlCol="0">
            <a:spAutoFit/>
          </a:bodyPr>
          <a:lstStyle/>
          <a:p>
            <a:pPr algn="ctr"/>
            <a:r>
              <a:rPr lang="en-AU" sz="6000" b="1" dirty="0">
                <a:solidFill>
                  <a:schemeClr val="bg1"/>
                </a:solidFill>
              </a:rPr>
              <a:t>Does this have anything to do with us? </a:t>
            </a:r>
          </a:p>
        </p:txBody>
      </p:sp>
    </p:spTree>
    <p:extLst>
      <p:ext uri="{BB962C8B-B14F-4D97-AF65-F5344CB8AC3E}">
        <p14:creationId xmlns:p14="http://schemas.microsoft.com/office/powerpoint/2010/main" val="3244246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8CADC89-20BE-455A-AF5F-A0DC648D1C9E}"/>
              </a:ext>
            </a:extLst>
          </p:cNvPr>
          <p:cNvSpPr txBox="1"/>
          <p:nvPr/>
        </p:nvSpPr>
        <p:spPr>
          <a:xfrm>
            <a:off x="4989946" y="1030337"/>
            <a:ext cx="7379854" cy="861774"/>
          </a:xfrm>
          <a:prstGeom prst="rect">
            <a:avLst/>
          </a:prstGeom>
          <a:noFill/>
        </p:spPr>
        <p:txBody>
          <a:bodyPr wrap="square" rtlCol="0">
            <a:spAutoFit/>
          </a:bodyPr>
          <a:lstStyle/>
          <a:p>
            <a:r>
              <a:rPr lang="en-AU" sz="5000" b="1" dirty="0">
                <a:solidFill>
                  <a:schemeClr val="accent1"/>
                </a:solidFill>
              </a:rPr>
              <a:t>PART 2</a:t>
            </a:r>
          </a:p>
        </p:txBody>
      </p:sp>
      <p:sp>
        <p:nvSpPr>
          <p:cNvPr id="5" name="TextBox 4">
            <a:extLst>
              <a:ext uri="{FF2B5EF4-FFF2-40B4-BE49-F238E27FC236}">
                <a16:creationId xmlns:a16="http://schemas.microsoft.com/office/drawing/2014/main" id="{4EADDE6F-B515-4830-99B0-F8EE14B5CBEA}"/>
              </a:ext>
            </a:extLst>
          </p:cNvPr>
          <p:cNvSpPr txBox="1"/>
          <p:nvPr/>
        </p:nvSpPr>
        <p:spPr>
          <a:xfrm>
            <a:off x="728513" y="2051189"/>
            <a:ext cx="10437090" cy="3170099"/>
          </a:xfrm>
          <a:prstGeom prst="rect">
            <a:avLst/>
          </a:prstGeom>
          <a:noFill/>
        </p:spPr>
        <p:txBody>
          <a:bodyPr wrap="square" rtlCol="0">
            <a:spAutoFit/>
          </a:bodyPr>
          <a:lstStyle/>
          <a:p>
            <a:pPr algn="ctr"/>
            <a:r>
              <a:rPr lang="en-AU" sz="10000" b="1" dirty="0">
                <a:solidFill>
                  <a:schemeClr val="accent1"/>
                </a:solidFill>
              </a:rPr>
              <a:t>OUR ROLE IN  BUSHFIRE SAFETY</a:t>
            </a:r>
          </a:p>
        </p:txBody>
      </p:sp>
    </p:spTree>
    <p:extLst>
      <p:ext uri="{BB962C8B-B14F-4D97-AF65-F5344CB8AC3E}">
        <p14:creationId xmlns:p14="http://schemas.microsoft.com/office/powerpoint/2010/main" val="505169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22DD172-2167-46B7-9EBC-5CDA891DE9CC}"/>
              </a:ext>
            </a:extLst>
          </p:cNvPr>
          <p:cNvSpPr txBox="1"/>
          <p:nvPr/>
        </p:nvSpPr>
        <p:spPr>
          <a:xfrm>
            <a:off x="538945" y="423555"/>
            <a:ext cx="11114109" cy="2431435"/>
          </a:xfrm>
          <a:prstGeom prst="rect">
            <a:avLst/>
          </a:prstGeom>
          <a:solidFill>
            <a:schemeClr val="accent1"/>
          </a:solidFill>
        </p:spPr>
        <p:txBody>
          <a:bodyPr wrap="square">
            <a:spAutoFit/>
          </a:bodyPr>
          <a:lstStyle/>
          <a:p>
            <a:pPr marL="0" marR="0" lvl="0" indent="0" rtl="0">
              <a:spcBef>
                <a:spcPts val="0"/>
              </a:spcBef>
              <a:spcAft>
                <a:spcPts val="0"/>
              </a:spcAft>
              <a:buNone/>
            </a:pPr>
            <a:r>
              <a:rPr lang="en-US" sz="3800" b="1" dirty="0">
                <a:solidFill>
                  <a:schemeClr val="bg1"/>
                </a:solidFill>
                <a:latin typeface="Calibri"/>
                <a:ea typeface="Calibri"/>
                <a:cs typeface="Calibri"/>
                <a:sym typeface="Calibri"/>
              </a:rPr>
              <a:t>The Victorian Government says that </a:t>
            </a:r>
            <a:r>
              <a:rPr lang="en-US" sz="3800" b="1" u="sng" dirty="0">
                <a:solidFill>
                  <a:schemeClr val="bg1"/>
                </a:solidFill>
                <a:latin typeface="Calibri"/>
                <a:ea typeface="Calibri"/>
                <a:cs typeface="Calibri"/>
                <a:sym typeface="Calibri"/>
              </a:rPr>
              <a:t>ALL</a:t>
            </a:r>
            <a:r>
              <a:rPr lang="en-US" sz="3800" b="1" dirty="0">
                <a:solidFill>
                  <a:schemeClr val="bg1"/>
                </a:solidFill>
                <a:latin typeface="Calibri"/>
                <a:ea typeface="Calibri"/>
                <a:cs typeface="Calibri"/>
                <a:sym typeface="Calibri"/>
              </a:rPr>
              <a:t> Victorians need to play a role in bushfire safety to help protect themselves and their community from the impacts of a bushfire event.</a:t>
            </a:r>
            <a:endParaRPr lang="en-US" sz="3800" b="1" dirty="0">
              <a:solidFill>
                <a:schemeClr val="bg1"/>
              </a:solidFill>
            </a:endParaRPr>
          </a:p>
        </p:txBody>
      </p:sp>
      <p:sp>
        <p:nvSpPr>
          <p:cNvPr id="12" name="TextBox 11">
            <a:extLst>
              <a:ext uri="{FF2B5EF4-FFF2-40B4-BE49-F238E27FC236}">
                <a16:creationId xmlns:a16="http://schemas.microsoft.com/office/drawing/2014/main" id="{A9060F93-361D-4375-BDD1-458FA24038BA}"/>
              </a:ext>
            </a:extLst>
          </p:cNvPr>
          <p:cNvSpPr txBox="1"/>
          <p:nvPr/>
        </p:nvSpPr>
        <p:spPr>
          <a:xfrm>
            <a:off x="2561093" y="3428999"/>
            <a:ext cx="9312235" cy="2477601"/>
          </a:xfrm>
          <a:prstGeom prst="rect">
            <a:avLst/>
          </a:prstGeom>
          <a:noFill/>
        </p:spPr>
        <p:txBody>
          <a:bodyPr wrap="square">
            <a:spAutoFit/>
          </a:bodyPr>
          <a:lstStyle/>
          <a:p>
            <a:pPr marL="0" marR="0" lvl="0" indent="0" rtl="0">
              <a:spcBef>
                <a:spcPts val="0"/>
              </a:spcBef>
              <a:spcAft>
                <a:spcPts val="1800"/>
              </a:spcAft>
              <a:buNone/>
            </a:pPr>
            <a:r>
              <a:rPr lang="en-US" sz="3500" b="1" dirty="0">
                <a:solidFill>
                  <a:schemeClr val="bg1"/>
                </a:solidFill>
                <a:latin typeface="Calibri"/>
                <a:ea typeface="Calibri"/>
                <a:cs typeface="Calibri"/>
                <a:sym typeface="Calibri"/>
              </a:rPr>
              <a:t>Do you think everyone in our community is playing a role in bushfire safety? </a:t>
            </a:r>
          </a:p>
          <a:p>
            <a:pPr marL="0" marR="0" lvl="0" indent="0" rtl="0">
              <a:spcBef>
                <a:spcPts val="0"/>
              </a:spcBef>
              <a:spcAft>
                <a:spcPts val="1800"/>
              </a:spcAft>
              <a:buNone/>
            </a:pPr>
            <a:r>
              <a:rPr lang="en-US" sz="3500" b="1" dirty="0">
                <a:solidFill>
                  <a:schemeClr val="bg1"/>
                </a:solidFill>
                <a:latin typeface="Calibri"/>
                <a:ea typeface="Calibri"/>
                <a:cs typeface="Calibri"/>
                <a:sym typeface="Calibri"/>
              </a:rPr>
              <a:t>Do you think the children in our community are playing a role in bushfire safety? </a:t>
            </a:r>
          </a:p>
        </p:txBody>
      </p:sp>
      <p:pic>
        <p:nvPicPr>
          <p:cNvPr id="2" name="Picture 1">
            <a:extLst>
              <a:ext uri="{FF2B5EF4-FFF2-40B4-BE49-F238E27FC236}">
                <a16:creationId xmlns:a16="http://schemas.microsoft.com/office/drawing/2014/main" id="{CD6DA303-929D-8D6D-570F-38C052BEA42C}"/>
              </a:ext>
            </a:extLst>
          </p:cNvPr>
          <p:cNvPicPr>
            <a:picLocks noChangeAspect="1"/>
          </p:cNvPicPr>
          <p:nvPr/>
        </p:nvPicPr>
        <p:blipFill>
          <a:blip r:embed="rId3"/>
          <a:stretch>
            <a:fillRect/>
          </a:stretch>
        </p:blipFill>
        <p:spPr>
          <a:xfrm>
            <a:off x="641454" y="3789354"/>
            <a:ext cx="1756892" cy="1756892"/>
          </a:xfrm>
          <a:prstGeom prst="rect">
            <a:avLst/>
          </a:prstGeom>
        </p:spPr>
      </p:pic>
    </p:spTree>
    <p:extLst>
      <p:ext uri="{BB962C8B-B14F-4D97-AF65-F5344CB8AC3E}">
        <p14:creationId xmlns:p14="http://schemas.microsoft.com/office/powerpoint/2010/main" val="26621638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Online Media 2" title="Lessons save lives: How a schoolgirl outsmarted a tsunami | UNDRR">
            <a:hlinkClick r:id="" action="ppaction://media"/>
            <a:extLst>
              <a:ext uri="{FF2B5EF4-FFF2-40B4-BE49-F238E27FC236}">
                <a16:creationId xmlns:a16="http://schemas.microsoft.com/office/drawing/2014/main" id="{01E2A14A-1ECF-6080-2541-F4FC1DCDE6A1}"/>
              </a:ext>
            </a:extLst>
          </p:cNvPr>
          <p:cNvPicPr>
            <a:picLocks noRot="1" noChangeAspect="1"/>
          </p:cNvPicPr>
          <p:nvPr>
            <a:videoFile r:link="rId1"/>
          </p:nvPr>
        </p:nvPicPr>
        <p:blipFill>
          <a:blip r:embed="rId4"/>
          <a:stretch>
            <a:fillRect/>
          </a:stretch>
        </p:blipFill>
        <p:spPr>
          <a:xfrm>
            <a:off x="1524000" y="0"/>
            <a:ext cx="9144000" cy="6858000"/>
          </a:xfrm>
          <a:prstGeom prst="rect">
            <a:avLst/>
          </a:prstGeom>
        </p:spPr>
      </p:pic>
    </p:spTree>
    <p:extLst>
      <p:ext uri="{BB962C8B-B14F-4D97-AF65-F5344CB8AC3E}">
        <p14:creationId xmlns:p14="http://schemas.microsoft.com/office/powerpoint/2010/main" val="1121810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7" name="Google Shape;206;p28" descr="Tilly Smith, an eleven-year-old schoolgirl was on holiday in Thailand with her family when the tsunami hit in December 2004. She recognized the signs of the receding sea and warned her parents of the impending tsunami, which led to hotel guests being rapidly cleared from the beach and saved the life of dozens of people. Tilly's story highlights the critical importance of basic education in preventing the tragic impacts of natural disasters.&#10;&#10;*Video captions kindly provided by California State Parks http://www.parks.ca.gov/tsunamis" title="Lessons save lives: the story of Tilly Smith">
            <a:hlinkClick r:id="rId3"/>
            <a:extLst>
              <a:ext uri="{FF2B5EF4-FFF2-40B4-BE49-F238E27FC236}">
                <a16:creationId xmlns:a16="http://schemas.microsoft.com/office/drawing/2014/main" id="{828D5C4E-301C-44F2-AD8E-D98FF5CF089D}"/>
              </a:ext>
            </a:extLst>
          </p:cNvPr>
          <p:cNvPicPr preferRelativeResize="0"/>
          <p:nvPr/>
        </p:nvPicPr>
        <p:blipFill rotWithShape="1">
          <a:blip r:embed="rId4">
            <a:alphaModFix/>
          </a:blip>
          <a:srcRect l="1558" r="1405"/>
          <a:stretch/>
        </p:blipFill>
        <p:spPr>
          <a:xfrm>
            <a:off x="464127" y="926794"/>
            <a:ext cx="5855855" cy="4525975"/>
          </a:xfrm>
          <a:prstGeom prst="rect">
            <a:avLst/>
          </a:prstGeom>
          <a:noFill/>
          <a:ln>
            <a:noFill/>
          </a:ln>
        </p:spPr>
      </p:pic>
      <p:sp>
        <p:nvSpPr>
          <p:cNvPr id="2" name="TextBox 1">
            <a:extLst>
              <a:ext uri="{FF2B5EF4-FFF2-40B4-BE49-F238E27FC236}">
                <a16:creationId xmlns:a16="http://schemas.microsoft.com/office/drawing/2014/main" id="{3BC2BC0E-F052-F300-F65B-123152D58228}"/>
              </a:ext>
            </a:extLst>
          </p:cNvPr>
          <p:cNvSpPr txBox="1"/>
          <p:nvPr/>
        </p:nvSpPr>
        <p:spPr>
          <a:xfrm>
            <a:off x="6607258" y="1395431"/>
            <a:ext cx="7074038" cy="1400383"/>
          </a:xfrm>
          <a:prstGeom prst="rect">
            <a:avLst/>
          </a:prstGeom>
          <a:noFill/>
        </p:spPr>
        <p:txBody>
          <a:bodyPr wrap="square" rtlCol="0">
            <a:spAutoFit/>
          </a:bodyPr>
          <a:lstStyle/>
          <a:p>
            <a:r>
              <a:rPr lang="en-AU" sz="8500" b="1" dirty="0">
                <a:solidFill>
                  <a:schemeClr val="bg1"/>
                </a:solidFill>
              </a:rPr>
              <a:t>QUIZ TIME!</a:t>
            </a:r>
          </a:p>
        </p:txBody>
      </p:sp>
      <p:pic>
        <p:nvPicPr>
          <p:cNvPr id="3" name="Graphic 2" descr="Checklist">
            <a:extLst>
              <a:ext uri="{FF2B5EF4-FFF2-40B4-BE49-F238E27FC236}">
                <a16:creationId xmlns:a16="http://schemas.microsoft.com/office/drawing/2014/main" id="{8D629843-83DF-7FF5-89AA-3FA07FDEBAA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929282" y="2795814"/>
            <a:ext cx="2353235" cy="2353235"/>
          </a:xfrm>
          <a:prstGeom prst="rect">
            <a:avLst/>
          </a:prstGeom>
        </p:spPr>
      </p:pic>
    </p:spTree>
    <p:extLst>
      <p:ext uri="{BB962C8B-B14F-4D97-AF65-F5344CB8AC3E}">
        <p14:creationId xmlns:p14="http://schemas.microsoft.com/office/powerpoint/2010/main" val="2891395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251211F-7751-45EF-8DF8-4FCD5063FC18}"/>
              </a:ext>
            </a:extLst>
          </p:cNvPr>
          <p:cNvPicPr>
            <a:picLocks noChangeAspect="1"/>
          </p:cNvPicPr>
          <p:nvPr/>
        </p:nvPicPr>
        <p:blipFill>
          <a:blip r:embed="rId3"/>
          <a:stretch>
            <a:fillRect/>
          </a:stretch>
        </p:blipFill>
        <p:spPr>
          <a:xfrm>
            <a:off x="5688923" y="2796415"/>
            <a:ext cx="1265169" cy="1265169"/>
          </a:xfrm>
          <a:prstGeom prst="rect">
            <a:avLst/>
          </a:prstGeom>
        </p:spPr>
      </p:pic>
      <p:sp>
        <p:nvSpPr>
          <p:cNvPr id="6" name="TextBox 5">
            <a:extLst>
              <a:ext uri="{FF2B5EF4-FFF2-40B4-BE49-F238E27FC236}">
                <a16:creationId xmlns:a16="http://schemas.microsoft.com/office/drawing/2014/main" id="{90D4D4EB-8D10-4DAE-A269-A1B35BDA623D}"/>
              </a:ext>
            </a:extLst>
          </p:cNvPr>
          <p:cNvSpPr txBox="1"/>
          <p:nvPr/>
        </p:nvSpPr>
        <p:spPr>
          <a:xfrm>
            <a:off x="6954092" y="2738145"/>
            <a:ext cx="4359275" cy="1323439"/>
          </a:xfrm>
          <a:prstGeom prst="rect">
            <a:avLst/>
          </a:prstGeom>
          <a:noFill/>
        </p:spPr>
        <p:txBody>
          <a:bodyPr wrap="square" rtlCol="0">
            <a:spAutoFit/>
          </a:bodyPr>
          <a:lstStyle/>
          <a:p>
            <a:r>
              <a:rPr lang="en-AU" sz="4000" b="1" dirty="0">
                <a:solidFill>
                  <a:schemeClr val="bg1"/>
                </a:solidFill>
              </a:rPr>
              <a:t>What do you think about Tilly’s story? </a:t>
            </a:r>
          </a:p>
        </p:txBody>
      </p:sp>
      <p:pic>
        <p:nvPicPr>
          <p:cNvPr id="1026" name="Picture 2" descr="Tilly Smith Tsunami: 10yo saved 100 lives in Thailand.">
            <a:extLst>
              <a:ext uri="{FF2B5EF4-FFF2-40B4-BE49-F238E27FC236}">
                <a16:creationId xmlns:a16="http://schemas.microsoft.com/office/drawing/2014/main" id="{FD0F458F-E4C0-5DA7-C73D-5E4AB1B2C57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3430"/>
          <a:stretch/>
        </p:blipFill>
        <p:spPr bwMode="auto">
          <a:xfrm>
            <a:off x="509588" y="1462952"/>
            <a:ext cx="5058872" cy="3932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787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F15476C-85FA-EF63-361E-0274C7E6B2E8}"/>
              </a:ext>
            </a:extLst>
          </p:cNvPr>
          <p:cNvSpPr txBox="1"/>
          <p:nvPr/>
        </p:nvSpPr>
        <p:spPr>
          <a:xfrm>
            <a:off x="1435100" y="2808697"/>
            <a:ext cx="9512300" cy="2169825"/>
          </a:xfrm>
          <a:prstGeom prst="rect">
            <a:avLst/>
          </a:prstGeom>
          <a:noFill/>
        </p:spPr>
        <p:txBody>
          <a:bodyPr wrap="square">
            <a:spAutoFit/>
          </a:bodyPr>
          <a:lstStyle/>
          <a:p>
            <a:pPr marL="0" indent="0" algn="ctr">
              <a:buFont typeface="Arial" panose="020B0604020202020204" pitchFamily="34" charset="0"/>
              <a:buNone/>
            </a:pPr>
            <a:r>
              <a:rPr lang="en-AU" sz="4500" b="1" dirty="0">
                <a:solidFill>
                  <a:schemeClr val="bg1"/>
                </a:solidFill>
              </a:rPr>
              <a:t>What does Tilly’s story teach us about the role children can play in bushfire safety in our community?</a:t>
            </a:r>
          </a:p>
        </p:txBody>
      </p:sp>
      <p:pic>
        <p:nvPicPr>
          <p:cNvPr id="7" name="Graphic 6" descr="Boardroom">
            <a:extLst>
              <a:ext uri="{FF2B5EF4-FFF2-40B4-BE49-F238E27FC236}">
                <a16:creationId xmlns:a16="http://schemas.microsoft.com/office/drawing/2014/main" id="{793307E2-0A1D-071D-3B79-FF2D561B850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86300" y="627591"/>
            <a:ext cx="2336800" cy="2336800"/>
          </a:xfrm>
          <a:prstGeom prst="rect">
            <a:avLst/>
          </a:prstGeom>
        </p:spPr>
      </p:pic>
    </p:spTree>
    <p:extLst>
      <p:ext uri="{BB962C8B-B14F-4D97-AF65-F5344CB8AC3E}">
        <p14:creationId xmlns:p14="http://schemas.microsoft.com/office/powerpoint/2010/main" val="735530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nline Media 5" title="SiFC Introduction Video">
            <a:hlinkClick r:id="" action="ppaction://media"/>
            <a:extLst>
              <a:ext uri="{FF2B5EF4-FFF2-40B4-BE49-F238E27FC236}">
                <a16:creationId xmlns:a16="http://schemas.microsoft.com/office/drawing/2014/main" id="{220C360C-342D-3B3C-5656-288F9E14143D}"/>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411172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F4F46DB-342C-4B09-ADA5-AFEC70091776}"/>
              </a:ext>
            </a:extLst>
          </p:cNvPr>
          <p:cNvSpPr txBox="1"/>
          <p:nvPr/>
        </p:nvSpPr>
        <p:spPr>
          <a:xfrm>
            <a:off x="4738256" y="909109"/>
            <a:ext cx="7379854" cy="861774"/>
          </a:xfrm>
          <a:prstGeom prst="rect">
            <a:avLst/>
          </a:prstGeom>
          <a:noFill/>
        </p:spPr>
        <p:txBody>
          <a:bodyPr wrap="square" rtlCol="0">
            <a:spAutoFit/>
          </a:bodyPr>
          <a:lstStyle/>
          <a:p>
            <a:r>
              <a:rPr lang="en-AU" sz="5000" b="1" dirty="0">
                <a:solidFill>
                  <a:schemeClr val="accent1"/>
                </a:solidFill>
              </a:rPr>
              <a:t>PART 3</a:t>
            </a:r>
          </a:p>
        </p:txBody>
      </p:sp>
      <p:sp>
        <p:nvSpPr>
          <p:cNvPr id="5" name="TextBox 4">
            <a:extLst>
              <a:ext uri="{FF2B5EF4-FFF2-40B4-BE49-F238E27FC236}">
                <a16:creationId xmlns:a16="http://schemas.microsoft.com/office/drawing/2014/main" id="{086641B3-133D-4AA1-87BC-5DA34011DF2F}"/>
              </a:ext>
            </a:extLst>
          </p:cNvPr>
          <p:cNvSpPr txBox="1"/>
          <p:nvPr/>
        </p:nvSpPr>
        <p:spPr>
          <a:xfrm>
            <a:off x="637888" y="1917019"/>
            <a:ext cx="10437090" cy="3170099"/>
          </a:xfrm>
          <a:prstGeom prst="rect">
            <a:avLst/>
          </a:prstGeom>
          <a:noFill/>
        </p:spPr>
        <p:txBody>
          <a:bodyPr wrap="square" rtlCol="0">
            <a:spAutoFit/>
          </a:bodyPr>
          <a:lstStyle/>
          <a:p>
            <a:pPr algn="ctr"/>
            <a:r>
              <a:rPr lang="en-AU" sz="10000" b="1" dirty="0">
                <a:solidFill>
                  <a:schemeClr val="accent1"/>
                </a:solidFill>
              </a:rPr>
              <a:t>LEARNING JOURNAL</a:t>
            </a:r>
          </a:p>
        </p:txBody>
      </p:sp>
    </p:spTree>
    <p:extLst>
      <p:ext uri="{BB962C8B-B14F-4D97-AF65-F5344CB8AC3E}">
        <p14:creationId xmlns:p14="http://schemas.microsoft.com/office/powerpoint/2010/main" val="1869376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08D93-6CE7-762C-3F01-C66DBFC7F7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6334" y="1092200"/>
            <a:ext cx="5096934" cy="3822700"/>
          </a:xfrm>
          <a:prstGeom prst="rect">
            <a:avLst/>
          </a:prstGeom>
        </p:spPr>
      </p:pic>
      <p:sp>
        <p:nvSpPr>
          <p:cNvPr id="6" name="TextBox 5">
            <a:extLst>
              <a:ext uri="{FF2B5EF4-FFF2-40B4-BE49-F238E27FC236}">
                <a16:creationId xmlns:a16="http://schemas.microsoft.com/office/drawing/2014/main" id="{F2237206-6AD8-D1B4-2206-30EBA284A32A}"/>
              </a:ext>
            </a:extLst>
          </p:cNvPr>
          <p:cNvSpPr txBox="1"/>
          <p:nvPr/>
        </p:nvSpPr>
        <p:spPr>
          <a:xfrm>
            <a:off x="207681" y="4912598"/>
            <a:ext cx="5185587" cy="584775"/>
          </a:xfrm>
          <a:prstGeom prst="rect">
            <a:avLst/>
          </a:prstGeom>
          <a:noFill/>
        </p:spPr>
        <p:txBody>
          <a:bodyPr wrap="square" rtlCol="0">
            <a:spAutoFit/>
          </a:bodyPr>
          <a:lstStyle/>
          <a:p>
            <a:r>
              <a:rPr lang="en-AU" sz="1600" dirty="0"/>
              <a:t>Students at Chewton Primary School display their learning journals at their Bushfire Safety Showcase.  </a:t>
            </a:r>
          </a:p>
        </p:txBody>
      </p:sp>
      <p:sp>
        <p:nvSpPr>
          <p:cNvPr id="7" name="TextBox 6">
            <a:extLst>
              <a:ext uri="{FF2B5EF4-FFF2-40B4-BE49-F238E27FC236}">
                <a16:creationId xmlns:a16="http://schemas.microsoft.com/office/drawing/2014/main" id="{A8ECCB3F-DA7D-8769-4D78-89F5CB4483EE}"/>
              </a:ext>
            </a:extLst>
          </p:cNvPr>
          <p:cNvSpPr txBox="1"/>
          <p:nvPr/>
        </p:nvSpPr>
        <p:spPr>
          <a:xfrm>
            <a:off x="5740400" y="1092200"/>
            <a:ext cx="6015567" cy="2092881"/>
          </a:xfrm>
          <a:prstGeom prst="rect">
            <a:avLst/>
          </a:prstGeom>
          <a:noFill/>
        </p:spPr>
        <p:txBody>
          <a:bodyPr wrap="square" rtlCol="0">
            <a:spAutoFit/>
          </a:bodyPr>
          <a:lstStyle/>
          <a:p>
            <a:r>
              <a:rPr lang="en-AU" sz="3000" b="1" dirty="0">
                <a:solidFill>
                  <a:schemeClr val="bg1"/>
                </a:solidFill>
              </a:rPr>
              <a:t>YOUR BUSHFIRE SAFETY JOURNAL</a:t>
            </a:r>
          </a:p>
          <a:p>
            <a:r>
              <a:rPr lang="en-AU" sz="2500" dirty="0">
                <a:solidFill>
                  <a:schemeClr val="bg1"/>
                </a:solidFill>
              </a:rPr>
              <a:t>You will use this journal to record your knowledge, thoughts and ideas during the program.  </a:t>
            </a:r>
          </a:p>
          <a:p>
            <a:endParaRPr lang="en-AU" sz="2500" dirty="0">
              <a:solidFill>
                <a:schemeClr val="bg1"/>
              </a:solidFill>
            </a:endParaRPr>
          </a:p>
        </p:txBody>
      </p:sp>
      <p:pic>
        <p:nvPicPr>
          <p:cNvPr id="9" name="Graphic 8" descr="Glue">
            <a:extLst>
              <a:ext uri="{FF2B5EF4-FFF2-40B4-BE49-F238E27FC236}">
                <a16:creationId xmlns:a16="http://schemas.microsoft.com/office/drawing/2014/main" id="{708ED1F0-8CB6-5020-730B-E5C6F5FA7B8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611534" y="2971800"/>
            <a:ext cx="740331" cy="740331"/>
          </a:xfrm>
          <a:prstGeom prst="rect">
            <a:avLst/>
          </a:prstGeom>
        </p:spPr>
      </p:pic>
      <p:sp>
        <p:nvSpPr>
          <p:cNvPr id="11" name="TextBox 10">
            <a:extLst>
              <a:ext uri="{FF2B5EF4-FFF2-40B4-BE49-F238E27FC236}">
                <a16:creationId xmlns:a16="http://schemas.microsoft.com/office/drawing/2014/main" id="{E2BC1821-C700-24CB-C7D7-C32A69E1964D}"/>
              </a:ext>
            </a:extLst>
          </p:cNvPr>
          <p:cNvSpPr txBox="1"/>
          <p:nvPr/>
        </p:nvSpPr>
        <p:spPr>
          <a:xfrm>
            <a:off x="6351865" y="2965034"/>
            <a:ext cx="5096934" cy="861774"/>
          </a:xfrm>
          <a:prstGeom prst="rect">
            <a:avLst/>
          </a:prstGeom>
          <a:noFill/>
        </p:spPr>
        <p:txBody>
          <a:bodyPr wrap="square">
            <a:spAutoFit/>
          </a:bodyPr>
          <a:lstStyle/>
          <a:p>
            <a:r>
              <a:rPr lang="en-AU" sz="2500" dirty="0">
                <a:solidFill>
                  <a:schemeClr val="accent1"/>
                </a:solidFill>
              </a:rPr>
              <a:t>Paste your KWL chart to the inside cover or your learning journal. </a:t>
            </a:r>
          </a:p>
        </p:txBody>
      </p:sp>
      <p:sp>
        <p:nvSpPr>
          <p:cNvPr id="13" name="TextBox 12">
            <a:extLst>
              <a:ext uri="{FF2B5EF4-FFF2-40B4-BE49-F238E27FC236}">
                <a16:creationId xmlns:a16="http://schemas.microsoft.com/office/drawing/2014/main" id="{B8CAA0B1-4754-87DA-8A54-F53352740571}"/>
              </a:ext>
            </a:extLst>
          </p:cNvPr>
          <p:cNvSpPr txBox="1"/>
          <p:nvPr/>
        </p:nvSpPr>
        <p:spPr>
          <a:xfrm>
            <a:off x="6363883" y="4090472"/>
            <a:ext cx="5238499" cy="861774"/>
          </a:xfrm>
          <a:prstGeom prst="rect">
            <a:avLst/>
          </a:prstGeom>
          <a:noFill/>
        </p:spPr>
        <p:txBody>
          <a:bodyPr wrap="square">
            <a:spAutoFit/>
          </a:bodyPr>
          <a:lstStyle/>
          <a:p>
            <a:r>
              <a:rPr lang="en-AU" sz="2500" dirty="0">
                <a:solidFill>
                  <a:schemeClr val="accent1"/>
                </a:solidFill>
              </a:rPr>
              <a:t>Decorate the front cover of your learning journal in your free time. </a:t>
            </a:r>
          </a:p>
        </p:txBody>
      </p:sp>
      <p:pic>
        <p:nvPicPr>
          <p:cNvPr id="15" name="Graphic 14" descr="Artist">
            <a:extLst>
              <a:ext uri="{FF2B5EF4-FFF2-40B4-BE49-F238E27FC236}">
                <a16:creationId xmlns:a16="http://schemas.microsoft.com/office/drawing/2014/main" id="{703661B9-97F0-B89A-1B93-BFCEB8D48CC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650816" y="4164826"/>
            <a:ext cx="713065" cy="713065"/>
          </a:xfrm>
          <a:prstGeom prst="rect">
            <a:avLst/>
          </a:prstGeom>
        </p:spPr>
      </p:pic>
    </p:spTree>
    <p:extLst>
      <p:ext uri="{BB962C8B-B14F-4D97-AF65-F5344CB8AC3E}">
        <p14:creationId xmlns:p14="http://schemas.microsoft.com/office/powerpoint/2010/main" val="29984833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Graphic 3" descr="Pencil">
            <a:extLst>
              <a:ext uri="{FF2B5EF4-FFF2-40B4-BE49-F238E27FC236}">
                <a16:creationId xmlns:a16="http://schemas.microsoft.com/office/drawing/2014/main" id="{7A414052-A002-DA43-FC4F-B7619D686F8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8641566">
            <a:off x="1788991" y="363893"/>
            <a:ext cx="943214" cy="943214"/>
          </a:xfrm>
          <a:prstGeom prst="rect">
            <a:avLst/>
          </a:prstGeom>
        </p:spPr>
      </p:pic>
      <p:pic>
        <p:nvPicPr>
          <p:cNvPr id="5" name="Graphic 4" descr="Closed book">
            <a:extLst>
              <a:ext uri="{FF2B5EF4-FFF2-40B4-BE49-F238E27FC236}">
                <a16:creationId xmlns:a16="http://schemas.microsoft.com/office/drawing/2014/main" id="{7F67D4D3-BBF5-FC94-B5D8-ED63D4013C9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43210" y="141124"/>
            <a:ext cx="1317390" cy="1317390"/>
          </a:xfrm>
          <a:prstGeom prst="rect">
            <a:avLst/>
          </a:prstGeom>
        </p:spPr>
      </p:pic>
      <p:sp>
        <p:nvSpPr>
          <p:cNvPr id="7" name="TextBox 6">
            <a:extLst>
              <a:ext uri="{FF2B5EF4-FFF2-40B4-BE49-F238E27FC236}">
                <a16:creationId xmlns:a16="http://schemas.microsoft.com/office/drawing/2014/main" id="{FDB6B383-1269-CD65-1FDA-633A8C3BAD43}"/>
              </a:ext>
            </a:extLst>
          </p:cNvPr>
          <p:cNvSpPr txBox="1"/>
          <p:nvPr/>
        </p:nvSpPr>
        <p:spPr>
          <a:xfrm>
            <a:off x="2837598" y="358309"/>
            <a:ext cx="8615150" cy="784830"/>
          </a:xfrm>
          <a:prstGeom prst="rect">
            <a:avLst/>
          </a:prstGeom>
          <a:noFill/>
        </p:spPr>
        <p:txBody>
          <a:bodyPr wrap="square" rtlCol="0">
            <a:spAutoFit/>
          </a:bodyPr>
          <a:lstStyle/>
          <a:p>
            <a:r>
              <a:rPr lang="en-AU" sz="4500" b="1" dirty="0">
                <a:solidFill>
                  <a:schemeClr val="bg1"/>
                </a:solidFill>
              </a:rPr>
              <a:t>YOUR FIRST JOURNAL ENTRY! </a:t>
            </a:r>
          </a:p>
        </p:txBody>
      </p:sp>
      <p:sp>
        <p:nvSpPr>
          <p:cNvPr id="8" name="TextBox 7">
            <a:extLst>
              <a:ext uri="{FF2B5EF4-FFF2-40B4-BE49-F238E27FC236}">
                <a16:creationId xmlns:a16="http://schemas.microsoft.com/office/drawing/2014/main" id="{94E1D508-25C7-626E-B805-1977293C52B4}"/>
              </a:ext>
            </a:extLst>
          </p:cNvPr>
          <p:cNvSpPr txBox="1"/>
          <p:nvPr/>
        </p:nvSpPr>
        <p:spPr>
          <a:xfrm>
            <a:off x="428625" y="1510548"/>
            <a:ext cx="11334750" cy="5170646"/>
          </a:xfrm>
          <a:prstGeom prst="rect">
            <a:avLst/>
          </a:prstGeom>
          <a:noFill/>
        </p:spPr>
        <p:txBody>
          <a:bodyPr wrap="square" rtlCol="0">
            <a:spAutoFit/>
          </a:bodyPr>
          <a:lstStyle/>
          <a:p>
            <a:pPr marL="457200" indent="-457200">
              <a:spcAft>
                <a:spcPts val="1200"/>
              </a:spcAft>
              <a:buFont typeface="Wingdings" panose="05000000000000000000" pitchFamily="2" charset="2"/>
              <a:buChar char="v"/>
            </a:pPr>
            <a:r>
              <a:rPr lang="en-AU" sz="3000" b="1" dirty="0">
                <a:solidFill>
                  <a:schemeClr val="bg1"/>
                </a:solidFill>
              </a:rPr>
              <a:t>Open your learning journal to a new page. </a:t>
            </a:r>
          </a:p>
          <a:p>
            <a:pPr marL="457200" indent="-457200">
              <a:spcAft>
                <a:spcPts val="1200"/>
              </a:spcAft>
              <a:buFont typeface="Wingdings" panose="05000000000000000000" pitchFamily="2" charset="2"/>
              <a:buChar char="v"/>
            </a:pPr>
            <a:r>
              <a:rPr lang="en-AU" sz="3000" b="1" dirty="0">
                <a:solidFill>
                  <a:schemeClr val="bg1"/>
                </a:solidFill>
              </a:rPr>
              <a:t>Write the heading ‘Bushfire Safety’ </a:t>
            </a:r>
          </a:p>
          <a:p>
            <a:pPr marL="457200" indent="-457200">
              <a:spcAft>
                <a:spcPts val="1200"/>
              </a:spcAft>
              <a:buFont typeface="Wingdings" panose="05000000000000000000" pitchFamily="2" charset="2"/>
              <a:buChar char="v"/>
            </a:pPr>
            <a:r>
              <a:rPr lang="en-AU" sz="3000" b="1" dirty="0">
                <a:solidFill>
                  <a:schemeClr val="bg1"/>
                </a:solidFill>
              </a:rPr>
              <a:t>Reflect on what you have learned so far and write them down. You can use the following questions to guide you: </a:t>
            </a:r>
          </a:p>
          <a:p>
            <a:pPr marL="1371600" lvl="2" indent="-457200">
              <a:spcAft>
                <a:spcPts val="1200"/>
              </a:spcAft>
              <a:buFont typeface="Arial" panose="020B0604020202020204" pitchFamily="34" charset="0"/>
              <a:buChar char="•"/>
            </a:pPr>
            <a:r>
              <a:rPr lang="en-AU" sz="2500" b="1" dirty="0">
                <a:solidFill>
                  <a:schemeClr val="bg1"/>
                </a:solidFill>
              </a:rPr>
              <a:t>What is bushfire safety? </a:t>
            </a:r>
          </a:p>
          <a:p>
            <a:pPr marL="1371600" lvl="2" indent="-457200">
              <a:spcAft>
                <a:spcPts val="1200"/>
              </a:spcAft>
              <a:buFont typeface="Arial" panose="020B0604020202020204" pitchFamily="34" charset="0"/>
              <a:buChar char="•"/>
            </a:pPr>
            <a:r>
              <a:rPr lang="en-AU" sz="2500" b="1" dirty="0">
                <a:solidFill>
                  <a:schemeClr val="bg1"/>
                </a:solidFill>
              </a:rPr>
              <a:t>Is it important for children to learn about bushfire safety? Why/Why not?</a:t>
            </a:r>
          </a:p>
          <a:p>
            <a:pPr marL="1371600" lvl="2" indent="-457200">
              <a:spcAft>
                <a:spcPts val="1200"/>
              </a:spcAft>
              <a:buFont typeface="Arial" panose="020B0604020202020204" pitchFamily="34" charset="0"/>
              <a:buChar char="•"/>
            </a:pPr>
            <a:r>
              <a:rPr lang="en-AU" sz="2500" b="1" dirty="0">
                <a:solidFill>
                  <a:schemeClr val="bg1"/>
                </a:solidFill>
              </a:rPr>
              <a:t>Do the children in our community have a role to play in bushfire safety? Why/Why not?  </a:t>
            </a:r>
          </a:p>
          <a:p>
            <a:pPr marL="1371600" lvl="2" indent="-457200">
              <a:spcAft>
                <a:spcPts val="1200"/>
              </a:spcAft>
              <a:buFont typeface="Arial" panose="020B0604020202020204" pitchFamily="34" charset="0"/>
              <a:buChar char="•"/>
            </a:pPr>
            <a:r>
              <a:rPr lang="en-US" sz="2500" b="1" dirty="0">
                <a:solidFill>
                  <a:schemeClr val="bg1"/>
                </a:solidFill>
              </a:rPr>
              <a:t>Do you have any personal strengths, talents or skills that you could use to help increase bushfire safety in our community? </a:t>
            </a:r>
            <a:endParaRPr lang="en-AU" sz="3000" b="1" dirty="0">
              <a:solidFill>
                <a:schemeClr val="bg1"/>
              </a:solidFill>
            </a:endParaRPr>
          </a:p>
        </p:txBody>
      </p:sp>
    </p:spTree>
    <p:extLst>
      <p:ext uri="{BB962C8B-B14F-4D97-AF65-F5344CB8AC3E}">
        <p14:creationId xmlns:p14="http://schemas.microsoft.com/office/powerpoint/2010/main" val="41625072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F996EB-3335-0546-3A9F-B4B6DE1B354D}"/>
              </a:ext>
            </a:extLst>
          </p:cNvPr>
          <p:cNvSpPr txBox="1"/>
          <p:nvPr/>
        </p:nvSpPr>
        <p:spPr>
          <a:xfrm>
            <a:off x="4191000" y="2938502"/>
            <a:ext cx="6096000" cy="707886"/>
          </a:xfrm>
          <a:prstGeom prst="rect">
            <a:avLst/>
          </a:prstGeom>
          <a:noFill/>
        </p:spPr>
        <p:txBody>
          <a:bodyPr wrap="square">
            <a:spAutoFit/>
          </a:bodyPr>
          <a:lstStyle/>
          <a:p>
            <a:r>
              <a:rPr lang="en-AU" sz="4000" b="1" dirty="0">
                <a:solidFill>
                  <a:schemeClr val="accent1"/>
                </a:solidFill>
              </a:rPr>
              <a:t>END OF MODULE </a:t>
            </a:r>
          </a:p>
        </p:txBody>
      </p:sp>
    </p:spTree>
    <p:extLst>
      <p:ext uri="{BB962C8B-B14F-4D97-AF65-F5344CB8AC3E}">
        <p14:creationId xmlns:p14="http://schemas.microsoft.com/office/powerpoint/2010/main" val="3670553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FD661-C122-4799-986F-91E209B1C93E}"/>
            </a:ext>
          </a:extLst>
        </p:cNvPr>
        <p:cNvGrpSpPr/>
        <p:nvPr/>
      </p:nvGrpSpPr>
      <p:grpSpPr>
        <a:xfrm>
          <a:off x="0" y="0"/>
          <a:ext cx="0" cy="0"/>
          <a:chOff x="0" y="0"/>
          <a:chExt cx="0" cy="0"/>
        </a:xfrm>
      </p:grpSpPr>
      <p:pic>
        <p:nvPicPr>
          <p:cNvPr id="1026" name="Picture 2" descr="Bushfires - Topic - ABC News">
            <a:extLst>
              <a:ext uri="{FF2B5EF4-FFF2-40B4-BE49-F238E27FC236}">
                <a16:creationId xmlns:a16="http://schemas.microsoft.com/office/drawing/2014/main" id="{CEDACF59-B46C-2797-C311-ED0228DD0A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225" y="801132"/>
            <a:ext cx="6631362" cy="497736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11F9A42-914E-4535-C657-84F70C07C48D}"/>
              </a:ext>
            </a:extLst>
          </p:cNvPr>
          <p:cNvSpPr txBox="1"/>
          <p:nvPr/>
        </p:nvSpPr>
        <p:spPr>
          <a:xfrm>
            <a:off x="187601" y="5778500"/>
            <a:ext cx="4460601" cy="276999"/>
          </a:xfrm>
          <a:prstGeom prst="rect">
            <a:avLst/>
          </a:prstGeom>
          <a:noFill/>
        </p:spPr>
        <p:txBody>
          <a:bodyPr wrap="square">
            <a:spAutoFit/>
          </a:bodyPr>
          <a:lstStyle/>
          <a:p>
            <a:r>
              <a:rPr lang="en-AU" sz="1200" dirty="0"/>
              <a:t>Photo credit: ABC News </a:t>
            </a:r>
          </a:p>
        </p:txBody>
      </p:sp>
      <p:pic>
        <p:nvPicPr>
          <p:cNvPr id="1028" name="Picture 4" descr="A paddock with a treeline to the left, smoke rising from behind">
            <a:extLst>
              <a:ext uri="{FF2B5EF4-FFF2-40B4-BE49-F238E27FC236}">
                <a16:creationId xmlns:a16="http://schemas.microsoft.com/office/drawing/2014/main" id="{3F67AA75-96C2-726B-3F0F-865422EB4C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5501" y="190499"/>
            <a:ext cx="4828898" cy="643853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C462A81-6965-E82B-000D-8037F14FF03D}"/>
              </a:ext>
            </a:extLst>
          </p:cNvPr>
          <p:cNvSpPr txBox="1"/>
          <p:nvPr/>
        </p:nvSpPr>
        <p:spPr>
          <a:xfrm>
            <a:off x="7175501" y="6570702"/>
            <a:ext cx="3048000" cy="276999"/>
          </a:xfrm>
          <a:prstGeom prst="rect">
            <a:avLst/>
          </a:prstGeom>
          <a:noFill/>
        </p:spPr>
        <p:txBody>
          <a:bodyPr wrap="square">
            <a:spAutoFit/>
          </a:bodyPr>
          <a:lstStyle/>
          <a:p>
            <a:r>
              <a:rPr lang="en-AU" sz="1200" dirty="0"/>
              <a:t>Photo credit: ABC News </a:t>
            </a:r>
          </a:p>
        </p:txBody>
      </p:sp>
    </p:spTree>
    <p:extLst>
      <p:ext uri="{BB962C8B-B14F-4D97-AF65-F5344CB8AC3E}">
        <p14:creationId xmlns:p14="http://schemas.microsoft.com/office/powerpoint/2010/main" val="689205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AF776-E8C1-70EA-C976-36D19AA009DC}"/>
            </a:ext>
          </a:extLst>
        </p:cNvPr>
        <p:cNvGrpSpPr/>
        <p:nvPr/>
      </p:nvGrpSpPr>
      <p:grpSpPr>
        <a:xfrm>
          <a:off x="0" y="0"/>
          <a:ext cx="0" cy="0"/>
          <a:chOff x="0" y="0"/>
          <a:chExt cx="0" cy="0"/>
        </a:xfrm>
      </p:grpSpPr>
      <p:pic>
        <p:nvPicPr>
          <p:cNvPr id="2052" name="Picture 4" descr="Emergency warning downgraded for bushfire threatening lives and homes in  South West | The West Australian">
            <a:extLst>
              <a:ext uri="{FF2B5EF4-FFF2-40B4-BE49-F238E27FC236}">
                <a16:creationId xmlns:a16="http://schemas.microsoft.com/office/drawing/2014/main" id="{602F96FE-CECF-2D95-1C36-6FF9106B67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2292" y="300025"/>
            <a:ext cx="8337072" cy="62579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3EC0175-DFFA-0187-73AC-C35205D2BDD5}"/>
              </a:ext>
            </a:extLst>
          </p:cNvPr>
          <p:cNvSpPr txBox="1"/>
          <p:nvPr/>
        </p:nvSpPr>
        <p:spPr>
          <a:xfrm>
            <a:off x="1060928" y="6534835"/>
            <a:ext cx="4279900" cy="323165"/>
          </a:xfrm>
          <a:prstGeom prst="rect">
            <a:avLst/>
          </a:prstGeom>
          <a:noFill/>
        </p:spPr>
        <p:txBody>
          <a:bodyPr wrap="square" rtlCol="0">
            <a:spAutoFit/>
          </a:bodyPr>
          <a:lstStyle/>
          <a:p>
            <a:r>
              <a:rPr lang="en-AU" sz="1500" dirty="0"/>
              <a:t>Photo credit: The West Australian </a:t>
            </a:r>
          </a:p>
        </p:txBody>
      </p:sp>
    </p:spTree>
    <p:extLst>
      <p:ext uri="{BB962C8B-B14F-4D97-AF65-F5344CB8AC3E}">
        <p14:creationId xmlns:p14="http://schemas.microsoft.com/office/powerpoint/2010/main" val="28876895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7222B5D5F9CDC42B45521CE74802D07" ma:contentTypeVersion="13" ma:contentTypeDescription="Create a new document." ma:contentTypeScope="" ma:versionID="ab337f5a995ce783adcce824fb5a466b">
  <xsd:schema xmlns:xsd="http://www.w3.org/2001/XMLSchema" xmlns:xs="http://www.w3.org/2001/XMLSchema" xmlns:p="http://schemas.microsoft.com/office/2006/metadata/properties" xmlns:ns3="62158120-ee2f-41a5-a5c2-538ec90b6870" xmlns:ns4="6b48c3e3-b926-4911-9088-07d5ea9e3c8d" targetNamespace="http://schemas.microsoft.com/office/2006/metadata/properties" ma:root="true" ma:fieldsID="f718ca233f204f832f1dcb3d737609ac" ns3:_="" ns4:_="">
    <xsd:import namespace="62158120-ee2f-41a5-a5c2-538ec90b6870"/>
    <xsd:import namespace="6b48c3e3-b926-4911-9088-07d5ea9e3c8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ServiceOCR"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2158120-ee2f-41a5-a5c2-538ec90b68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b48c3e3-b926-4911-9088-07d5ea9e3c8d"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D0B9E20-3FCA-4D3F-B8A9-31AF9E50D7BF}">
  <ds:schemaRefs>
    <ds:schemaRef ds:uri="62158120-ee2f-41a5-a5c2-538ec90b6870"/>
    <ds:schemaRef ds:uri="6b48c3e3-b926-4911-9088-07d5ea9e3c8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89CAB3F-F57A-40C5-9C32-AAD933193511}">
  <ds:schemaRefs>
    <ds:schemaRef ds:uri="http://schemas.microsoft.com/sharepoint/v3/contenttype/forms"/>
  </ds:schemaRefs>
</ds:datastoreItem>
</file>

<file path=customXml/itemProps3.xml><?xml version="1.0" encoding="utf-8"?>
<ds:datastoreItem xmlns:ds="http://schemas.openxmlformats.org/officeDocument/2006/customXml" ds:itemID="{A64C3EB8-3BA9-4D3F-970E-56988B9F84CA}">
  <ds:schemaRefs>
    <ds:schemaRef ds:uri="62158120-ee2f-41a5-a5c2-538ec90b6870"/>
    <ds:schemaRef ds:uri="6b48c3e3-b926-4911-9088-07d5ea9e3c8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225</TotalTime>
  <Words>1960</Words>
  <Application>Microsoft Office PowerPoint</Application>
  <PresentationFormat>Widescreen</PresentationFormat>
  <Paragraphs>129</Paragraphs>
  <Slides>20</Slides>
  <Notes>17</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Arial,Sans-Serif</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HARKAWAY BUSHFIRE SAFETY COMMITTEE 2022</dc:title>
  <dc:creator>towers briony</dc:creator>
  <cp:lastModifiedBy>Neil Munro</cp:lastModifiedBy>
  <cp:revision>166</cp:revision>
  <dcterms:created xsi:type="dcterms:W3CDTF">2022-04-24T08:30:40Z</dcterms:created>
  <dcterms:modified xsi:type="dcterms:W3CDTF">2026-06-23T07:09:05Z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0x010100D7222B5D5F9CDC42B45521CE74802D07</vt:lpwstr>
  </property>
</Properties>
</file>